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drawings/drawing1.xml" ContentType="application/vnd.openxmlformats-officedocument.drawingml.chartshap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1009"/>
    <p:sldId r:id="rId3" id="1010"/>
    <p:sldId r:id="rId4" id="1011"/>
    <p:sldId r:id="rId5" id="1012"/>
    <p:sldId r:id="rId6" id="1101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 autoAdjust="0"/>
    <p:restoredTop sz="94238" autoAdjust="0"/>
  </p:normalViewPr>
  <p:slideViewPr>
    <p:cSldViewPr snapToGrid="0">
      <p:cViewPr>
        <p:scale>
          <a:sx n="150" d="100"/>
          <a:sy n="150" d="100"/>
        </p:scale>
        <p:origin x="2130" y="108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E:\&#39033;&#30446;\&#26131;&#20136;\&#19977;&#26399;&#24037;&#20316;\&#26131;&#20136;&#19977;&#26399;&#20986;&#25253;&#21578;\&#26131;&#20136;&#19977;&#26399;%20&#25253;&#21578;&#20869;&#23481;&#29983;&#25104;-draft.xlsx" TargetMode="External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oleObject" Target="file:///E:\&#39033;&#30446;\&#26131;&#20136;\&#19977;&#26399;&#24037;&#20316;\&#26131;&#20136;&#19977;&#26399;&#20986;&#25253;&#21578;\&#26131;&#20136;&#19977;&#26399;%20&#25253;&#21578;&#20869;&#23481;&#29983;&#25104;-draft.xlsx" TargetMode="External" /></Relationships>
</file>

<file path=ppt/charts/_rels/chart3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oleObject" Target="file:///E:\&#39033;&#30446;\&#26131;&#20136;\&#19977;&#26399;&#24037;&#20316;\&#26131;&#20136;&#19977;&#26399;&#20986;&#25253;&#21578;\&#26131;&#20136;&#19977;&#26399;%20&#25253;&#21578;&#20869;&#23481;&#29983;&#25104;-draft.xlsx" TargetMode="External" /></Relationships>
</file>

<file path=ppt/charts/_rels/chart4.xml.rels>&#65279;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oleObject" Target="file:///E:\&#39033;&#30446;\&#26131;&#20136;\&#19977;&#26399;&#24037;&#20316;\&#26131;&#20136;&#19977;&#26399;&#20986;&#25253;&#21578;\&#26131;&#20136;&#19977;&#26399;%20&#25253;&#21578;&#20869;&#23481;&#29983;&#25104;-draft.xlsx" TargetMode="External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E:\&#39033;&#30446;\&#26131;&#20136;\&#19977;&#26399;&#24037;&#20316;\&#26131;&#20136;&#19977;&#26399;&#20986;&#25253;&#21578;\&#26131;&#20136;&#19977;&#26399;%20&#25253;&#21578;&#20869;&#23481;&#29983;&#25104;-draft.xlsx" TargetMode="External" /><Relationship Id="rId2" Type="http://schemas.openxmlformats.org/officeDocument/2006/relationships/chartUserShapes" Target="../drawings/drawing1.xml" /></Relationships>
</file>

<file path=ppt/charts/_rels/chart6.xml.rels>&#65279;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oleObject" Target="file:///C:\Users\Administrator\AppData\Roaming\Microsoft\Excel\&#26131;&#20136;&#19977;&#26399;%20&#25253;&#21578;&#20869;&#23481;&#29983;&#25104;-draft%20(version%201).xlsb" TargetMode="External" /></Relationships>
</file>

<file path=ppt/charts/_rels/chart7.xml.rels>&#65279;<?xml version="1.0" encoding="utf-8" standalone="yes"?><Relationships xmlns="http://schemas.openxmlformats.org/package/2006/relationships"><Relationship Id="rId1" Type="http://schemas.microsoft.com/office/2011/relationships/chartStyle" Target="style5.xml" /><Relationship Id="rId2" Type="http://schemas.microsoft.com/office/2011/relationships/chartColorStyle" Target="colors5.xml" /><Relationship Id="rId3" Type="http://schemas.openxmlformats.org/officeDocument/2006/relationships/oleObject" Target="file:///C:\Users\Administrator\Documents\Tencent%20Files\2653678502\FileRecv\MobileFile\0611&#26131;&#20136;&#19977;&#26399;%20&#25253;&#21578;&#20869;&#23481;&#29983;&#25104;-draft%20(&#33258;&#21160;&#20445;&#23384;&#30340;).xlsx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700" b="0" i="0" u="none" strike="noStrike" kern="1200" spc="0" baseline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700" b="1" i="0" baseline="0" dirty="1">
                <a:effectLst/>
              </a:rPr>
              <a:t>易亨集团整体表现</a:t>
            </a:r>
            <a:r>
              <a:rPr lang="zh-CN" altLang="zh-CN" sz="700" b="1" i="0" baseline="0" dirty="1">
                <a:effectLst/>
              </a:rPr>
              <a:t>（均值增减值）</a:t>
            </a:r>
            <a:endParaRPr lang="zh-CN" altLang="zh-CN" sz="7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992062640"/>
        <c:axId val="992068080"/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去年数据对比分析!$B$1:$M$1</c:f>
              <c:strCache>
                <c:ptCount val="12"/>
                <c:pt idx="0">
                  <c:v>总体</c:v>
                </c:pt>
                <c:pt idx="1">
                  <c:v>龙潭湖</c:v>
                </c:pt>
                <c:pt idx="2">
                  <c:v>环星</c:v>
                </c:pt>
                <c:pt idx="3">
                  <c:v>易亨</c:v>
                </c:pt>
                <c:pt idx="4">
                  <c:v>三川</c:v>
                </c:pt>
                <c:pt idx="5">
                  <c:v>沙河</c:v>
                </c:pt>
                <c:pt idx="6">
                  <c:v>瑞普</c:v>
                </c:pt>
                <c:pt idx="7">
                  <c:v>大观园</c:v>
                </c:pt>
                <c:pt idx="8">
                  <c:v>元九</c:v>
                </c:pt>
                <c:pt idx="9">
                  <c:v>器件</c:v>
                </c:pt>
                <c:pt idx="10">
                  <c:v>吉乐</c:v>
                </c:pt>
                <c:pt idx="11">
                  <c:v>北无</c:v>
                </c:pt>
              </c:strCache>
            </c:strRef>
          </c:cat>
          <c:val>
            <c:numRef>
              <c:f>去年数据对比分析!$B$2:$M$2</c:f>
            </c:numRef>
          </c:val>
          <c:extLst>
            <c:ext xmlns:c16="http://schemas.microsoft.com/office/drawing/2014/chart" uri="{C3380CC4-5D6E-409C-BE32-E72D297353CC}">
              <c16:uniqueId val="{00000000-C400-4C24-A17F-BA0095527F1E}"/>
            </c:ext>
          </c:extLst>
        </c:ser>
        <c:ser>
          <c:idx val="0"/>
          <c:order val="1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400-4C24-A17F-BA0095527F1E}"/>
              </c:ext>
            </c:extLst>
          </c:dPt>
          <c:dPt>
            <c:idx val="1"/>
            <c:invertIfNegative val="0"/>
            <c:bubble3D val="0"/>
            <c:spPr>
              <a:solidFill>
                <a:srgbClr val="77933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400-4C24-A17F-BA0095527F1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400-4C24-A17F-BA0095527F1E}"/>
              </c:ext>
            </c:extLst>
          </c:dPt>
          <c:dPt>
            <c:idx val="3"/>
            <c:invertIfNegative val="0"/>
            <c:bubble3D val="0"/>
            <c:spPr>
              <a:solidFill>
                <a:srgbClr val="77933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400-4C24-A17F-BA0095527F1E}"/>
              </c:ext>
            </c:extLst>
          </c:dPt>
          <c:dPt>
            <c:idx val="4"/>
            <c:invertIfNegative val="0"/>
            <c:bubble3D val="0"/>
            <c:spPr>
              <a:solidFill>
                <a:srgbClr val="77933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400-4C24-A17F-BA0095527F1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400-4C24-A17F-BA0095527F1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400-4C24-A17F-BA0095527F1E}"/>
              </c:ext>
            </c:extLst>
          </c:dPt>
          <c:dPt>
            <c:idx val="7"/>
            <c:invertIfNegative val="0"/>
            <c:bubble3D val="0"/>
            <c:spPr>
              <a:solidFill>
                <a:srgbClr val="77933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400-4C24-A17F-BA0095527F1E}"/>
              </c:ext>
            </c:extLst>
          </c:dPt>
          <c:dPt>
            <c:idx val="8"/>
            <c:invertIfNegative val="0"/>
            <c:bubble3D val="0"/>
            <c:spPr>
              <a:solidFill>
                <a:srgbClr val="77933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400-4C24-A17F-BA0095527F1E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400-4C24-A17F-BA0095527F1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400-4C24-A17F-BA0095527F1E}"/>
              </c:ext>
            </c:extLst>
          </c:dPt>
          <c:dPt>
            <c:idx val="11"/>
            <c:invertIfNegative val="0"/>
            <c:bubble3D val="0"/>
            <c:spPr>
              <a:solidFill>
                <a:srgbClr val="77933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C400-4C24-A17F-BA0095527F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'去年数据对比分析 (3)'!$B$1:$M$1</c:f>
              <c:strCache>
                <c:ptCount val="12"/>
                <c:pt idx="0">
                  <c:v>总体</c:v>
                </c:pt>
                <c:pt idx="1">
                  <c:v>龙潭湖</c:v>
                </c:pt>
                <c:pt idx="2">
                  <c:v>环星</c:v>
                </c:pt>
                <c:pt idx="3">
                  <c:v>易亨</c:v>
                </c:pt>
                <c:pt idx="4">
                  <c:v>三川</c:v>
                </c:pt>
                <c:pt idx="5">
                  <c:v>沙河</c:v>
                </c:pt>
                <c:pt idx="6">
                  <c:v>瑞普</c:v>
                </c:pt>
                <c:pt idx="7">
                  <c:v>大观园</c:v>
                </c:pt>
                <c:pt idx="8">
                  <c:v>元九</c:v>
                </c:pt>
                <c:pt idx="9">
                  <c:v>器件</c:v>
                </c:pt>
                <c:pt idx="10">
                  <c:v>吉乐</c:v>
                </c:pt>
                <c:pt idx="11">
                  <c:v>北无</c:v>
                </c:pt>
              </c:strCache>
            </c:strRef>
          </c:cat>
          <c:val>
            <c:numRef>
              <c:f>'去年数据对比分析 (3)'!$B$2:$M$2</c:f>
              <c:numCache>
                <c:formatCode>General</c:formatCode>
                <c:ptCount val="12"/>
                <c:pt idx="0">
                  <c:v>-1</c:v>
                </c:pt>
                <c:pt idx="1">
                  <c:v>4</c:v>
                </c:pt>
                <c:pt idx="2">
                  <c:v>-1</c:v>
                </c:pt>
                <c:pt idx="3">
                  <c:v>3</c:v>
                </c:pt>
                <c:pt idx="4">
                  <c:v>1</c:v>
                </c:pt>
                <c:pt idx="5">
                  <c:v>-5</c:v>
                </c:pt>
                <c:pt idx="6">
                  <c:v>-1</c:v>
                </c:pt>
                <c:pt idx="7">
                  <c:v>1</c:v>
                </c:pt>
                <c:pt idx="8">
                  <c:v>2</c:v>
                </c:pt>
                <c:pt idx="9">
                  <c:v>-1</c:v>
                </c:pt>
                <c:pt idx="10">
                  <c:v>-1</c:v>
                </c:pt>
                <c:pt idx="1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57-48E8-9CBD-6A2E20881499}"/>
            </c:ext>
          </c:extLst>
        </c:ser>
        <c:gapWidth val="219"/>
        <c:overlap val="-27"/>
      </c:barChart>
      <c:catAx>
        <c:axId val="99206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2068080"/>
        <c:crosses val="autoZero"/>
        <c:auto val="1"/>
        <c:lblAlgn val="ctr"/>
        <c:lblOffset val="100"/>
        <c:noMultiLvlLbl val="0"/>
      </c:catAx>
      <c:valAx>
        <c:axId val="992068080"/>
        <c:scaling>
          <c:orientation val="minMax"/>
          <c:min val="-1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2062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龙潭湖园区表现（均值增减值）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992062096"/>
        <c:axId val="992063184"/>
        <c:barDir val="col"/>
        <c:grouping val="clustered"/>
        <c:varyColors val="0"/>
        <c:ser>
          <c:idx val="0"/>
          <c:order val="0"/>
          <c:spPr>
            <a:solidFill>
              <a:srgbClr val="77933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去年数据对比分析!$A$3:$A$53</c:f>
              <c:strCache>
                <c:ptCount val="5"/>
                <c:pt idx="0">
                  <c:v>服务质量</c:v>
                </c:pt>
                <c:pt idx="1">
                  <c:v>楼宇系统</c:v>
                </c:pt>
                <c:pt idx="2">
                  <c:v>安全与环境</c:v>
                </c:pt>
                <c:pt idx="3">
                  <c:v>车场服务</c:v>
                </c:pt>
                <c:pt idx="4">
                  <c:v>租赁服务</c:v>
                </c:pt>
              </c:strCache>
            </c:strRef>
          </c:cat>
          <c:val>
            <c:numRef>
              <c:f>去年数据对比分析!$C$3:$C$53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C-4831-B68B-960754036314}"/>
            </c:ext>
          </c:extLst>
        </c:ser>
        <c:gapWidth val="219"/>
        <c:overlap val="-27"/>
      </c:barChart>
      <c:catAx>
        <c:axId val="992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2063184"/>
        <c:crosses val="autoZero"/>
        <c:auto val="1"/>
        <c:lblAlgn val="ctr"/>
        <c:lblOffset val="100"/>
        <c:noMultiLvlLbl val="0"/>
      </c:catAx>
      <c:valAx>
        <c:axId val="992063184"/>
        <c:scaling>
          <c:orientation val="minMax"/>
          <c:max val="10"/>
          <c:min val="-10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2062096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5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TW" dirty="1"/>
              <a:t>龙潭湖</a:t>
            </a:r>
            <a:r>
              <a:rPr lang="zh-CN" dirty="1"/>
              <a:t>园区</a:t>
            </a:r>
            <a:r>
              <a:rPr lang="zh-TW" dirty="1"/>
              <a:t>高</a:t>
            </a:r>
            <a:r>
              <a:rPr lang="zh-CN" dirty="1"/>
              <a:t>、低</a:t>
            </a:r>
            <a:r>
              <a:rPr lang="zh-TW" dirty="1"/>
              <a:t>分项</a:t>
            </a:r>
            <a:r>
              <a:rPr lang="zh-CN" dirty="1"/>
              <a:t>表现</a:t>
            </a:r>
            <a:endParaRPr lang="en-US"/>
          </a:p>
          <a:p>
            <a:pPr>
              <a:defRPr/>
            </a:pPr>
            <a:r>
              <a:rPr lang="zh-TW" dirty="1"/>
              <a:t>（均值增减值）</a:t>
            </a:r>
            <a:endParaRPr lang="zh-CN"/>
          </a:p>
        </c:rich>
      </c:tx>
      <c:layout>
        <c:manualLayout>
          <c:xMode val="edge"/>
          <c:yMode val="edge"/>
          <c:x val="0.128215432"/>
          <c:y val="0.1127565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992066992"/>
        <c:axId val="992071888"/>
        <c:barDir val="bar"/>
        <c:grouping val="clustered"/>
        <c:varyColors val="0"/>
        <c:ser>
          <c:idx val="0"/>
          <c:order val="0"/>
          <c:spPr>
            <a:solidFill>
              <a:srgbClr val="77933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'去年数据对比分析 (2)'!$A$4:$A$56</c:f>
              <c:strCache>
                <c:ptCount val="7"/>
                <c:pt idx="0">
                  <c:v>投诉方面表现</c:v>
                </c:pt>
                <c:pt idx="1">
                  <c:v>办公区温度适宜度</c:v>
                </c:pt>
                <c:pt idx="2">
                  <c:v>办公区空调时长</c:v>
                </c:pt>
                <c:pt idx="3">
                  <c:v>洗手池硬件</c:v>
                </c:pt>
                <c:pt idx="4">
                  <c:v>卫生间通风效果</c:v>
                </c:pt>
                <c:pt idx="5">
                  <c:v>停车场保安表现</c:v>
                </c:pt>
                <c:pt idx="6">
                  <c:v>租赁服务</c:v>
                </c:pt>
              </c:strCache>
              <c:extLst/>
            </c:strRef>
          </c:cat>
          <c:val>
            <c:numRef>
              <c:f>'去年数据对比分析 (2)'!$C$4:$C$56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5</c:v>
                </c:pt>
                <c:pt idx="6">
                  <c:v>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34F-49C0-9AA7-ACFCB4C4DBC6}"/>
            </c:ext>
          </c:extLst>
        </c:ser>
        <c:gapWidth val="182"/>
        <c:overlap/>
      </c:barChart>
      <c:catAx>
        <c:axId val="992066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2071888"/>
        <c:crosses val="autoZero"/>
        <c:auto val="1"/>
        <c:lblAlgn val="ctr"/>
        <c:lblOffset val="100"/>
        <c:noMultiLvlLbl val="0"/>
      </c:catAx>
      <c:valAx>
        <c:axId val="992071888"/>
        <c:scaling>
          <c:orientation val="minMax"/>
          <c:max val="15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206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5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三川园区表现（均值增减值）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992069168"/>
        <c:axId val="992058288"/>
        <c:barDir val="col"/>
        <c:grouping val="clustered"/>
        <c:varyColors val="0"/>
        <c:ser>
          <c:idx val="0"/>
          <c:order val="0"/>
          <c:spPr>
            <a:solidFill>
              <a:srgbClr val="77933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93-4ADF-91AE-CA9A153FB2D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93-4ADF-91AE-CA9A153FB2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去年数据对比分析!$A$3:$A$53</c:f>
              <c:strCache>
                <c:ptCount val="5"/>
                <c:pt idx="0">
                  <c:v>服务质量</c:v>
                </c:pt>
                <c:pt idx="1">
                  <c:v>楼宇系统</c:v>
                </c:pt>
                <c:pt idx="2">
                  <c:v>安全与环境</c:v>
                </c:pt>
                <c:pt idx="3">
                  <c:v>车场服务</c:v>
                </c:pt>
                <c:pt idx="4">
                  <c:v>租赁服务</c:v>
                </c:pt>
              </c:strCache>
            </c:strRef>
          </c:cat>
          <c:val>
            <c:numRef>
              <c:f>去年数据对比分析!$F$3:$F$53</c:f>
              <c:numCache>
                <c:formatCode>General</c:formatCode>
                <c:ptCount val="5"/>
                <c:pt idx="0">
                  <c:v>-2</c:v>
                </c:pt>
                <c:pt idx="1">
                  <c:v>-1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93-4ADF-91AE-CA9A153FB2D2}"/>
            </c:ext>
          </c:extLst>
        </c:ser>
        <c:gapWidth val="219"/>
        <c:overlap val="-27"/>
      </c:barChart>
      <c:catAx>
        <c:axId val="99206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2058288"/>
        <c:crosses val="autoZero"/>
        <c:auto val="1"/>
        <c:lblAlgn val="ctr"/>
        <c:lblOffset val="100"/>
        <c:noMultiLvlLbl val="0"/>
      </c:catAx>
      <c:valAx>
        <c:axId val="992058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992069168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5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43400252"/>
          <c:y val="0.0276885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spc="0" baseline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scatterChart>
        <c:dLbls>
          <c:showLegendKey val="0"/>
          <c:showVal val="0"/>
          <c:showCatName val="0"/>
          <c:showSerName val="0"/>
          <c:showPercent val="0"/>
          <c:showBubbleSize val="0"/>
        </c:dLbls>
        <c:axId val="844181168"/>
        <c:axId val="844190416"/>
        <c:scatterStyle val="lineMarker"/>
        <c:varyColors val="0"/>
        <c:ser>
          <c:idx val="0"/>
          <c:order val="0"/>
          <c:tx>
            <c:v>整体一级指标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strRef>
                  <c:f>关注度满意度草稿表!$B$5</c:f>
                  <c:strCache>
                    <c:ptCount val="1"/>
                    <c:pt idx="0">
                      <c:v>服务质量</c:v>
                    </c:pt>
                  </c:strCache>
                </c:strRef>
                <c:rich>
                  <a:bodyPr/>
                  <a:lstStyle/>
                  <a:p/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{64B689E7-71C3-4110-9D9A-94F4471BC42D}</c15:txfldGUID>
                      <c15:f>关注度满意度草稿表!$B$5</c15:f>
                      <c15:dlblFieldTableCache>
                        <c:ptCount val="1"/>
                        <c:pt idx="0">
                          <c:v>服务质量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2094-4BA5-AD1F-E1684DFFAEED}"/>
                </c:ext>
              </c:extLst>
            </c:dLbl>
            <c:dLbl>
              <c:idx val="1"/>
              <c:tx>
                <c:strRef>
                  <c:f>关注度满意度草稿表!$B$6</c:f>
                  <c:strCache>
                    <c:ptCount val="1"/>
                    <c:pt idx="0">
                      <c:v>楼宇系统</c:v>
                    </c:pt>
                  </c:strCache>
                </c:strRef>
                <c:rich>
                  <a:bodyPr/>
                  <a:lstStyle/>
                  <a:p/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{59370C03-5FB1-45A0-AB10-0B492837101E}</c15:txfldGUID>
                      <c15:f>关注度满意度草稿表!$B$6</c15:f>
                      <c15:dlblFieldTableCache>
                        <c:ptCount val="1"/>
                        <c:pt idx="0">
                          <c:v>楼宇系统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2094-4BA5-AD1F-E1684DFFAEED}"/>
                </c:ext>
              </c:extLst>
            </c:dLbl>
            <c:dLbl>
              <c:idx val="2"/>
              <c:tx>
                <c:strRef>
                  <c:f>关注度满意度草稿表!$B$7</c:f>
                  <c:strCache>
                    <c:ptCount val="1"/>
                    <c:pt idx="0">
                      <c:v>安全与环境</c:v>
                    </c:pt>
                  </c:strCache>
                </c:strRef>
                <c:rich>
                  <a:bodyPr/>
                  <a:lstStyle/>
                  <a:p/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{B8166DC4-4EA2-4C4B-A6B6-C86058B507AA}</c15:txfldGUID>
                      <c15:f>关注度满意度草稿表!$B$7</c15:f>
                      <c15:dlblFieldTableCache>
                        <c:ptCount val="1"/>
                        <c:pt idx="0">
                          <c:v>安全与环境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2-2094-4BA5-AD1F-E1684DFFAEED}"/>
                </c:ext>
              </c:extLst>
            </c:dLbl>
            <c:dLbl>
              <c:idx val="3"/>
              <c:tx>
                <c:strRef>
                  <c:f>关注度满意度草稿表!$B$8</c:f>
                  <c:strCache>
                    <c:ptCount val="1"/>
                    <c:pt idx="0">
                      <c:v>车场服务</c:v>
                    </c:pt>
                  </c:strCache>
                </c:strRef>
                <c:rich>
                  <a:bodyPr/>
                  <a:lstStyle/>
                  <a:p/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{5F96F7FC-FF96-400E-9848-A778D20E5601}</c15:txfldGUID>
                      <c15:f>关注度满意度草稿表!$B$8</c15:f>
                      <c15:dlblFieldTableCache>
                        <c:ptCount val="1"/>
                        <c:pt idx="0">
                          <c:v>车场服务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2094-4BA5-AD1F-E1684DFFAEED}"/>
                </c:ext>
              </c:extLst>
            </c:dLbl>
            <c:dLbl>
              <c:idx val="4"/>
              <c:tx>
                <c:strRef>
                  <c:f>关注度满意度草稿表!$B$9</c:f>
                  <c:strCache>
                    <c:ptCount val="1"/>
                    <c:pt idx="0">
                      <c:v>租赁服务</c:v>
                    </c:pt>
                  </c:strCache>
                </c:strRef>
                <c:rich>
                  <a:bodyPr/>
                  <a:lstStyle/>
                  <a:p/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{10DE0682-2156-4B74-9BED-F6814EA87D8F}</c15:txfldGUID>
                      <c15:f>关注度满意度草稿表!$B$9</c15:f>
                      <c15:dlblFieldTableCache>
                        <c:ptCount val="1"/>
                        <c:pt idx="0">
                          <c:v>租赁服务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4-2094-4BA5-AD1F-E1684DFFAEED}"/>
                </c:ext>
              </c:extLst>
            </c:dLbl>
            <c:dLbl>
              <c:idx val="5"/>
              <c:tx>
                <c:strRef>
                  <c:f>关注度满意度草稿表!$B$10</c:f>
                  <c:strCache>
                    <c:ptCount val="1"/>
                    <c:pt idx="0">
                      <c:v>餐厅环境</c:v>
                    </c:pt>
                  </c:strCache>
                </c:strRef>
                <c:rich>
                  <a:bodyPr/>
                  <a:lstStyle/>
                  <a:p/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{59E3DACC-B1A4-4900-B986-47C2280D210A}</c15:txfldGUID>
                      <c15:f>关注度满意度草稿表!$B$10</c15:f>
                      <c15:dlblFieldTableCache>
                        <c:ptCount val="1"/>
                        <c:pt idx="0">
                          <c:v>餐厅环境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5-2094-4BA5-AD1F-E1684DFFA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xVal>
            <c:numRef>
              <c:f>关注度满意度草稿表!$C$5:$C$10</c:f>
              <c:numCache>
                <c:formatCode>General</c:formatCode>
                <c:ptCount val="6"/>
                <c:pt idx="0">
                  <c:v>82</c:v>
                </c:pt>
                <c:pt idx="1">
                  <c:v>77</c:v>
                </c:pt>
                <c:pt idx="2">
                  <c:v>81</c:v>
                </c:pt>
                <c:pt idx="3">
                  <c:v>80</c:v>
                </c:pt>
                <c:pt idx="4">
                  <c:v>83</c:v>
                </c:pt>
                <c:pt idx="5">
                  <c:v>79</c:v>
                </c:pt>
              </c:numCache>
            </c:numRef>
          </c:xVal>
          <c:yVal>
            <c:numRef>
              <c:f>关注度满意度草稿表!$D$5:$D$10</c:f>
              <c:numCache>
                <c:formatCode>0.000_ </c:formatCode>
                <c:ptCount val="6"/>
                <c:pt idx="0">
                  <c:v>34.289000000000001</c:v>
                </c:pt>
                <c:pt idx="1">
                  <c:v>35.019000000000005</c:v>
                </c:pt>
                <c:pt idx="2">
                  <c:v>36.234000000000002</c:v>
                </c:pt>
                <c:pt idx="3">
                  <c:v>33.765000000000008</c:v>
                </c:pt>
                <c:pt idx="4">
                  <c:v>38.33</c:v>
                </c:pt>
                <c:pt idx="5">
                  <c:v>29.626000000000001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2094-4BA5-AD1F-E1684DFFAEED}"/>
            </c:ext>
          </c:extLst>
        </c:ser>
        <c:extLst>
          <c:ext xmlns:c15="http://schemas.microsoft.com/office/drawing/2012/chart" uri="{02D57815-91ED-43cb-92C2-25804820EDAC}"/>
          <c:ext xmlns:c15="http://schemas.microsoft.com/office/drawing/2012/chart" uri="{02D57815-91ED-43cb-92C2-25804820EDAC}">
            <c15:filteredScatterSeries>
              <c15:ser>
                <c:idx xmlns:c="http://schemas.openxmlformats.org/drawingml/2006/chart" val="1"/>
                <c:order xmlns:c="http://schemas.openxmlformats.org/drawingml/2006/chart" val="1"/>
                <c:spPr xmlns:c="http://schemas.openxmlformats.org/drawingml/2006/chart">
                  <a:ln xmlns:a="http://schemas.openxmlformats.org/drawingml/2006/main" w="25400" cap="rnd">
                    <a:noFill/>
                    <a:round/>
                  </a:ln>
                  <a:effectLst xmlns:a="http://schemas.openxmlformats.org/drawingml/2006/main"/>
                </c:spPr>
                <c:marker xmlns:c="http://schemas.openxmlformats.org/drawingml/2006/chart">
                  <c:symbol val="circle"/>
                  <c:size val="5"/>
                  <c:spPr>
                    <a:solidFill xmlns:a="http://schemas.openxmlformats.org/drawingml/2006/main">
                      <a:schemeClr val="accent2"/>
                    </a:solidFill>
                    <a:ln xmlns:a="http://schemas.openxmlformats.org/drawingml/2006/main" w="9525">
                      <a:solidFill>
                        <a:schemeClr val="accent2"/>
                      </a:solidFill>
                    </a:ln>
                    <a:effectLst xmlns:a="http://schemas.openxmlformats.org/drawingml/2006/main"/>
                  </c:spPr>
                </c:marker>
                <c:xVal xmlns:c="http://schemas.openxmlformats.org/drawingml/2006/chart">
                  <c:numRef>
                    <c:numCache>
                      <c:formatCode>General</c:formatCode>
                      <c:ptCount val="1"/>
                    </c:numCache>
                    <c:extLst>
                      <c:ext uri="{02D57815-91ED-43cb-92C2-25804820EDAC}">
                        <c15:formulaRef xmlns:c15="http://schemas.microsoft.com/office/drawing/2012/chart">
                          <c15:sqref>关注度满意度草稿表!$B$36</c15:sqref>
                        </c15:formulaRef>
                      </c:ext>
                    </c:extLst>
                  </c:numRef>
                </c:xVal>
                <c:yVal xmlns:c="http://schemas.openxmlformats.org/drawingml/2006/chart">
                  <c:numRef>
                    <c:numCache>
                      <c:formatCode>General</c:formatCode>
                      <c:ptCount val="1"/>
                    </c:numCache>
                    <c:extLst>
                      <c:ext uri="{02D57815-91ED-43cb-92C2-25804820EDAC}">
                        <c15:formulaRef xmlns:c15="http://schemas.microsoft.com/office/drawing/2012/chart">
                          <c15:sqref>关注度满意度草稿表!$B$37</c15:sqref>
                        </c15:formulaRef>
                      </c:ext>
                    </c:extLst>
                  </c:numRef>
                </c:yVal>
                <c:smooth xmlns:c="http://schemas.openxmlformats.org/drawingml/2006/chart" val="0"/>
                <c:extLst xmlns:c="http://schemas.openxmlformats.org/drawingml/2006/chart">
                  <c:ext xmlns:c16="http://schemas.microsoft.com/office/drawing/2014/chart" uri="{C3380CC4-5D6E-409C-BE32-E72D297353CC}">
                    <c16:uniqueId val="{00000007-2094-4BA5-AD1F-E1684DFFAEED}"/>
                  </c:ext>
                </c:extLst>
              </c15:ser>
            </c15:filteredScatterSeries>
          </c:ext>
        </c:extLst>
      </c:scatterChart>
      <c:valAx>
        <c:axId val="844181168"/>
        <c:scaling>
          <c:orientation val="minMax"/>
          <c:max val="84"/>
          <c:min val="68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44190416"/>
        <c:crossesAt val="35"/>
        <c:crossBetween val="midCat"/>
      </c:valAx>
      <c:valAx>
        <c:axId val="844190416"/>
        <c:scaling>
          <c:orientation val="minMax"/>
          <c:min val="24"/>
        </c:scaling>
        <c:delete val="0"/>
        <c:axPos val="l"/>
        <c:numFmt formatCode="0_ 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44181168"/>
        <c:crossesAt val="80"/>
        <c:crossBetween val="midCat"/>
      </c:valAx>
      <c:spPr>
        <a:gradFill>
          <a:gsLst>
            <a:gs pos="0">
              <a:srgbClr val="BFD0F3"/>
            </a:gs>
            <a:gs pos="93578">
              <a:srgbClr val="BFD0F3"/>
            </a:gs>
            <a:gs pos="61000">
              <a:srgbClr val="E8EEFC"/>
            </a:gs>
          </a:gsLst>
          <a:lin ang="5400000" scaled="1"/>
          <a:tileRect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4597"/>
          <c:y val="0.123453505"/>
          <c:w val="0.560743868"/>
          <c:h val="0.720113158"/>
        </c:manualLayout>
      </c:layout>
      <c:radarChart>
        <c:dLbls>
          <c:showLegendKey val="0"/>
          <c:showVal val="0"/>
          <c:showCatName val="0"/>
          <c:showSerName val="0"/>
          <c:showPercent val="0"/>
          <c:showBubbleSize val="0"/>
        </c:dLbls>
        <c:axId val="844179536"/>
        <c:axId val="844192592"/>
        <c:radarStyle val="marker"/>
        <c:varyColors val="0"/>
        <c:ser>
          <c:idx val="0"/>
          <c:order val="0"/>
          <c:tx>
            <c:v>易亨集团</c:v>
          </c:tx>
          <c:spPr>
            <a:ln w="22225" cap="rnd">
              <a:solidFill>
                <a:srgbClr val="9BBB5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9BBB59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'满意度表现分析（整体＋一级）'!$B$4:$B$9</c:f>
              <c:strCache>
                <c:ptCount val="6"/>
                <c:pt idx="0">
                  <c:v>服务质量</c:v>
                </c:pt>
                <c:pt idx="1">
                  <c:v>楼宇系统</c:v>
                </c:pt>
                <c:pt idx="2">
                  <c:v>安全与环境</c:v>
                </c:pt>
                <c:pt idx="3">
                  <c:v>车场服务</c:v>
                </c:pt>
                <c:pt idx="4">
                  <c:v>租赁服务</c:v>
                </c:pt>
                <c:pt idx="5">
                  <c:v>餐厅环境</c:v>
                </c:pt>
              </c:strCache>
            </c:strRef>
          </c:cat>
          <c:val>
            <c:numRef>
              <c:f>'满意度表现分析（整体＋一级）'!$C$4:$C$9</c:f>
              <c:numCache>
                <c:formatCode>General</c:formatCode>
                <c:ptCount val="6"/>
                <c:pt idx="0">
                  <c:v>82</c:v>
                </c:pt>
                <c:pt idx="1">
                  <c:v>77</c:v>
                </c:pt>
                <c:pt idx="2">
                  <c:v>81</c:v>
                </c:pt>
                <c:pt idx="3">
                  <c:v>80</c:v>
                </c:pt>
                <c:pt idx="4">
                  <c:v>83</c:v>
                </c:pt>
                <c:pt idx="5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C4-4F5F-96D5-7F33E6E69233}"/>
            </c:ext>
          </c:extLst>
        </c:ser>
        <c:ser>
          <c:idx val="1"/>
          <c:order val="1"/>
          <c:tx>
            <c:v>行业参考值</c:v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0.008709784"/>
                  <c:y val="-0.0116189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C28-4F14-957B-E19512A1E9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'满意度表现分析（整体＋一级）'!$B$4:$B$9</c:f>
              <c:strCache>
                <c:ptCount val="6"/>
                <c:pt idx="0">
                  <c:v>服务质量</c:v>
                </c:pt>
                <c:pt idx="1">
                  <c:v>楼宇系统</c:v>
                </c:pt>
                <c:pt idx="2">
                  <c:v>安全与环境</c:v>
                </c:pt>
                <c:pt idx="3">
                  <c:v>车场服务</c:v>
                </c:pt>
                <c:pt idx="4">
                  <c:v>租赁服务</c:v>
                </c:pt>
                <c:pt idx="5">
                  <c:v>餐厅环境</c:v>
                </c:pt>
              </c:strCache>
            </c:strRef>
          </c:cat>
          <c:val>
            <c:numRef>
              <c:f>'满意度表现分析（整体＋一级）'!$O$4:$O$9</c:f>
              <c:numCache>
                <c:formatCode>General</c:formatCode>
                <c:ptCount val="6"/>
                <c:pt idx="0">
                  <c:v>72</c:v>
                </c:pt>
                <c:pt idx="1">
                  <c:v>67</c:v>
                </c:pt>
                <c:pt idx="2">
                  <c:v>68</c:v>
                </c:pt>
                <c:pt idx="3">
                  <c:v>71</c:v>
                </c:pt>
                <c:pt idx="4">
                  <c:v>77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C4-4F5F-96D5-7F33E6E69233}"/>
            </c:ext>
          </c:extLst>
        </c:ser>
      </c:radarChart>
      <c:catAx>
        <c:axId val="84417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44192592"/>
        <c:crosses val="autoZero"/>
        <c:auto val="1"/>
        <c:lblAlgn val="ctr"/>
        <c:lblOffset val="100"/>
        <c:noMultiLvlLbl val="0"/>
      </c:catAx>
      <c:valAx>
        <c:axId val="844192592"/>
        <c:scaling>
          <c:orientation val="minMax"/>
          <c:max val="12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8441795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20801258"/>
          <c:y val="1.49967492"/>
          <c:w val="0.546077549"/>
          <c:h val="0.3261216"/>
        </c:manualLayout>
      </c:layout>
      <c:overlay val="0"/>
      <c:spPr>
        <a:noFill/>
        <a:ln>
          <a:solidFill>
            <a:schemeClr val="tx1">
              <a:lumMod val="50000"/>
              <a:lumOff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45971"/>
          <c:y val="0.123453505"/>
          <c:w val="0.560743868"/>
          <c:h val="0.720113158"/>
        </c:manualLayout>
      </c:layout>
      <c:radarChart>
        <c:dLbls>
          <c:showLegendKey val="0"/>
          <c:showVal val="0"/>
          <c:showCatName val="0"/>
          <c:showSerName val="0"/>
          <c:showPercent val="0"/>
          <c:showBubbleSize val="0"/>
        </c:dLbls>
        <c:axId val="844187152"/>
        <c:axId val="844194224"/>
        <c:radarStyle val="marker"/>
        <c:varyColors val="0"/>
        <c:ser>
          <c:idx val="0"/>
          <c:order val="0"/>
          <c:spPr>
            <a:ln w="28575" cap="rnd">
              <a:solidFill>
                <a:srgbClr val="9BBB5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9BBB59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ysClr val="windowText" lastClr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'满意度表现分析（整体＋一级）'!$B$35:$B$40</c:f>
              <c:strCache>
                <c:ptCount val="6"/>
                <c:pt idx="0">
                  <c:v>服务质量</c:v>
                </c:pt>
                <c:pt idx="1">
                  <c:v>楼宇系统</c:v>
                </c:pt>
                <c:pt idx="2">
                  <c:v>安全与环境</c:v>
                </c:pt>
                <c:pt idx="3">
                  <c:v>车场服务</c:v>
                </c:pt>
                <c:pt idx="4">
                  <c:v>租赁服务</c:v>
                </c:pt>
                <c:pt idx="5">
                  <c:v>餐厅环境</c:v>
                </c:pt>
              </c:strCache>
            </c:strRef>
          </c:cat>
          <c:val>
            <c:numRef>
              <c:f>'满意度表现分析（整体＋一级）'!$C$35:$C$40</c:f>
              <c:numCache>
                <c:formatCode>0%</c:formatCode>
                <c:ptCount val="6"/>
                <c:pt idx="0">
                  <c:v>0.64000000000000024</c:v>
                </c:pt>
                <c:pt idx="1">
                  <c:v>0.46</c:v>
                </c:pt>
                <c:pt idx="2">
                  <c:v>0.58000000000000007</c:v>
                </c:pt>
                <c:pt idx="3">
                  <c:v>0.53</c:v>
                </c:pt>
                <c:pt idx="4">
                  <c:v>0.69000000000000017</c:v>
                </c:pt>
                <c:pt idx="5">
                  <c:v>0.53093828914141417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6-48F2-A6F9-2A6BFF6AC4D8}"/>
            </c:ext>
          </c:extLst>
        </c:ser>
      </c:radarChart>
      <c:catAx>
        <c:axId val="84418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844194224"/>
        <c:crosses val="autoZero"/>
        <c:auto val="1"/>
        <c:lblAlgn val="ctr"/>
        <c:lblOffset val="100"/>
        <c:noMultiLvlLbl val="0"/>
      </c:catAx>
      <c:valAx>
        <c:axId val="8441942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one"/>
        <c:crossAx val="84418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0.18444</cdr:x>
      <cdr:y>0.20175</cdr:y>
    </cdr:from>
    <cdr:to>
      <cdr:x>0.18444</cdr:x>
      <cdr:y>0.86665</cdr:y>
    </cdr:to>
    <cdr:cxnSp macro="">
      <cdr:nvCxnSpPr>
        <cdr:cNvPr id="6" name="直接连接符 5"/>
        <cdr:cNvCxnSpPr/>
      </cdr:nvCxnSpPr>
      <cdr:spPr>
        <a:xfrm xmlns:a="http://schemas.openxmlformats.org/drawingml/2006/main">
          <a:off x="531397" y="467880"/>
          <a:ext cx="0" cy="15419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0.1277</cdr:x>
      <cdr:y>0.14747</cdr:y>
    </cdr:from>
    <cdr:to>
      <cdr:x>0.23874</cdr:x>
      <cdr:y>0.20957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367909" y="342002"/>
          <a:ext cx="319932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0" rIns="0" anchor="ctr" anchorCtr="1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700" dirty="0"/>
            <a:t>70</a:t>
          </a:r>
          <a:endParaRPr lang="zh-CN" sz="700" dirty="0"/>
        </a:p>
      </cdr:txBody>
    </cdr:sp>
  </cdr:relSizeAnchor>
  <cdr:relSizeAnchor xmlns:cdr="http://schemas.openxmlformats.org/drawingml/2006/chartDrawing">
    <cdr:from>
      <cdr:x>0.09853</cdr:x>
      <cdr:y>0.37738</cdr:y>
    </cdr:from>
    <cdr:to>
      <cdr:x>0.19633</cdr:x>
      <cdr:y>0.43948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283871" y="875188"/>
          <a:ext cx="281774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0" rIns="0" anchor="ctr" anchorCtr="1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700" dirty="0"/>
            <a:t>35</a:t>
          </a:r>
          <a:endParaRPr lang="zh-CN" sz="700" dirty="0"/>
        </a:p>
      </cdr:txBody>
    </cdr:sp>
  </cdr:relSizeAnchor>
  <cdr:relSizeAnchor xmlns:cdr="http://schemas.openxmlformats.org/drawingml/2006/chartDrawing">
    <cdr:from>
      <cdr:x>0.66854</cdr:x>
      <cdr:y>0.14951</cdr:y>
    </cdr:from>
    <cdr:to>
      <cdr:x>0.77958</cdr:x>
      <cdr:y>0.21161</cdr:y>
    </cdr:to>
    <cdr:sp macro="" textlink="">
      <cdr:nvSpPr>
        <cdr:cNvPr id="10" name="矩形 9"/>
        <cdr:cNvSpPr/>
      </cdr:nvSpPr>
      <cdr:spPr>
        <a:xfrm xmlns:a="http://schemas.openxmlformats.org/drawingml/2006/main">
          <a:off x="1926146" y="346730"/>
          <a:ext cx="319932" cy="14401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0" rIns="0" anchor="ctr" anchorCtr="1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700" dirty="0"/>
            <a:t>80</a:t>
          </a:r>
          <a:endParaRPr lang="zh-CN" sz="700" dirty="0"/>
        </a:p>
      </cdr:txBody>
    </cdr:sp>
  </cdr:relSizeAnchor>
</c:userShape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2019-10-13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2019-10-13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Relationship Id="rId5" Type="http://schemas.openxmlformats.org/officeDocument/2006/relationships/chart" Target="../charts/chart4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Relationship Id="rId3" Type="http://schemas.openxmlformats.org/officeDocument/2006/relationships/chart" Target="../charts/chart5.xml" /><Relationship Id="rId4" Type="http://schemas.openxmlformats.org/officeDocument/2006/relationships/chart" Target="../charts/chart6.xml" /><Relationship Id="rId5" Type="http://schemas.openxmlformats.org/officeDocument/2006/relationships/chart" Target="../charts/chart7.xml" /><Relationship Id="rId6" Type="http://schemas.openxmlformats.org/officeDocument/2006/relationships/image" Target="../media/image5.jpeg" /><Relationship Id="rId7" Type="http://schemas.openxmlformats.org/officeDocument/2006/relationships/image" Target="../media/image6.jpeg" /><Relationship Id="rId8" Type="http://schemas.openxmlformats.org/officeDocument/2006/relationships/image" Target="../media/image7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4251127" cy="915314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中国物业管理行业市场调研咨询案例</a:t>
            </a:r>
          </a:p>
          <a:p>
            <a:pPr>
              <a:lnSpc>
                <a:spcPct val="150000"/>
              </a:lnSpc>
            </a:pPr>
            <a:r>
              <a:rPr lang="zh-CN" altLang="en-US" sz="16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满意度调研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4713869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我国经济的发展，国内企业在规模和实力不断增强的同时，对于办公环境和物业服务的要求也不断提升。优质的物业服务对于租户企业而言，能够提供更加舒适便捷的办公环境，从而提升企业创造价值的能力。反之，对于物业管理企业而言，较高的租户满意度有助于留住优质企业，并提升自身的竞争力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国内园区地产服务综合企业集团，下辖十余个产业园区，在创意园区、创业孵化和商务园区的管理和运营方面有丰富的经验和历史。本项目针对委托方旗下十数个园区的大量企业租户进行满意度调研，并通过满意度模型和数理分析，对各园区当年的物业服务情况进行评价，为物业工作的改善提供建议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调查时间：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2018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日至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b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调查地区：北京市委托方下辖园区。</a:t>
            </a:r>
            <a:b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调查方法：调研问卷、重点客户面访等多种方式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调查对象：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近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300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个租户样本，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143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家企业，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39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家重点租户面访。</a:t>
            </a:r>
          </a:p>
        </p:txBody>
      </p:sp>
    </p:spTree>
    <p:extLst>
      <p:ext uri="{BB962C8B-B14F-4D97-AF65-F5344CB8AC3E}">
        <p14:creationId xmlns:p14="http://schemas.microsoft.com/office/powerpoint/2010/main" val="60841829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矩形 84"/>
          <p:cNvSpPr/>
          <p:nvPr/>
        </p:nvSpPr>
        <p:spPr>
          <a:xfrm>
            <a:off x="3130205" y="556058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关注度模型</a:t>
            </a:r>
          </a:p>
        </p:txBody>
      </p:sp>
      <p:sp>
        <p:nvSpPr>
          <p:cNvPr id="3" name="矩形 2"/>
          <p:cNvSpPr/>
          <p:nvPr/>
        </p:nvSpPr>
        <p:spPr>
          <a:xfrm>
            <a:off x="463550" y="549750"/>
            <a:ext cx="2566729" cy="194290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25971" y="549748"/>
            <a:ext cx="2522661" cy="193827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63550" y="2550650"/>
            <a:ext cx="5192712" cy="315592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7" name="群組 11"/>
          <p:cNvGrpSpPr/>
          <p:nvPr/>
        </p:nvGrpSpPr>
        <p:grpSpPr>
          <a:xfrm>
            <a:off x="1391083" y="3529127"/>
            <a:ext cx="3122498" cy="2083468"/>
            <a:chOff x="1187624" y="2977207"/>
            <a:chExt cx="5760640" cy="3634958"/>
          </a:xfrm>
        </p:grpSpPr>
        <p:grpSp>
          <p:nvGrpSpPr>
            <p:cNvPr id="58" name="群組 12"/>
            <p:cNvGrpSpPr/>
            <p:nvPr/>
          </p:nvGrpSpPr>
          <p:grpSpPr>
            <a:xfrm>
              <a:off x="1187624" y="3282658"/>
              <a:ext cx="5760640" cy="3329507"/>
              <a:chOff x="1115616" y="934753"/>
              <a:chExt cx="6048672" cy="4697293"/>
            </a:xfrm>
          </p:grpSpPr>
          <p:grpSp>
            <p:nvGrpSpPr>
              <p:cNvPr id="60" name="群組 13"/>
              <p:cNvGrpSpPr/>
              <p:nvPr/>
            </p:nvGrpSpPr>
            <p:grpSpPr>
              <a:xfrm>
                <a:off x="1115616" y="934753"/>
                <a:ext cx="6048672" cy="4697293"/>
                <a:chOff x="971600" y="1218946"/>
                <a:chExt cx="6336704" cy="4920972"/>
              </a:xfrm>
            </p:grpSpPr>
            <p:grpSp>
              <p:nvGrpSpPr>
                <p:cNvPr id="63" name="群組 16"/>
                <p:cNvGrpSpPr/>
                <p:nvPr/>
              </p:nvGrpSpPr>
              <p:grpSpPr>
                <a:xfrm>
                  <a:off x="1403648" y="1218946"/>
                  <a:ext cx="5832648" cy="4420108"/>
                  <a:chOff x="1403648" y="1218946"/>
                  <a:chExt cx="5832648" cy="4420108"/>
                </a:xfrm>
              </p:grpSpPr>
              <p:cxnSp>
                <p:nvCxnSpPr>
                  <p:cNvPr id="74" name="直線接點 27"/>
                  <p:cNvCxnSpPr/>
                  <p:nvPr/>
                </p:nvCxnSpPr>
                <p:spPr>
                  <a:xfrm>
                    <a:off x="1403648" y="3429000"/>
                    <a:ext cx="5832648" cy="0"/>
                  </a:xfrm>
                  <a:prstGeom prst="line"/>
                  <a:ln w="28575">
                    <a:solidFill>
                      <a:srgbClr val="9BBB59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直線接點 28"/>
                  <p:cNvCxnSpPr/>
                  <p:nvPr/>
                </p:nvCxnSpPr>
                <p:spPr>
                  <a:xfrm flipV="1">
                    <a:off x="4319972" y="1218946"/>
                    <a:ext cx="0" cy="4420108"/>
                  </a:xfrm>
                  <a:prstGeom prst="line"/>
                  <a:ln w="28575">
                    <a:solidFill>
                      <a:srgbClr val="9BBB59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4" name="文字方塊 17"/>
                <p:cNvSpPr txBox="1"/>
                <p:nvPr/>
              </p:nvSpPr>
              <p:spPr>
                <a:xfrm>
                  <a:off x="3419873" y="5693822"/>
                  <a:ext cx="1728193" cy="446096"/>
                </a:xfrm>
                <a:prstGeom prst="rect"/>
                <a:solidFill>
                  <a:srgbClr val="9BBB59"/>
                </a:solidFill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600" dirty="1">
                      <a:latin typeface="Microsoft YaHei UI" panose="020b0503020204020204" pitchFamily="34" charset="-122"/>
                      <a:ea typeface="Microsoft YaHei UI" panose="020b0503020204020204" pitchFamily="34" charset="-122"/>
                    </a:rPr>
                    <a:t>关注度</a:t>
                  </a:r>
                  <a:endParaRPr lang="en-US" altLang="zh-TW" sz="600">
                    <a:latin typeface="Microsoft YaHei UI" panose="020b0503020204020204" pitchFamily="34" charset="-122"/>
                    <a:ea typeface="Microsoft YaHei UI" panose="020b0503020204020204" pitchFamily="34" charset="-122"/>
                  </a:endParaRPr>
                </a:p>
              </p:txBody>
            </p:sp>
            <p:sp>
              <p:nvSpPr>
                <p:cNvPr id="65" name="TextBox 50"/>
                <p:cNvSpPr txBox="1"/>
                <p:nvPr/>
              </p:nvSpPr>
              <p:spPr>
                <a:xfrm>
                  <a:off x="4283968" y="1351800"/>
                  <a:ext cx="940729" cy="371744"/>
                </a:xfrm>
                <a:prstGeom prst="rect"/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TW" altLang="en-US" sz="400" b="1" dirty="1">
                      <a:latin typeface="微软雅黑" pitchFamily="34" charset="-122"/>
                      <a:ea typeface="微软雅黑" pitchFamily="34" charset="-122"/>
                    </a:rPr>
                    <a:t>高关注</a:t>
                  </a:r>
                  <a:endParaRPr lang="zh-CN" altLang="en-US" sz="400" b="1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66" name="TextBox 50"/>
                <p:cNvSpPr txBox="1"/>
                <p:nvPr/>
              </p:nvSpPr>
              <p:spPr>
                <a:xfrm>
                  <a:off x="4283968" y="5312240"/>
                  <a:ext cx="940729" cy="371744"/>
                </a:xfrm>
                <a:prstGeom prst="rect"/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TW" altLang="en-US" sz="400" b="1" dirty="1">
                      <a:latin typeface="微软雅黑" pitchFamily="34" charset="-122"/>
                      <a:ea typeface="微软雅黑" pitchFamily="34" charset="-122"/>
                    </a:rPr>
                    <a:t>低关注</a:t>
                  </a:r>
                  <a:endParaRPr lang="zh-CN" altLang="en-US" sz="400" b="1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67" name="TextBox 50"/>
                <p:cNvSpPr txBox="1"/>
                <p:nvPr/>
              </p:nvSpPr>
              <p:spPr>
                <a:xfrm>
                  <a:off x="1412527" y="3512038"/>
                  <a:ext cx="940729" cy="371744"/>
                </a:xfrm>
                <a:prstGeom prst="rect"/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TW" altLang="en-US" sz="400" b="1" dirty="1">
                      <a:latin typeface="微软雅黑" pitchFamily="34" charset="-122"/>
                      <a:ea typeface="微软雅黑" pitchFamily="34" charset="-122"/>
                    </a:rPr>
                    <a:t>不满意</a:t>
                  </a:r>
                  <a:endParaRPr lang="zh-CN" altLang="en-US" sz="400" b="1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68" name="TextBox 50"/>
                <p:cNvSpPr txBox="1"/>
                <p:nvPr/>
              </p:nvSpPr>
              <p:spPr>
                <a:xfrm>
                  <a:off x="6367575" y="3512038"/>
                  <a:ext cx="940729" cy="371744"/>
                </a:xfrm>
                <a:prstGeom prst="rect"/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TW" altLang="en-US" sz="400" b="1" dirty="1">
                      <a:latin typeface="微软雅黑" pitchFamily="34" charset="-122"/>
                      <a:ea typeface="微软雅黑" pitchFamily="34" charset="-122"/>
                    </a:rPr>
                    <a:t>满意</a:t>
                  </a:r>
                  <a:endParaRPr lang="zh-CN" altLang="en-US" sz="400" b="1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69" name="文字方塊 22"/>
                <p:cNvSpPr txBox="1"/>
                <p:nvPr/>
              </p:nvSpPr>
              <p:spPr>
                <a:xfrm>
                  <a:off x="971600" y="2908093"/>
                  <a:ext cx="1728193" cy="446096"/>
                </a:xfrm>
                <a:prstGeom prst="rect"/>
                <a:solidFill>
                  <a:srgbClr val="9BBB59"/>
                </a:solidFill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600" dirty="1">
                      <a:latin typeface="Microsoft YaHei UI" panose="020b0503020204020204" pitchFamily="34" charset="-122"/>
                      <a:ea typeface="Microsoft YaHei UI" panose="020b0503020204020204" pitchFamily="34" charset="-122"/>
                    </a:rPr>
                    <a:t>满意度均值</a:t>
                  </a:r>
                  <a:endParaRPr lang="en-US" altLang="zh-TW" sz="600">
                    <a:latin typeface="Microsoft YaHei UI" panose="020b0503020204020204" pitchFamily="34" charset="-122"/>
                    <a:ea typeface="Microsoft YaHei UI" panose="020b0503020204020204" pitchFamily="34" charset="-122"/>
                  </a:endParaRPr>
                </a:p>
              </p:txBody>
            </p:sp>
            <p:sp>
              <p:nvSpPr>
                <p:cNvPr id="70" name="TextBox 15"/>
                <p:cNvSpPr txBox="1"/>
                <p:nvPr/>
              </p:nvSpPr>
              <p:spPr>
                <a:xfrm>
                  <a:off x="5004049" y="2060849"/>
                  <a:ext cx="2016223" cy="669142"/>
                </a:xfrm>
                <a:prstGeom prst="rect"/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600" b="1" dirty="1">
                      <a:latin typeface="微软雅黑" pitchFamily="34" charset="-122"/>
                      <a:ea typeface="微软雅黑" pitchFamily="34" charset="-122"/>
                    </a:rPr>
                    <a:t>高关注、高满意</a:t>
                  </a:r>
                  <a:endParaRPr lang="en-US" altLang="zh-TW" sz="600" b="1">
                    <a:latin typeface="微软雅黑" pitchFamily="34" charset="-122"/>
                    <a:ea typeface="微软雅黑" pitchFamily="34" charset="-122"/>
                  </a:endParaRPr>
                </a:p>
                <a:p>
                  <a:pPr algn="ctr"/>
                  <a:r>
                    <a:rPr lang="zh-TW" altLang="en-US" sz="600" b="1" dirty="1">
                      <a:latin typeface="微软雅黑" pitchFamily="34" charset="-122"/>
                      <a:ea typeface="微软雅黑" pitchFamily="34" charset="-122"/>
                    </a:rPr>
                    <a:t>竞争优势</a:t>
                  </a:r>
                  <a:endParaRPr lang="zh-CN" altLang="en-US" sz="600" b="1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71" name="TextBox 15"/>
                <p:cNvSpPr txBox="1"/>
                <p:nvPr/>
              </p:nvSpPr>
              <p:spPr>
                <a:xfrm>
                  <a:off x="1763688" y="2060849"/>
                  <a:ext cx="2016223" cy="669142"/>
                </a:xfrm>
                <a:prstGeom prst="rect"/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600" b="1" dirty="1">
                      <a:latin typeface="微软雅黑" pitchFamily="34" charset="-122"/>
                      <a:ea typeface="微软雅黑" pitchFamily="34" charset="-122"/>
                    </a:rPr>
                    <a:t>高关注、低满意</a:t>
                  </a:r>
                  <a:endParaRPr lang="en-US" altLang="zh-TW" sz="600" b="1">
                    <a:latin typeface="微软雅黑" pitchFamily="34" charset="-122"/>
                    <a:ea typeface="微软雅黑" pitchFamily="34" charset="-122"/>
                  </a:endParaRPr>
                </a:p>
                <a:p>
                  <a:pPr algn="ctr"/>
                  <a:r>
                    <a:rPr lang="zh-TW" altLang="en-US" sz="600" b="1" dirty="1">
                      <a:latin typeface="微软雅黑" pitchFamily="34" charset="-122"/>
                      <a:ea typeface="微软雅黑" pitchFamily="34" charset="-122"/>
                    </a:rPr>
                    <a:t>急需改进</a:t>
                  </a:r>
                  <a:endParaRPr lang="zh-CN" altLang="en-US" sz="600" b="1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72" name="TextBox 15"/>
                <p:cNvSpPr txBox="1"/>
                <p:nvPr/>
              </p:nvSpPr>
              <p:spPr>
                <a:xfrm>
                  <a:off x="1763688" y="4356393"/>
                  <a:ext cx="2016223" cy="669142"/>
                </a:xfrm>
                <a:prstGeom prst="rect"/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600" b="1" dirty="1">
                      <a:latin typeface="微软雅黑" pitchFamily="34" charset="-122"/>
                      <a:ea typeface="微软雅黑" pitchFamily="34" charset="-122"/>
                    </a:rPr>
                    <a:t>低关注、低满意</a:t>
                  </a:r>
                  <a:endParaRPr lang="en-US" altLang="zh-TW" sz="600" b="1">
                    <a:latin typeface="微软雅黑" pitchFamily="34" charset="-122"/>
                    <a:ea typeface="微软雅黑" pitchFamily="34" charset="-122"/>
                  </a:endParaRPr>
                </a:p>
                <a:p>
                  <a:pPr algn="ctr"/>
                  <a:r>
                    <a:rPr lang="zh-TW" altLang="en-US" sz="600" b="1" dirty="1">
                      <a:latin typeface="微软雅黑" pitchFamily="34" charset="-122"/>
                      <a:ea typeface="微软雅黑" pitchFamily="34" charset="-122"/>
                    </a:rPr>
                    <a:t>次要改进</a:t>
                  </a:r>
                  <a:endParaRPr lang="zh-CN" altLang="en-US" sz="600" b="1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  <p:sp>
              <p:nvSpPr>
                <p:cNvPr id="73" name="TextBox 15"/>
                <p:cNvSpPr txBox="1"/>
                <p:nvPr/>
              </p:nvSpPr>
              <p:spPr>
                <a:xfrm>
                  <a:off x="5004049" y="4356393"/>
                  <a:ext cx="2016223" cy="669142"/>
                </a:xfrm>
                <a:prstGeom prst="rect"/>
                <a:solidFill>
                  <a:schemeClr val="accent6">
                    <a:lumMod val="20000"/>
                    <a:lumOff val="80000"/>
                  </a:schemeClr>
                </a:solidFill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600" b="1" dirty="1">
                      <a:latin typeface="微软雅黑" pitchFamily="34" charset="-122"/>
                      <a:ea typeface="微软雅黑" pitchFamily="34" charset="-122"/>
                    </a:rPr>
                    <a:t>低关注、高满意</a:t>
                  </a:r>
                  <a:endParaRPr lang="en-US" altLang="zh-TW" sz="600" b="1">
                    <a:latin typeface="微软雅黑" pitchFamily="34" charset="-122"/>
                    <a:ea typeface="微软雅黑" pitchFamily="34" charset="-122"/>
                  </a:endParaRPr>
                </a:p>
                <a:p>
                  <a:pPr algn="ctr"/>
                  <a:r>
                    <a:rPr lang="zh-TW" altLang="en-US" sz="600" b="1" dirty="1">
                      <a:latin typeface="微软雅黑" pitchFamily="34" charset="-122"/>
                      <a:ea typeface="微软雅黑" pitchFamily="34" charset="-122"/>
                    </a:rPr>
                    <a:t>锦上添花</a:t>
                  </a:r>
                  <a:endParaRPr lang="zh-CN" altLang="en-US" sz="600" b="1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sp>
            <p:nvSpPr>
              <p:cNvPr id="61" name="橢圓 14"/>
              <p:cNvSpPr/>
              <p:nvPr/>
            </p:nvSpPr>
            <p:spPr>
              <a:xfrm>
                <a:off x="4272512" y="3005073"/>
                <a:ext cx="78554" cy="78554"/>
              </a:xfrm>
              <a:prstGeom prst="ellipse"/>
              <a:solidFill>
                <a:schemeClr val="accent3"/>
              </a:solidFill>
              <a:ln w="28575">
                <a:solidFill>
                  <a:schemeClr val="accent3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 sz="900"/>
              </a:p>
            </p:txBody>
          </p:sp>
          <p:sp>
            <p:nvSpPr>
              <p:cNvPr id="62" name="文字方塊 15"/>
              <p:cNvSpPr txBox="1"/>
              <p:nvPr/>
            </p:nvSpPr>
            <p:spPr>
              <a:xfrm>
                <a:off x="4157410" y="3068962"/>
                <a:ext cx="990655" cy="638727"/>
              </a:xfrm>
              <a:prstGeom prst="rect"/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600" b="1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原点</a:t>
                </a:r>
                <a:r>
                  <a:rPr lang="en-US" altLang="zh-TW" sz="600" b="1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O</a:t>
                </a:r>
              </a:p>
              <a:p>
                <a:pPr algn="ctr"/>
                <a:r>
                  <a:rPr lang="zh-TW" altLang="en-US" sz="600" b="1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（</a:t>
                </a:r>
                <a:r>
                  <a:rPr lang="en-US" altLang="zh-TW" sz="600" b="1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x , y</a:t>
                </a:r>
                <a:r>
                  <a:rPr lang="zh-TW" altLang="en-US" sz="600" b="1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）</a:t>
                </a:r>
              </a:p>
            </p:txBody>
          </p:sp>
        </p:grpSp>
        <p:sp>
          <p:nvSpPr>
            <p:cNvPr id="59" name="文字方塊 29"/>
            <p:cNvSpPr txBox="1"/>
            <p:nvPr/>
          </p:nvSpPr>
          <p:spPr>
            <a:xfrm>
              <a:off x="2267745" y="2977207"/>
              <a:ext cx="3888432" cy="32697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700" b="1" dirty="1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物业满意度分析模型</a:t>
              </a:r>
            </a:p>
          </p:txBody>
        </p:sp>
      </p:grpSp>
      <p:sp>
        <p:nvSpPr>
          <p:cNvPr id="76" name="文字方塊 5"/>
          <p:cNvSpPr txBox="1"/>
          <p:nvPr/>
        </p:nvSpPr>
        <p:spPr>
          <a:xfrm>
            <a:off x="471181" y="2771899"/>
            <a:ext cx="5192712" cy="491481"/>
          </a:xfrm>
          <a:prstGeom prst="rect"/>
          <a:noFill/>
        </p:spPr>
        <p:txBody>
          <a:bodyPr wrap="square" rtlCol="0">
            <a:spAutoFit/>
          </a:bodyPr>
          <a:lstStyle/>
          <a:p>
            <a:pPr marL="88900" indent="-88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关注度的计算，目的是建立物业满意度的分析模型，本分析模型由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满意度均值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关注度的交叉对比构成，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并且将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一级指标、二级指标、细项指标分别纳入四个象限，分析各级指标对整体均值的影响关系。</a:t>
            </a:r>
          </a:p>
          <a:p>
            <a:pPr marL="88900" indent="-88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模型原点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座标与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y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座标，分别对应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细项指标满意度均值、关注度的算数平均数。</a:t>
            </a:r>
            <a:endParaRPr lang="en-US" altLang="zh-TW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76130" y="2562363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物业满意度模型</a:t>
            </a:r>
            <a:endParaRPr lang="zh-CN" altLang="en-US" sz="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8" name="表格 77"/>
          <p:cNvGraphicFramePr/>
          <p:nvPr/>
        </p:nvGraphicFramePr>
        <p:xfrm>
          <a:off x="671901" y="1259713"/>
          <a:ext cx="2279934" cy="11698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9989"/>
                <a:gridCol w="379989"/>
                <a:gridCol w="379989"/>
                <a:gridCol w="379989"/>
                <a:gridCol w="379989"/>
                <a:gridCol w="379989"/>
              </a:tblGrid>
              <a:tr h="157027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园区名称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zh-CN" altLang="en-US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领导层</a:t>
                      </a:r>
                      <a:endParaRPr lang="zh-CN" altLang="en-US" sz="4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zh-CN" altLang="en-US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中层</a:t>
                      </a:r>
                      <a:endParaRPr lang="zh-CN" altLang="en-US" sz="4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zh-CN" altLang="en-US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职员</a:t>
                      </a:r>
                      <a:endParaRPr lang="zh-CN" altLang="en-US" sz="4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zh-CN" altLang="en-US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未透露</a:t>
                      </a:r>
                      <a:endParaRPr lang="zh-CN" altLang="en-US" sz="4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龙潭湖园区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环星园区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易亨大厦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三川园区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沙河园区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瑞普园区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大观园园区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元九园区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器件园区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吉乐园区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TW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  <a:endParaRPr lang="en-US" altLang="zh-TW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北无园区</a:t>
                      </a:r>
                      <a:endParaRPr lang="zh-TW" altLang="en-US" sz="4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en-US" altLang="zh-CN" sz="4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</a:t>
                      </a:r>
                      <a:endParaRPr lang="en-US" altLang="zh-CN" sz="400" u="none" strike="noStrike" kern="120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77" marR="3077" marT="3077" marB="0" anchor="ctr"/>
                </a:tc>
              </a:tr>
              <a:tr h="84399">
                <a:tc gridSpan="2">
                  <a:txBody>
                    <a:bodyPr anchorCtr="0"/>
                    <a:lstStyle/>
                    <a:p>
                      <a:pPr algn="ctr" fontAlgn="ctr"/>
                      <a:r>
                        <a:rPr lang="zh-TW" altLang="en-US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样本量合计</a:t>
                      </a:r>
                      <a:endParaRPr lang="zh-TW" altLang="en-US" sz="4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 hMerge="1" rowSpan="1">
                  <a:txBody>
                    <a:bodyPr/>
                    <a:lstStyle/>
                    <a:p>
                      <a:pPr algn="ctr" fontAlgn="ctr"/>
                      <a:endParaRPr lang="zh-TW" altLang="en-US" sz="1000" b="1" i="0" u="none" strike="noStrike">
                        <a:solidFill>
                          <a:srgbClr val="000000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55</a:t>
                      </a:r>
                      <a:endParaRPr lang="en-US" altLang="zh-CN" sz="4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</a:t>
                      </a:r>
                      <a:endParaRPr lang="en-US" altLang="zh-CN" sz="4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128</a:t>
                      </a:r>
                      <a:endParaRPr lang="en-US" altLang="zh-CN" sz="4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4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  <a:endParaRPr lang="en-US" altLang="zh-CN" sz="400" b="1" i="0" u="none" strike="noStrike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77" marR="3077" marT="3077" marB="0" anchor="ctr"/>
                </a:tc>
              </a:tr>
            </a:tbl>
          </a:graphicData>
        </a:graphic>
      </p:graphicFrame>
      <p:sp>
        <p:nvSpPr>
          <p:cNvPr id="79" name="文字方塊 7"/>
          <p:cNvSpPr txBox="1"/>
          <p:nvPr/>
        </p:nvSpPr>
        <p:spPr>
          <a:xfrm>
            <a:off x="864084" y="1029789"/>
            <a:ext cx="1910833" cy="20005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700" b="1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2018</a:t>
            </a:r>
            <a:r>
              <a:rPr lang="zh-TW" altLang="en-US" sz="700" b="1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年易亨租户满意度调查样本情况</a:t>
            </a:r>
          </a:p>
        </p:txBody>
      </p:sp>
      <p:sp>
        <p:nvSpPr>
          <p:cNvPr id="80" name="矩形 79"/>
          <p:cNvSpPr/>
          <p:nvPr/>
        </p:nvSpPr>
        <p:spPr>
          <a:xfrm>
            <a:off x="471181" y="556098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调查样本</a:t>
            </a:r>
          </a:p>
        </p:txBody>
      </p:sp>
      <p:sp>
        <p:nvSpPr>
          <p:cNvPr id="81" name="文字方塊 9"/>
          <p:cNvSpPr txBox="1"/>
          <p:nvPr/>
        </p:nvSpPr>
        <p:spPr>
          <a:xfrm>
            <a:off x="463550" y="769203"/>
            <a:ext cx="2557213" cy="35298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600" dirty="1">
                <a:latin typeface="微软雅黑" pitchFamily="34" charset="-122"/>
                <a:ea typeface="微软雅黑" pitchFamily="34" charset="-122"/>
              </a:rPr>
              <a:t>本次调查，</a:t>
            </a: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打分者职位涵盖领导层 </a:t>
            </a:r>
            <a:r>
              <a:rPr lang="en-US" altLang="zh-CN" sz="600" dirty="1">
                <a:latin typeface="微软雅黑" pitchFamily="34" charset="-122"/>
                <a:ea typeface="微软雅黑" pitchFamily="34" charset="-122"/>
              </a:rPr>
              <a:t>55</a:t>
            </a: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名、中层</a:t>
            </a:r>
            <a:r>
              <a:rPr lang="en-US" altLang="zh-CN" sz="600" dirty="1">
                <a:latin typeface="微软雅黑" pitchFamily="34" charset="-122"/>
                <a:ea typeface="微软雅黑" pitchFamily="34" charset="-122"/>
              </a:rPr>
              <a:t>95</a:t>
            </a: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名、职员</a:t>
            </a:r>
            <a:r>
              <a:rPr lang="en-US" altLang="zh-CN" sz="600" dirty="1">
                <a:latin typeface="微软雅黑" pitchFamily="34" charset="-122"/>
                <a:ea typeface="微软雅黑" pitchFamily="34" charset="-122"/>
              </a:rPr>
              <a:t>128</a:t>
            </a: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名</a:t>
            </a:r>
            <a:r>
              <a:rPr lang="zh-CN" altLang="en-US" sz="600" b="1" dirty="1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以及</a:t>
            </a:r>
            <a:r>
              <a:rPr lang="en-US" altLang="zh-CN" sz="600" dirty="1">
                <a:latin typeface="微软雅黑" pitchFamily="34" charset="-122"/>
                <a:ea typeface="微软雅黑" pitchFamily="34" charset="-122"/>
              </a:rPr>
              <a:t>16</a:t>
            </a: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名未透露职位人员。</a:t>
            </a:r>
            <a:r>
              <a:rPr lang="zh-TW" altLang="en-US" sz="600" dirty="1">
                <a:latin typeface="微软雅黑" pitchFamily="34" charset="-122"/>
                <a:ea typeface="微软雅黑" pitchFamily="34" charset="-122"/>
              </a:rPr>
              <a:t>以更全面的角度评测租户的使用体验。</a:t>
            </a:r>
            <a:endParaRPr lang="en-US" altLang="zh-TW" sz="6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1391084" y="1072441"/>
            <a:ext cx="174192" cy="111833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矩形 82"/>
          <p:cNvSpPr/>
          <p:nvPr/>
        </p:nvSpPr>
        <p:spPr>
          <a:xfrm>
            <a:off x="1079934" y="1426896"/>
            <a:ext cx="174192" cy="909904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文字方塊 5"/>
          <p:cNvSpPr txBox="1"/>
          <p:nvPr/>
        </p:nvSpPr>
        <p:spPr>
          <a:xfrm>
            <a:off x="3112073" y="769808"/>
            <a:ext cx="2587003" cy="1799532"/>
          </a:xfrm>
          <a:prstGeom prst="rect"/>
          <a:blipFill>
            <a:blip r:embed="rId2"/>
            <a:srcRect/>
            <a:stretch>
              <a:fillRect b="-28136"/>
            </a:stretch>
          </a:blipFill>
        </p:spPr>
        <p:txBody>
          <a:bodyPr/>
          <a:lstStyle/>
          <a:p>
            <a:r>
              <a:rPr lang="zh-CN" altLang="en-US" dirty="1">
                <a:noFill/>
              </a:rPr>
              <a:t> </a:t>
            </a:r>
          </a:p>
        </p:txBody>
      </p:sp>
      <p:sp>
        <p:nvSpPr>
          <p:cNvPr id="86" name="矩形 85"/>
          <p:cNvSpPr/>
          <p:nvPr/>
        </p:nvSpPr>
        <p:spPr>
          <a:xfrm>
            <a:off x="471181" y="5767622"/>
            <a:ext cx="5192712" cy="199525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7" name="表格 86"/>
          <p:cNvGraphicFramePr/>
          <p:nvPr/>
        </p:nvGraphicFramePr>
        <p:xfrm>
          <a:off x="690472" y="6394250"/>
          <a:ext cx="4738868" cy="88350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23705"/>
                <a:gridCol w="387726"/>
                <a:gridCol w="329767"/>
                <a:gridCol w="329767"/>
                <a:gridCol w="329767"/>
                <a:gridCol w="329767"/>
                <a:gridCol w="329767"/>
                <a:gridCol w="329767"/>
                <a:gridCol w="329767"/>
                <a:gridCol w="329767"/>
                <a:gridCol w="329767"/>
                <a:gridCol w="329767"/>
                <a:gridCol w="329767"/>
              </a:tblGrid>
              <a:tr h="164479"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职级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总体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龙潭湖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环星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易亨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三川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沙河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瑞普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大观园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元九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器件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吉乐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北无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</a:tr>
              <a:tr h="239674"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领导层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83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79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78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83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X</a:t>
                      </a:r>
                      <a:endParaRPr lang="en-US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</a:tr>
              <a:tr h="239674"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中层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73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83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79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87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86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86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79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</a:tr>
              <a:tr h="239674">
                <a:tc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zh-CN" altLang="en-US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职员</a:t>
                      </a:r>
                      <a:endParaRPr lang="zh-CN" altLang="en-US" sz="600" b="1" u="none" strike="noStrike" kern="120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5392" marR="5392" marT="5392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83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78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83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86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85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86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kern="12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 </a:t>
                      </a:r>
                      <a:endParaRPr lang="en-US" altLang="zh-CN" sz="600" b="0" i="0" u="none" strike="noStrike" kern="120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6739" marR="6739" marT="6739" marB="0" anchor="ctr"/>
                </a:tc>
              </a:tr>
            </a:tbl>
          </a:graphicData>
        </a:graphic>
      </p:graphicFrame>
      <p:sp>
        <p:nvSpPr>
          <p:cNvPr id="88" name="矩形 87"/>
          <p:cNvSpPr/>
          <p:nvPr/>
        </p:nvSpPr>
        <p:spPr>
          <a:xfrm>
            <a:off x="476129" y="5772835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分职级调查结果</a:t>
            </a:r>
          </a:p>
        </p:txBody>
      </p:sp>
      <p:sp>
        <p:nvSpPr>
          <p:cNvPr id="89" name="文字方塊 9"/>
          <p:cNvSpPr txBox="1"/>
          <p:nvPr/>
        </p:nvSpPr>
        <p:spPr>
          <a:xfrm>
            <a:off x="600458" y="6105997"/>
            <a:ext cx="4434177" cy="214482"/>
          </a:xfrm>
          <a:prstGeom prst="rect"/>
          <a:noFill/>
        </p:spPr>
        <p:txBody>
          <a:bodyPr wrap="square" rtlCol="0">
            <a:spAutoFit/>
          </a:bodyPr>
          <a:lstStyle/>
          <a:p>
            <a:pPr marL="88900" indent="-88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根据调查对象职级的不同，分别对各园区总分结果进行了统计，满意度均值如下：</a:t>
            </a:r>
            <a:endParaRPr lang="en-US" altLang="zh-TW" sz="6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0" name="文字方塊 9"/>
          <p:cNvSpPr txBox="1"/>
          <p:nvPr/>
        </p:nvSpPr>
        <p:spPr>
          <a:xfrm>
            <a:off x="600458" y="7314675"/>
            <a:ext cx="4481542" cy="35298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注：</a:t>
            </a:r>
            <a:r>
              <a:rPr lang="en-US" altLang="zh-CN" sz="600" dirty="1">
                <a:latin typeface="微软雅黑" pitchFamily="34" charset="-122"/>
                <a:ea typeface="微软雅黑" pitchFamily="34" charset="-122"/>
              </a:rPr>
              <a:t>16</a:t>
            </a: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份未透露职级的样本未参与分职级调查结果统计。</a:t>
            </a:r>
            <a:endParaRPr lang="en-US" altLang="zh-CN" sz="60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600" dirty="1">
                <a:latin typeface="微软雅黑" pitchFamily="34" charset="-122"/>
                <a:ea typeface="微软雅黑" pitchFamily="34" charset="-122"/>
              </a:rPr>
              <a:t>           </a:t>
            </a:r>
            <a:r>
              <a:rPr lang="zh-CN" altLang="en-US" sz="600" dirty="1">
                <a:latin typeface="微软雅黑" pitchFamily="34" charset="-122"/>
                <a:ea typeface="微软雅黑" pitchFamily="34" charset="-122"/>
              </a:rPr>
              <a:t>北无园区参与评分的被访者均为中层或职员，无领导层人员。</a:t>
            </a:r>
            <a:endParaRPr lang="en-US" altLang="zh-TW" sz="6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1816878" y="6413551"/>
            <a:ext cx="3574272" cy="109756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911683" y="7507292"/>
            <a:ext cx="174192" cy="111833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88797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50" y="549749"/>
            <a:ext cx="3203575" cy="216806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62376" y="549749"/>
            <a:ext cx="1893888" cy="137430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62375" y="2000251"/>
            <a:ext cx="1893888" cy="137430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9" y="2794016"/>
            <a:ext cx="3203575" cy="213796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62375" y="3450755"/>
            <a:ext cx="1893888" cy="148122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3548" y="5008180"/>
            <a:ext cx="5178922" cy="272246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5" name="表格 14"/>
          <p:cNvGraphicFramePr/>
          <p:nvPr/>
        </p:nvGraphicFramePr>
        <p:xfrm>
          <a:off x="615950" y="1071259"/>
          <a:ext cx="2969229" cy="12874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7550"/>
                <a:gridCol w="1161135"/>
                <a:gridCol w="658320"/>
                <a:gridCol w="742224"/>
              </a:tblGrid>
              <a:tr h="192401">
                <a:tc gridSpan="4">
                  <a:txBody>
                    <a:bodyPr anchorCtr="0"/>
                    <a:lstStyle/>
                    <a:p>
                      <a:pPr marL="0" algn="ctr" defTabSz="964308" fontAlgn="ctr" rtl="0" eaLnBrk="1" latinLnBrk="0" hangingPunct="1"/>
                      <a:r>
                        <a:rPr lang="zh-TW" altLang="en-US" sz="7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易亨集团整体</a:t>
                      </a:r>
                      <a:r>
                        <a:rPr lang="zh-CN" altLang="en-US" sz="7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一级指标得分排名</a:t>
                      </a:r>
                      <a:endParaRPr lang="zh-TW" altLang="en-US" sz="700" b="1" kern="1200">
                        <a:solidFill>
                          <a:schemeClr val="lt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120285" marR="120285" marT="60142" marB="60142" anchor="ctr"/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/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/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/>
                </a:tc>
              </a:tr>
              <a:tr h="242816"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  <a:endParaRPr lang="zh-TW" altLang="en-US" sz="6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0285" marR="120285" marT="60142" marB="60142" anchor="ctr"/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</a:t>
                      </a:r>
                      <a:r>
                        <a:rPr lang="zh-TW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级指标</a:t>
                      </a:r>
                      <a:endParaRPr lang="zh-TW" altLang="en-US" sz="6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0285" marR="120285" marT="60142" marB="60142" anchor="ctr">
                    <a:lnT w="38100" cmpd="sng">
                      <a:noFill/>
                    </a:lnT>
                  </a:tcPr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TW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满意度均值</a:t>
                      </a:r>
                      <a:endParaRPr lang="zh-TW" altLang="en-US" sz="6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0285" marR="120285" marT="60142" marB="60142" anchor="ctr"/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TW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满意率</a:t>
                      </a:r>
                      <a:endParaRPr lang="zh-TW" altLang="en-US" sz="6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0285" marR="120285" marT="60142" marB="60142" anchor="ctr"/>
                </a:tc>
              </a:tr>
              <a:tr h="136747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1050" u="none" strike="noStrike" baseline="300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租赁服务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83 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69%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6747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1050" u="none" strike="noStrike" baseline="300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服务质量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 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64%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6747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1050" u="none" strike="noStrike" baseline="300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安全与环境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 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58%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5795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1050" u="none" strike="noStrike" baseline="300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车场服务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 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53%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5795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1050" u="none" strike="noStrike" baseline="300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餐厅环境与服务人员表现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79 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53%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5795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1050" u="none" strike="noStrike" baseline="300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zh-CN" altLang="en-US" sz="105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楼宇系统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 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46%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表格 16"/>
          <p:cNvGraphicFramePr/>
          <p:nvPr/>
        </p:nvGraphicFramePr>
        <p:xfrm>
          <a:off x="615949" y="3450752"/>
          <a:ext cx="2969229" cy="13762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6438"/>
                <a:gridCol w="1442791"/>
              </a:tblGrid>
              <a:tr h="309515">
                <a:tc gridSpan="2">
                  <a:txBody>
                    <a:bodyPr anchorCtr="0"/>
                    <a:lstStyle/>
                    <a:p>
                      <a:pPr algn="ctr"/>
                      <a:r>
                        <a:rPr lang="zh-CN" altLang="en-US" sz="7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往年一级指标得分排名</a:t>
                      </a:r>
                      <a:endParaRPr lang="zh-TW" altLang="en-US" sz="7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0285" marR="120285" marT="60142" marB="60142" anchor="ctr"/>
                </a:tc>
                <a:tc hMerge="1" rowSpan="1">
                  <a:txBody>
                    <a:bodyPr/>
                    <a:lstStyle/>
                    <a:p>
                      <a:pPr algn="ctr"/>
                      <a:endParaRPr lang="zh-TW" altLang="en-US" sz="1200"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/>
                </a:tc>
              </a:tr>
              <a:tr h="238313"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2017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TW" altLang="en-US" sz="6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0285" marR="120285" marT="60142" marB="60142" anchor="ctr"/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en-US" altLang="zh-TW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2016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年</a:t>
                      </a:r>
                      <a:endParaRPr lang="zh-TW" altLang="en-US" sz="600" b="1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0285" marR="120285" marT="60142" marB="60142" anchor="ctr"/>
                </a:tc>
              </a:tr>
              <a:tr h="137688"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服务质量 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83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服务质量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7688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安全与环境 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租赁服务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7688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租赁服务 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车场服务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7688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车场服务 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安全与环境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7688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楼宇系统 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楼宇系统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78</a:t>
                      </a:r>
                      <a:endParaRPr lang="en-US" altLang="zh-CN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9973">
                <a:tc>
                  <a:txBody>
                    <a:bodyPr anchorCtr="0"/>
                    <a:lstStyle/>
                    <a:p>
                      <a:pPr algn="ctr" fontAlgn="b" rtl="0"/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餐厅环境与服务人员表现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69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marL="0" marR="0" lvl="0" indent="0" algn="ctr" defTabSz="964308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餐厅环境与服务人员表现 </a:t>
                      </a:r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74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9" name="矩形 18"/>
          <p:cNvSpPr/>
          <p:nvPr/>
        </p:nvSpPr>
        <p:spPr>
          <a:xfrm>
            <a:off x="1486334" y="1131416"/>
            <a:ext cx="174192" cy="111833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12688" y="3025867"/>
            <a:ext cx="3057525" cy="433965"/>
          </a:xfrm>
          <a:prstGeom prst="rect"/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60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易亨集团整体一级指标相比去年，物业服务质量有所下降，租赁服务和餐厅满意度有所提升，安全环境、楼宇系统以及车场服务维持不变。</a:t>
            </a:r>
            <a:endParaRPr lang="en-US" altLang="zh-TW" sz="6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2570" y="3108278"/>
            <a:ext cx="174192" cy="111833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371549" y="6090242"/>
            <a:ext cx="3639048" cy="1655168"/>
            <a:chOff x="1545857" y="3501008"/>
            <a:chExt cx="5785613" cy="2631502"/>
          </a:xfrm>
        </p:grpSpPr>
        <p:graphicFrame>
          <p:nvGraphicFramePr>
            <p:cNvPr id="23" name="图表 22"/>
            <p:cNvGraphicFramePr/>
            <p:nvPr/>
          </p:nvGraphicFramePr>
          <p:xfrm>
            <a:off x="1545857" y="3501008"/>
            <a:ext cx="5785613" cy="26315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4" name="椭圆 23"/>
            <p:cNvSpPr/>
            <p:nvPr/>
          </p:nvSpPr>
          <p:spPr>
            <a:xfrm>
              <a:off x="4068378" y="5305561"/>
              <a:ext cx="267418" cy="263898"/>
            </a:xfrm>
            <a:prstGeom prst="ellipse"/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900"/>
            </a:p>
          </p:txBody>
        </p:sp>
        <p:sp>
          <p:nvSpPr>
            <p:cNvPr id="25" name="椭圆 24"/>
            <p:cNvSpPr/>
            <p:nvPr/>
          </p:nvSpPr>
          <p:spPr>
            <a:xfrm>
              <a:off x="2316911" y="3878303"/>
              <a:ext cx="267418" cy="263898"/>
            </a:xfrm>
            <a:prstGeom prst="ellipse"/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900"/>
            </a:p>
          </p:txBody>
        </p:sp>
        <p:sp>
          <p:nvSpPr>
            <p:cNvPr id="26" name="椭圆 25"/>
            <p:cNvSpPr/>
            <p:nvPr/>
          </p:nvSpPr>
          <p:spPr>
            <a:xfrm>
              <a:off x="6795134" y="3873893"/>
              <a:ext cx="267418" cy="263898"/>
            </a:xfrm>
            <a:prstGeom prst="ellipse"/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900"/>
            </a:p>
          </p:txBody>
        </p:sp>
      </p:grpSp>
      <p:sp>
        <p:nvSpPr>
          <p:cNvPr id="27" name="矩形 26"/>
          <p:cNvSpPr/>
          <p:nvPr/>
        </p:nvSpPr>
        <p:spPr>
          <a:xfrm>
            <a:off x="2528407" y="6198593"/>
            <a:ext cx="174192" cy="111833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8" name="表格 27"/>
          <p:cNvGraphicFramePr/>
          <p:nvPr/>
        </p:nvGraphicFramePr>
        <p:xfrm>
          <a:off x="841676" y="5613015"/>
          <a:ext cx="4569390" cy="4315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4038"/>
                <a:gridCol w="322946"/>
                <a:gridCol w="322946"/>
                <a:gridCol w="322946"/>
                <a:gridCol w="322946"/>
                <a:gridCol w="322946"/>
                <a:gridCol w="322946"/>
                <a:gridCol w="322946"/>
                <a:gridCol w="322946"/>
                <a:gridCol w="322946"/>
                <a:gridCol w="322946"/>
                <a:gridCol w="322946"/>
                <a:gridCol w="322946"/>
              </a:tblGrid>
              <a:tr h="168661"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kern="1200" dirty="1"/>
                        <a:t>满意度均值</a:t>
                      </a:r>
                      <a:endParaRPr lang="zh-CN" altLang="en-US" sz="700" b="1" u="none" strike="noStrike" kern="1200">
                        <a:solidFill>
                          <a:schemeClr val="bg1"/>
                        </a:solidFill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总体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龙潭湖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环星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易亨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三川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沙河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瑞普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大观园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元九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器件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吉乐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zh-CN" altLang="en-US" sz="700" u="none" strike="noStrike" dirty="1">
                          <a:effectLst/>
                        </a:rPr>
                        <a:t>北无</a:t>
                      </a:r>
                      <a:endParaRPr lang="zh-CN" altLang="en-US" sz="700" b="1" i="0" u="none" strike="noStrike">
                        <a:solidFill>
                          <a:srgbClr val="FFFFFF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0995"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2018</a:t>
                      </a:r>
                      <a:r>
                        <a:rPr lang="zh-CN" altLang="en-US" sz="800" u="none" strike="noStrike" dirty="1">
                          <a:effectLst/>
                        </a:rPr>
                        <a:t>年</a:t>
                      </a:r>
                      <a:endParaRPr lang="zh-CN" alt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80 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83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77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80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75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80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82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83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84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86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84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sz="800" u="none" strike="noStrike" dirty="1">
                          <a:effectLst/>
                        </a:rPr>
                        <a:t>79 </a:t>
                      </a:r>
                      <a:endParaRPr 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130995"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2017</a:t>
                      </a:r>
                      <a:r>
                        <a:rPr lang="zh-CN" altLang="en-US" sz="800" u="none" strike="noStrike" dirty="1">
                          <a:effectLst/>
                        </a:rPr>
                        <a:t>年</a:t>
                      </a:r>
                      <a:endParaRPr lang="zh-CN" altLang="en-US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81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79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78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77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74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85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83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82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82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87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85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800" u="none" strike="noStrike" dirty="1">
                          <a:effectLst/>
                        </a:rPr>
                        <a:t>75</a:t>
                      </a:r>
                      <a:endParaRPr lang="en-US" altLang="zh-CN" sz="800" b="0" i="0" u="none" strike="noStrike">
                        <a:solidFill>
                          <a:schemeClr val="bg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9" name="矩形 28"/>
          <p:cNvSpPr/>
          <p:nvPr/>
        </p:nvSpPr>
        <p:spPr>
          <a:xfrm>
            <a:off x="1806336" y="7524139"/>
            <a:ext cx="3035115" cy="102887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892596" y="5633652"/>
            <a:ext cx="3461724" cy="115035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字方塊 16"/>
          <p:cNvSpPr txBox="1"/>
          <p:nvPr/>
        </p:nvSpPr>
        <p:spPr>
          <a:xfrm>
            <a:off x="561326" y="5016834"/>
            <a:ext cx="4864114" cy="629981"/>
          </a:xfrm>
          <a:prstGeom prst="rect"/>
          <a:noFill/>
        </p:spPr>
        <p:txBody>
          <a:bodyPr wrap="square" rtlCol="0">
            <a:spAutoFit/>
          </a:bodyPr>
          <a:lstStyle/>
          <a:p>
            <a:pPr marL="88900" indent="-88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相较于去年数据，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集团整体满意度均值得分下降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有五个园区实现满意度均值上浮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包括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龙潭湖、易亨、三川、大观园、元九以及北无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园区。</a:t>
            </a:r>
            <a:endParaRPr lang="en-US" altLang="zh-TW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其中，以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龙潭湖和北无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园区的均值增长幅度最大，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上涨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分。</a:t>
            </a:r>
            <a:endParaRPr lang="en-US" altLang="zh-TW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8900" indent="-88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沙河园区下降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分，本年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个园区中下降幅度最大（主要消防改造影响）</a:t>
            </a:r>
            <a:r>
              <a:rPr lang="zh-TW" altLang="en-US" sz="600" dirty="1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6" name="矩形 35"/>
          <p:cNvSpPr/>
          <p:nvPr/>
        </p:nvSpPr>
        <p:spPr>
          <a:xfrm>
            <a:off x="474588" y="564282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指标排名</a:t>
            </a:r>
          </a:p>
        </p:txBody>
      </p:sp>
      <p:sp>
        <p:nvSpPr>
          <p:cNvPr id="37" name="矩形 36"/>
          <p:cNvSpPr/>
          <p:nvPr/>
        </p:nvSpPr>
        <p:spPr>
          <a:xfrm>
            <a:off x="471301" y="2801176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往年数据对比</a:t>
            </a:r>
          </a:p>
        </p:txBody>
      </p:sp>
      <p:graphicFrame>
        <p:nvGraphicFramePr>
          <p:cNvPr id="38" name="图表 37"/>
          <p:cNvGraphicFramePr/>
          <p:nvPr/>
        </p:nvGraphicFramePr>
        <p:xfrm>
          <a:off x="3634318" y="706967"/>
          <a:ext cx="2150002" cy="1226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" name="矩形 38"/>
          <p:cNvSpPr/>
          <p:nvPr/>
        </p:nvSpPr>
        <p:spPr>
          <a:xfrm>
            <a:off x="3774067" y="560993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园区一级指标表现</a:t>
            </a:r>
          </a:p>
        </p:txBody>
      </p:sp>
      <p:sp>
        <p:nvSpPr>
          <p:cNvPr id="40" name="矩形 39"/>
          <p:cNvSpPr/>
          <p:nvPr/>
        </p:nvSpPr>
        <p:spPr>
          <a:xfrm>
            <a:off x="4179007" y="820952"/>
            <a:ext cx="199318" cy="78560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1" name="图表 40"/>
          <p:cNvGraphicFramePr/>
          <p:nvPr/>
        </p:nvGraphicFramePr>
        <p:xfrm>
          <a:off x="3916795" y="3465801"/>
          <a:ext cx="1788533" cy="143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2" name="矩形 41"/>
          <p:cNvSpPr/>
          <p:nvPr/>
        </p:nvSpPr>
        <p:spPr>
          <a:xfrm>
            <a:off x="4126301" y="3660785"/>
            <a:ext cx="285044" cy="103689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椭圆 42"/>
          <p:cNvSpPr/>
          <p:nvPr/>
        </p:nvSpPr>
        <p:spPr>
          <a:xfrm>
            <a:off x="4267869" y="1015173"/>
            <a:ext cx="168201" cy="165987"/>
          </a:xfrm>
          <a:prstGeom prst="ellipse"/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900"/>
          </a:p>
        </p:txBody>
      </p:sp>
      <p:sp>
        <p:nvSpPr>
          <p:cNvPr id="44" name="椭圆 43"/>
          <p:cNvSpPr/>
          <p:nvPr/>
        </p:nvSpPr>
        <p:spPr>
          <a:xfrm>
            <a:off x="5247079" y="4187976"/>
            <a:ext cx="168201" cy="165987"/>
          </a:xfrm>
          <a:prstGeom prst="ellipse"/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900"/>
          </a:p>
        </p:txBody>
      </p:sp>
      <p:graphicFrame>
        <p:nvGraphicFramePr>
          <p:cNvPr id="49" name="图表 48"/>
          <p:cNvGraphicFramePr/>
          <p:nvPr/>
        </p:nvGraphicFramePr>
        <p:xfrm>
          <a:off x="3716263" y="2125400"/>
          <a:ext cx="2031404" cy="115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0" name="矩形 49"/>
          <p:cNvSpPr/>
          <p:nvPr/>
        </p:nvSpPr>
        <p:spPr>
          <a:xfrm>
            <a:off x="4222147" y="2243137"/>
            <a:ext cx="168878" cy="79481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5010597" y="2375768"/>
            <a:ext cx="168201" cy="165987"/>
          </a:xfrm>
          <a:prstGeom prst="ellipse"/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900"/>
          </a:p>
        </p:txBody>
      </p:sp>
    </p:spTree>
    <p:extLst>
      <p:ext uri="{BB962C8B-B14F-4D97-AF65-F5344CB8AC3E}">
        <p14:creationId xmlns:p14="http://schemas.microsoft.com/office/powerpoint/2010/main" val="277134172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50" y="527910"/>
            <a:ext cx="2905292" cy="220805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52883" y="527910"/>
            <a:ext cx="2203379" cy="361229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550" y="2853294"/>
            <a:ext cx="2905292" cy="232538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9" y="5296003"/>
            <a:ext cx="2905292" cy="245648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52883" y="4219074"/>
            <a:ext cx="2203379" cy="353341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704770" y="1134245"/>
            <a:ext cx="2470230" cy="1601723"/>
            <a:chOff x="340696" y="3366449"/>
            <a:chExt cx="4033011" cy="2706780"/>
          </a:xfrm>
        </p:grpSpPr>
        <p:pic>
          <p:nvPicPr>
            <p:cNvPr id="15" name="图片 14"/>
            <p:cNvPicPr/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40696" y="3506341"/>
              <a:ext cx="4033011" cy="2566888"/>
            </a:xfrm>
            <a:prstGeom prst="rect"/>
          </p:spPr>
        </p:pic>
        <p:sp>
          <p:nvSpPr>
            <p:cNvPr id="16" name="矩形 15"/>
            <p:cNvSpPr/>
            <p:nvPr/>
          </p:nvSpPr>
          <p:spPr>
            <a:xfrm>
              <a:off x="986140" y="3366449"/>
              <a:ext cx="2865780" cy="2438815"/>
            </a:xfrm>
            <a:prstGeom prst="rect"/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graphicFrame>
          <p:nvGraphicFramePr>
            <p:cNvPr id="18" name="图表 17"/>
            <p:cNvGraphicFramePr/>
            <p:nvPr/>
          </p:nvGraphicFramePr>
          <p:xfrm>
            <a:off x="916632" y="3426311"/>
            <a:ext cx="2881138" cy="23190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" name="橢圓 25"/>
            <p:cNvSpPr/>
            <p:nvPr/>
          </p:nvSpPr>
          <p:spPr>
            <a:xfrm>
              <a:off x="3019528" y="4155333"/>
              <a:ext cx="504057" cy="262191"/>
            </a:xfrm>
            <a:prstGeom prst="ellipse"/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橢圓 25"/>
            <p:cNvSpPr/>
            <p:nvPr/>
          </p:nvSpPr>
          <p:spPr>
            <a:xfrm>
              <a:off x="2803503" y="4506305"/>
              <a:ext cx="432049" cy="218974"/>
            </a:xfrm>
            <a:prstGeom prst="ellipse"/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2" name="文本占位符 4"/>
          <p:cNvSpPr txBox="1"/>
          <p:nvPr/>
        </p:nvSpPr>
        <p:spPr>
          <a:xfrm>
            <a:off x="474152" y="743378"/>
            <a:ext cx="2874369" cy="342966"/>
          </a:xfrm>
          <a:prstGeom prst="rect"/>
        </p:spPr>
        <p:txBody>
          <a:bodyPr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52413" indent="-2524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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08000" indent="-255588" algn="l" defTabSz="914400" rtl="0" eaLnBrk="1" latinLnBrk="0" hangingPunct="1">
              <a:spcBef>
                <a:spcPct val="20000"/>
              </a:spcBef>
              <a:buFont typeface="Wingdings" pitchFamily="2" charset="2"/>
              <a:buChar char="n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760413" indent="-252413" algn="l" defTabSz="914400" rtl="0" eaLnBrk="1" latinLnBrk="0" hangingPunct="1">
              <a:spcBef>
                <a:spcPct val="20000"/>
              </a:spcBef>
              <a:buFont typeface="Wingdings" pitchFamily="2" charset="2"/>
              <a:buChar char="n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Aft>
                <a:spcPct val="0"/>
              </a:spcAft>
            </a:pPr>
            <a:r>
              <a:rPr lang="en-US" altLang="zh-CN" sz="600" b="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2018</a:t>
            </a:r>
            <a:r>
              <a:rPr lang="zh-CN" altLang="en-US" sz="600" b="0" dirty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集团整体一级指标中，租赁服务、安全与环境以及服务质量仍是最具优势且满意度较高的项目，车场服务的关注度和满意度相较去年有所提升，餐厅环境与服务人员表现本期也有所提升，但仍处于相对较低的水平。</a:t>
            </a:r>
            <a:endParaRPr lang="en-US" altLang="zh-TW" sz="600" b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285750" indent="-285750" fontAlgn="auto">
              <a:lnSpc>
                <a:spcPct val="150000"/>
              </a:lnSpc>
              <a:spcAft>
                <a:spcPct val="0"/>
              </a:spcAft>
            </a:pPr>
            <a:endParaRPr lang="en-US" altLang="zh-TW" sz="600" b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9072" y="535206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满意度数据分析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24695" y="3022391"/>
            <a:ext cx="2373281" cy="2082608"/>
            <a:chOff x="188687" y="2591247"/>
            <a:chExt cx="4374391" cy="3838628"/>
          </a:xfrm>
        </p:grpSpPr>
        <p:grpSp>
          <p:nvGrpSpPr>
            <p:cNvPr id="24" name="群組 29"/>
            <p:cNvGrpSpPr/>
            <p:nvPr/>
          </p:nvGrpSpPr>
          <p:grpSpPr>
            <a:xfrm>
              <a:off x="305883" y="2591247"/>
              <a:ext cx="4140000" cy="3790082"/>
              <a:chOff x="503547" y="2807271"/>
              <a:chExt cx="4140000" cy="3790082"/>
            </a:xfrm>
          </p:grpSpPr>
          <p:sp>
            <p:nvSpPr>
              <p:cNvPr id="25" name="矩形 24"/>
              <p:cNvSpPr/>
              <p:nvPr/>
            </p:nvSpPr>
            <p:spPr>
              <a:xfrm>
                <a:off x="503547" y="2807271"/>
                <a:ext cx="4140000" cy="3790082"/>
              </a:xfrm>
              <a:prstGeom prst="rect"/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/>
              </a:p>
            </p:txBody>
          </p:sp>
          <p:sp>
            <p:nvSpPr>
              <p:cNvPr id="26" name="文字方塊 2"/>
              <p:cNvSpPr txBox="1"/>
              <p:nvPr/>
            </p:nvSpPr>
            <p:spPr>
              <a:xfrm>
                <a:off x="1100052" y="2820490"/>
                <a:ext cx="2946987" cy="368738"/>
              </a:xfrm>
              <a:prstGeom prst="rect"/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700" b="1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一级指标均值分布</a:t>
                </a:r>
              </a:p>
            </p:txBody>
          </p:sp>
        </p:grpSp>
        <p:graphicFrame>
          <p:nvGraphicFramePr>
            <p:cNvPr id="27" name="图表 26"/>
            <p:cNvGraphicFramePr/>
            <p:nvPr/>
          </p:nvGraphicFramePr>
          <p:xfrm>
            <a:off x="188687" y="2953541"/>
            <a:ext cx="4374391" cy="34763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9" name="组合 8"/>
          <p:cNvGrpSpPr/>
          <p:nvPr/>
        </p:nvGrpSpPr>
        <p:grpSpPr>
          <a:xfrm>
            <a:off x="704770" y="5601893"/>
            <a:ext cx="2409176" cy="2150597"/>
            <a:chOff x="4438664" y="2591247"/>
            <a:chExt cx="4399454" cy="3927256"/>
          </a:xfrm>
        </p:grpSpPr>
        <p:grpSp>
          <p:nvGrpSpPr>
            <p:cNvPr id="31" name="群組 28"/>
            <p:cNvGrpSpPr/>
            <p:nvPr/>
          </p:nvGrpSpPr>
          <p:grpSpPr>
            <a:xfrm>
              <a:off x="4698118" y="2591247"/>
              <a:ext cx="4140000" cy="3790081"/>
              <a:chOff x="4895782" y="2807271"/>
              <a:chExt cx="4140000" cy="3790081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4895782" y="2807271"/>
                <a:ext cx="4140000" cy="3790081"/>
              </a:xfrm>
              <a:prstGeom prst="rect"/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3" name="文字方塊 26"/>
              <p:cNvSpPr txBox="1"/>
              <p:nvPr/>
            </p:nvSpPr>
            <p:spPr>
              <a:xfrm>
                <a:off x="5492288" y="2820491"/>
                <a:ext cx="2946988" cy="200055"/>
              </a:xfrm>
              <a:prstGeom prst="rect"/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700" b="1" dirty="1"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一级指标满意率分布</a:t>
                </a:r>
              </a:p>
            </p:txBody>
          </p:sp>
        </p:grpSp>
        <p:graphicFrame>
          <p:nvGraphicFramePr>
            <p:cNvPr id="34" name="图表 33"/>
            <p:cNvGraphicFramePr/>
            <p:nvPr/>
          </p:nvGraphicFramePr>
          <p:xfrm>
            <a:off x="4438664" y="2891995"/>
            <a:ext cx="4393601" cy="362650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35" name="矩形 34"/>
          <p:cNvSpPr/>
          <p:nvPr/>
        </p:nvSpPr>
        <p:spPr>
          <a:xfrm>
            <a:off x="2632073" y="4787219"/>
            <a:ext cx="144000" cy="92121"/>
          </a:xfrm>
          <a:prstGeom prst="rect"/>
          <a:pattFill prst="dkUpDiag">
            <a:fgClr>
              <a:schemeClr val="bg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37" name="内容占位符 4"/>
          <p:cNvGraphicFramePr/>
          <p:nvPr/>
        </p:nvGraphicFramePr>
        <p:xfrm>
          <a:off x="3574828" y="820427"/>
          <a:ext cx="1926506" cy="16614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525"/>
                <a:gridCol w="1635981"/>
              </a:tblGrid>
              <a:tr h="199174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  <a:endParaRPr lang="zh-CN" altLang="en-US" sz="600" b="1" kern="1200">
                        <a:solidFill>
                          <a:schemeClr val="lt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满意项目</a:t>
                      </a:r>
                      <a:endParaRPr lang="zh-CN" altLang="en-US" sz="600" b="1" kern="1200">
                        <a:solidFill>
                          <a:schemeClr val="lt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52605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对整体服务质量满意高，园区工作人员服务态度好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237630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设施维修响应速度快，能够及时解决问题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252605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各类安保设施完备，对园区及周边安全情况满意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237630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园区车场规划合理，服务整体十分满意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237630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租赁服务及时、正规，服务人员态度好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  <a:tr h="200700">
                <a:tc>
                  <a:txBody>
                    <a:bodyPr anchorCtr="0"/>
                    <a:lstStyle/>
                    <a:p>
                      <a:pPr algn="ctr" fontAlgn="ctr"/>
                      <a:r>
                        <a:rPr lang="en-US" altLang="zh-CN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餐厅整体满意，服务人员态度好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8" name="矩形 37"/>
          <p:cNvSpPr/>
          <p:nvPr/>
        </p:nvSpPr>
        <p:spPr>
          <a:xfrm>
            <a:off x="3459766" y="535206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客户面访意见</a:t>
            </a:r>
          </a:p>
        </p:txBody>
      </p:sp>
      <p:graphicFrame>
        <p:nvGraphicFramePr>
          <p:cNvPr id="39" name="表格 38"/>
          <p:cNvGraphicFramePr/>
          <p:nvPr/>
        </p:nvGraphicFramePr>
        <p:xfrm>
          <a:off x="3572914" y="2576028"/>
          <a:ext cx="1933805" cy="14743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6047"/>
                <a:gridCol w="1176258"/>
                <a:gridCol w="471500"/>
              </a:tblGrid>
              <a:tr h="239958">
                <a:tc>
                  <a:txBody>
                    <a:bodyPr anchorCtr="0"/>
                    <a:lstStyle/>
                    <a:p>
                      <a:pPr algn="ctr"/>
                      <a:r>
                        <a:rPr lang="zh-TW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序号</a:t>
                      </a:r>
                    </a:p>
                  </a:txBody>
                  <a:tcPr anchor="ctr"/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TW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建议改进项目</a:t>
                      </a:r>
                    </a:p>
                  </a:txBody>
                  <a:tcPr anchor="ctr"/>
                </a:tc>
                <a:tc>
                  <a:txBody>
                    <a:bodyPr anchorCtr="0"/>
                    <a:lstStyle/>
                    <a:p>
                      <a:pPr algn="ctr"/>
                      <a:r>
                        <a:rPr lang="zh-TW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重要性</a:t>
                      </a:r>
                      <a:endParaRPr lang="en-US" altLang="zh-TW" sz="6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TW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评估</a:t>
                      </a:r>
                    </a:p>
                  </a:txBody>
                  <a:tcPr anchor="ctr"/>
                </a:tc>
              </a:tr>
              <a:tr h="281900"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夏天供冷时长偏短，希望延长夏季空调供冷时间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 anchorCtr="0"/>
                    <a:lstStyle/>
                    <a:p>
                      <a:pPr marL="0" marR="0" lvl="0" indent="0" algn="ctr" defTabSz="964308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kern="1200" dirty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★★★</a:t>
                      </a:r>
                      <a:endParaRPr lang="zh-CN" altLang="en-US" sz="600" kern="12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1900"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由于楼体结构问题，走廊本身偏暗，建议改善照明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 anchorCtr="0"/>
                    <a:lstStyle/>
                    <a:p>
                      <a:pPr marL="0" marR="0" lvl="0" indent="0" algn="ctr" defTabSz="964308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★</a:t>
                      </a:r>
                      <a:endParaRPr lang="zh-CN" altLang="en-US" sz="600" kern="120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1591"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停车场秩序有些杂乱，建议安排相关工作人员进行指挥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 anchorCtr="0"/>
                    <a:lstStyle/>
                    <a:p>
                      <a:pPr marL="0" marR="0" lvl="0" indent="0" algn="ctr" defTabSz="964308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★★</a:t>
                      </a:r>
                      <a:endParaRPr lang="zh-CN" altLang="en-US" sz="600" kern="12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608">
                <a:tc>
                  <a:txBody>
                    <a:bodyPr anchorCtr="0"/>
                    <a:lstStyle/>
                    <a:p>
                      <a:pPr algn="ctr" fontAlgn="ctr" rtl="0"/>
                      <a:r>
                        <a:rPr lang="en-US" altLang="zh-CN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600" u="none" strike="noStrike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、</a:t>
                      </a:r>
                      <a:endParaRPr lang="zh-CN" altLang="en-US" sz="6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 anchorCtr="0"/>
                    <a:lstStyle/>
                    <a:p>
                      <a:pPr indent="0">
                        <a:buNone/>
                      </a:pPr>
                      <a:r>
                        <a:rPr lang="zh-CN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物业应加强对园区内部和楼宇外墙进行清洁</a:t>
                      </a:r>
                      <a:r>
                        <a:rPr lang="zh-CN" altLang="en-US" sz="6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。</a:t>
                      </a:r>
                      <a:endParaRPr lang="zh-CN" altLang="en-US" sz="600" b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 anchorCtr="0"/>
                    <a:lstStyle/>
                    <a:p>
                      <a:pPr marL="0" marR="0" lvl="0" indent="0" algn="ctr" defTabSz="964308" fontAlgn="ctr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600" kern="1200" dirty="1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★★</a:t>
                      </a:r>
                      <a:endParaRPr lang="zh-CN" altLang="en-US" sz="600" kern="120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0" name="矩形 39"/>
          <p:cNvSpPr/>
          <p:nvPr/>
        </p:nvSpPr>
        <p:spPr>
          <a:xfrm>
            <a:off x="3510676" y="4503681"/>
            <a:ext cx="2111153" cy="2509272"/>
          </a:xfrm>
          <a:prstGeom prst="rect"/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zh-CN" altLang="en-US" sz="600" b="1" dirty="1">
                <a:ln w="0"/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雍和宫壹中心：</a:t>
            </a:r>
            <a:r>
              <a:rPr lang="zh-CN" altLang="en-US" sz="600" dirty="1">
                <a:ln w="0"/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卫生间有物业保洁人员统一进行清洁管理，园区内有保安进行不定期巡逻。但目前由于部分楼宇还处于建设之中，园区内有部分施工人员，显得相对较为混乱，该问题将在楼宇建成后有所改善。园区整体设置相对较为开放，有临街店铺，因此出入人员管理方面稍显不足。</a:t>
            </a:r>
            <a:endParaRPr lang="en-US" altLang="zh-CN" sz="600">
              <a:ln w="0"/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600" b="1" dirty="1">
                <a:ln w="0"/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中关村软件园：</a:t>
            </a:r>
            <a:r>
              <a:rPr lang="zh-CN" altLang="en-US" sz="600" dirty="1">
                <a:ln w="0"/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园区卫生由整体大物业负责，各楼宇的清洁由各小物业负责。园区整体环境较好，绿化程度高且清洁及时。园区虽为开放式，但周边比较安静，且出入口有门卫负责安全。</a:t>
            </a:r>
            <a:endParaRPr lang="en-US" altLang="zh-CN" sz="600">
              <a:ln w="0"/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600" b="1" dirty="1">
                <a:ln w="0"/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正通创意中心：</a:t>
            </a:r>
            <a:r>
              <a:rPr lang="zh-CN" altLang="en-US" sz="600" dirty="1">
                <a:ln w="0"/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该园区周边环境较为热闹，但园区有门禁围墙，并有安保人员负责整体园区安全，因此内部较为安静。公共区域及园区内部有专门保洁负责清扫，着装统一，清扫及时。绿化环境较好。</a:t>
            </a:r>
            <a:endParaRPr lang="en-US" altLang="zh-CN" sz="600">
              <a:ln w="0"/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600" b="1" dirty="1">
                <a:ln w="0"/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建议：</a:t>
            </a:r>
            <a:r>
              <a:rPr lang="zh-CN" altLang="en-US" sz="600" dirty="1">
                <a:ln w="0"/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建议各园区应组织进行外墙清洁工作，保证园区楼宇整体清洁程度。安全方面，建议加强内部安保设施的配置和检查工作，对老旧设备进行有效性测试和检修替换，并增加夜间楼宇内部巡检。</a:t>
            </a:r>
          </a:p>
        </p:txBody>
      </p:sp>
      <p:pic>
        <p:nvPicPr>
          <p:cNvPr id="41" name="图片 40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3507124" y="7103008"/>
            <a:ext cx="814994" cy="611245"/>
          </a:xfrm>
          <a:prstGeom prst="rect"/>
        </p:spPr>
      </p:pic>
      <p:pic>
        <p:nvPicPr>
          <p:cNvPr id="42" name="图片 41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4356634" y="7031660"/>
            <a:ext cx="543731" cy="407798"/>
          </a:xfrm>
          <a:prstGeom prst="rect"/>
        </p:spPr>
      </p:pic>
      <p:pic>
        <p:nvPicPr>
          <p:cNvPr id="43" name="图片 42"/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4908071" y="7149319"/>
            <a:ext cx="713758" cy="535319"/>
          </a:xfrm>
          <a:prstGeom prst="rect"/>
        </p:spPr>
      </p:pic>
      <p:sp>
        <p:nvSpPr>
          <p:cNvPr id="44" name="矩形 43"/>
          <p:cNvSpPr/>
          <p:nvPr/>
        </p:nvSpPr>
        <p:spPr>
          <a:xfrm>
            <a:off x="3518993" y="4259063"/>
            <a:ext cx="1096101" cy="199291"/>
          </a:xfrm>
          <a:prstGeom prst="rect"/>
          <a:solidFill>
            <a:srgbClr val="9BBB59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9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对标园区借鉴</a:t>
            </a:r>
          </a:p>
        </p:txBody>
      </p:sp>
    </p:spTree>
    <p:extLst>
      <p:ext uri="{BB962C8B-B14F-4D97-AF65-F5344CB8AC3E}">
        <p14:creationId xmlns:p14="http://schemas.microsoft.com/office/powerpoint/2010/main" val="255907507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以上数据分析均来自于尚普咨询《中国物业管理行业市场调研咨询案例》。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348356439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1221</cp:revision>
  <dcterms:created xsi:type="dcterms:W3CDTF">2018-02-01T06:35:20.0000000Z</dcterms:created>
  <dcterms:modified xsi:type="dcterms:W3CDTF">2019-10-15T14:47:38.0000000Z</dcterms:modified>
</cp:coreProperties>
</file>