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1017"/>
    <p:sldId r:id="rId3" id="1018"/>
    <p:sldId r:id="rId4" id="1019"/>
    <p:sldId r:id="rId5" id="1020"/>
    <p:sldId r:id="rId6" id="1103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>
        <p:scale>
          <a:sx n="150" d="100"/>
          <a:sy n="150" d="100"/>
        </p:scale>
        <p:origin x="2130" y="108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2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32.xlsx" /></Relationships>
</file>

<file path=ppt/charts/_rels/chart10.xml.rels>&#65279;<?xml version="1.0" encoding="utf-8" standalone="yes"?><Relationships xmlns="http://schemas.openxmlformats.org/package/2006/relationships"><Relationship Id="rId1" Type="http://schemas.microsoft.com/office/2011/relationships/chartStyle" Target="style10.xml" /><Relationship Id="rId2" Type="http://schemas.microsoft.com/office/2011/relationships/chartColorStyle" Target="colors10.xml" /><Relationship Id="rId3" Type="http://schemas.openxmlformats.org/officeDocument/2006/relationships/package" Target="../embeddings/Microsoft_Excel_Worksheet41.xlsx" /></Relationships>
</file>

<file path=ppt/charts/_rels/chart11.xml.rels>&#65279;<?xml version="1.0" encoding="utf-8" standalone="yes"?><Relationships xmlns="http://schemas.openxmlformats.org/package/2006/relationships"><Relationship Id="rId1" Type="http://schemas.microsoft.com/office/2011/relationships/chartStyle" Target="style11.xml" /><Relationship Id="rId2" Type="http://schemas.microsoft.com/office/2011/relationships/chartColorStyle" Target="colors11.xml" /><Relationship Id="rId3" Type="http://schemas.openxmlformats.org/officeDocument/2006/relationships/package" Target="../embeddings/Microsoft_Excel_Worksheet42.xlsx" /></Relationships>
</file>

<file path=ppt/charts/_rels/chart12.xml.rels>&#65279;<?xml version="1.0" encoding="utf-8" standalone="yes"?><Relationships xmlns="http://schemas.openxmlformats.org/package/2006/relationships"><Relationship Id="rId1" Type="http://schemas.microsoft.com/office/2011/relationships/chartStyle" Target="style12.xml" /><Relationship Id="rId2" Type="http://schemas.microsoft.com/office/2011/relationships/chartColorStyle" Target="colors12.xml" /><Relationship Id="rId3" Type="http://schemas.openxmlformats.org/officeDocument/2006/relationships/package" Target="../embeddings/Microsoft_Excel_Worksheet43.xlsx" /></Relationships>
</file>

<file path=ppt/charts/_rels/chart13.xml.rels>&#65279;<?xml version="1.0" encoding="utf-8" standalone="yes"?><Relationships xmlns="http://schemas.openxmlformats.org/package/2006/relationships"><Relationship Id="rId1" Type="http://schemas.microsoft.com/office/2011/relationships/chartStyle" Target="style13.xml" /><Relationship Id="rId2" Type="http://schemas.microsoft.com/office/2011/relationships/chartColorStyle" Target="colors13.xml" /><Relationship Id="rId3" Type="http://schemas.openxmlformats.org/officeDocument/2006/relationships/package" Target="../embeddings/Microsoft_Excel_Worksheet44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33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34.xlsx" /></Relationships>
</file>

<file path=ppt/charts/_rels/chart4.xml.rels>&#65279;<?xml version="1.0" encoding="utf-8" standalone="yes"?><Relationships xmlns="http://schemas.openxmlformats.org/package/2006/relationships"><Relationship Id="rId1" Type="http://schemas.microsoft.com/office/2011/relationships/chartStyle" Target="style4.xml" /><Relationship Id="rId2" Type="http://schemas.microsoft.com/office/2011/relationships/chartColorStyle" Target="colors4.xml" /><Relationship Id="rId3" Type="http://schemas.openxmlformats.org/officeDocument/2006/relationships/package" Target="../embeddings/Microsoft_Excel_Worksheet35.xlsx" /></Relationships>
</file>

<file path=ppt/charts/_rels/chart5.xml.rels>&#65279;<?xml version="1.0" encoding="utf-8" standalone="yes"?><Relationships xmlns="http://schemas.openxmlformats.org/package/2006/relationships"><Relationship Id="rId1" Type="http://schemas.microsoft.com/office/2011/relationships/chartStyle" Target="style5.xml" /><Relationship Id="rId2" Type="http://schemas.microsoft.com/office/2011/relationships/chartColorStyle" Target="colors5.xml" /><Relationship Id="rId3" Type="http://schemas.openxmlformats.org/officeDocument/2006/relationships/package" Target="../embeddings/Microsoft_Excel_Worksheet36.xlsx" /></Relationships>
</file>

<file path=ppt/charts/_rels/chart6.xml.rels>&#65279;<?xml version="1.0" encoding="utf-8" standalone="yes"?><Relationships xmlns="http://schemas.openxmlformats.org/package/2006/relationships"><Relationship Id="rId1" Type="http://schemas.microsoft.com/office/2011/relationships/chartStyle" Target="style6.xml" /><Relationship Id="rId2" Type="http://schemas.microsoft.com/office/2011/relationships/chartColorStyle" Target="colors6.xml" /><Relationship Id="rId3" Type="http://schemas.openxmlformats.org/officeDocument/2006/relationships/package" Target="../embeddings/Microsoft_Excel_Worksheet37.xlsx" /></Relationships>
</file>

<file path=ppt/charts/_rels/chart7.xml.rels>&#65279;<?xml version="1.0" encoding="utf-8" standalone="yes"?><Relationships xmlns="http://schemas.openxmlformats.org/package/2006/relationships"><Relationship Id="rId1" Type="http://schemas.microsoft.com/office/2011/relationships/chartStyle" Target="style7.xml" /><Relationship Id="rId2" Type="http://schemas.microsoft.com/office/2011/relationships/chartColorStyle" Target="colors7.xml" /><Relationship Id="rId3" Type="http://schemas.openxmlformats.org/officeDocument/2006/relationships/package" Target="../embeddings/Microsoft_Excel_Worksheet38.xlsx" /></Relationships>
</file>

<file path=ppt/charts/_rels/chart8.xml.rels>&#65279;<?xml version="1.0" encoding="utf-8" standalone="yes"?><Relationships xmlns="http://schemas.openxmlformats.org/package/2006/relationships"><Relationship Id="rId1" Type="http://schemas.microsoft.com/office/2011/relationships/chartStyle" Target="style8.xml" /><Relationship Id="rId2" Type="http://schemas.microsoft.com/office/2011/relationships/chartColorStyle" Target="colors8.xml" /><Relationship Id="rId3" Type="http://schemas.openxmlformats.org/officeDocument/2006/relationships/package" Target="../embeddings/Microsoft_Excel_Worksheet39.xlsx" /></Relationships>
</file>

<file path=ppt/charts/_rels/chart9.xml.rels>&#65279;<?xml version="1.0" encoding="utf-8" standalone="yes"?><Relationships xmlns="http://schemas.openxmlformats.org/package/2006/relationships"><Relationship Id="rId1" Type="http://schemas.microsoft.com/office/2011/relationships/chartStyle" Target="style9.xml" /><Relationship Id="rId2" Type="http://schemas.microsoft.com/office/2011/relationships/chartColorStyle" Target="colors9.xml" /><Relationship Id="rId3" Type="http://schemas.openxmlformats.org/officeDocument/2006/relationships/package" Target="../embeddings/Microsoft_Excel_Worksheet40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9353352"/>
          <c:y val="0.107544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43542662"/>
          <c:y val="0.244923383"/>
          <c:w val="0.71802485"/>
          <c:h val="0.5342231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提及“好医生”首先想到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一个医术好的医生</c:v>
                </c:pt>
                <c:pt idx="1">
                  <c:v>一个商标</c:v>
                </c:pt>
                <c:pt idx="2">
                  <c:v>说不清、不知道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0.90100000000000002</c:v>
                </c:pt>
                <c:pt idx="1">
                  <c:v>6.9000000000000006E-2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0-4BCF-A92D-3F8C4101DF1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A0-4BCF-A92D-3F8C4101DF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36-4BD7-B7AD-9798F7F270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36-4BD7-B7AD-9798F7F270BA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861785"/>
          <c:y val="0.8100515"/>
          <c:w val="0.5311951"/>
          <c:h val="0.189948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受访者到医院就医频率</a:t>
            </a:r>
          </a:p>
        </c:rich>
      </c:tx>
      <c:layout>
        <c:manualLayout>
          <c:xMode val="edge"/>
          <c:yMode val="edge"/>
          <c:x val="0.39148742"/>
          <c:y val="0.007668096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61783123"/>
          <c:y val="0.14266707"/>
          <c:w val="0.451529741"/>
          <c:h val="0.7530726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受访者到医院就医频率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一年内未到医院就医</c:v>
                </c:pt>
                <c:pt idx="1">
                  <c:v>一年1-2次</c:v>
                </c:pt>
                <c:pt idx="2">
                  <c:v>一年3-5次</c:v>
                </c:pt>
                <c:pt idx="3">
                  <c:v>一年6次及以上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0.26</c:v>
                </c:pt>
                <c:pt idx="1">
                  <c:v>0.54400000000000004</c:v>
                </c:pt>
                <c:pt idx="2">
                  <c:v>0.16400000000000001</c:v>
                </c:pt>
                <c:pt idx="3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99-4E99-81C2-61E82A4FB92F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99-4E99-81C2-61E82A4FB9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99-4E99-81C2-61E82A4FB9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99-4E99-81C2-61E82A4FB9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9A2-4F31-9A5B-440C9A24C9B3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51841"/>
          <c:w val="0.9978654"/>
          <c:h val="0.0606879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受访者文化程度</a:t>
            </a:r>
          </a:p>
        </c:rich>
      </c:tx>
      <c:layout>
        <c:manualLayout>
          <c:xMode val="edge"/>
          <c:yMode val="edge"/>
          <c:x val="0.388954639"/>
          <c:y val="0.1219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06306352"/>
          <c:y val="0.297347426"/>
          <c:w val="0.8145883"/>
          <c:h val="0.460736156"/>
        </c:manualLayout>
      </c:layout>
      <c:pieChart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受访者文化程度</c:v>
                </c:pt>
              </c:strCache>
            </c:strRef>
          </c:tx>
          <c:dLbls>
            <c:dLbl>
              <c:idx val="0"/>
              <c:layout>
                <c:manualLayout>
                  <c:x val="-0.0290030763"/>
                  <c:y val="0.072564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8C-4CC4-AFB0-37646C9A7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初中及以下</c:v>
                </c:pt>
                <c:pt idx="1">
                  <c:v>高中/中专/技校</c:v>
                </c:pt>
                <c:pt idx="2">
                  <c:v>大专</c:v>
                </c:pt>
                <c:pt idx="3">
                  <c:v>本科</c:v>
                </c:pt>
                <c:pt idx="4">
                  <c:v>硕士及以上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4.3999999999999997E-2</c:v>
                </c:pt>
                <c:pt idx="1">
                  <c:v>0.188</c:v>
                </c:pt>
                <c:pt idx="2">
                  <c:v>0.308</c:v>
                </c:pt>
                <c:pt idx="3">
                  <c:v>0.40200000000000002</c:v>
                </c:pt>
                <c:pt idx="4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8C-4CC4-AFB0-37646C9A7BF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8C-4CC4-AFB0-37646C9A7B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8C-4CC4-AFB0-37646C9A7B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8C-4CC4-AFB0-37646C9A7B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08-4C43-9D36-40B7358135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08-4C43-9D36-40B7358135D5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53043"/>
          <c:w val="0.9820775"/>
          <c:h val="0.0812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受访者月收入情况</a:t>
            </a:r>
          </a:p>
        </c:rich>
      </c:tx>
      <c:layout>
        <c:manualLayout>
          <c:xMode val="edge"/>
          <c:yMode val="edge"/>
          <c:x val="0.396021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74276644"/>
          <c:y val="0.142449424"/>
          <c:w val="0.430650741"/>
          <c:h val="0.7845626"/>
        </c:manualLayout>
      </c:layout>
      <c:pieChart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受访者月收入情况</c:v>
                </c:pt>
              </c:strCache>
            </c:strRef>
          </c:tx>
          <c:dLbls>
            <c:dLbl>
              <c:idx val="0"/>
              <c:layout>
                <c:manualLayout>
                  <c:x val="-0.0122218905"/>
                  <c:y val="0.05297065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3E-4241-9841-A5E8D2A14618}"/>
                </c:ext>
              </c:extLst>
            </c:dLbl>
            <c:dLbl>
              <c:idx val="5"/>
              <c:layout>
                <c:manualLayout>
                  <c:x val="0.0199328437"/>
                  <c:y val="0.1023514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DA-4AB4-BDA6-B12BA5E92A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1500元及以下</c:v>
                </c:pt>
                <c:pt idx="1">
                  <c:v>1501-4000元</c:v>
                </c:pt>
                <c:pt idx="2">
                  <c:v>4001-8000元</c:v>
                </c:pt>
                <c:pt idx="3">
                  <c:v>8001-15000元</c:v>
                </c:pt>
                <c:pt idx="4">
                  <c:v>15000元以上</c:v>
                </c:pt>
                <c:pt idx="5">
                  <c:v>无固定收入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1.9E-2</c:v>
                </c:pt>
                <c:pt idx="1">
                  <c:v>0.13100000000000001</c:v>
                </c:pt>
                <c:pt idx="2">
                  <c:v>0.33900000000000002</c:v>
                </c:pt>
                <c:pt idx="3">
                  <c:v>0.35599999999999998</c:v>
                </c:pt>
                <c:pt idx="4">
                  <c:v>0.114</c:v>
                </c:pt>
                <c:pt idx="5">
                  <c:v>4.1000000000000002E-2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3E-4241-9841-A5E8D2A14618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3E-4241-9841-A5E8D2A146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3E-4241-9841-A5E8D2A146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3E-4241-9841-A5E8D2A146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3E-4241-9841-A5E8D2A146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3E-4241-9841-A5E8D2A1461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5DA-4AB4-BDA6-B12BA5E92A41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8499853"/>
          <c:y val="0.938345551"/>
          <c:w val="0.991500139"/>
          <c:h val="0.05749266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受访者职业情况</a:t>
            </a:r>
          </a:p>
        </c:rich>
      </c:tx>
      <c:layout>
        <c:manualLayout>
          <c:xMode val="edge"/>
          <c:yMode val="edge"/>
          <c:x val="0.4280820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3517939"/>
          <c:y val="0.08749146"/>
          <c:w val="0.251182526"/>
          <c:h val="0.632431865"/>
        </c:manualLayout>
      </c:layout>
      <c:pieChart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受访者月收入情况</c:v>
                </c:pt>
              </c:strCache>
            </c:strRef>
          </c:tx>
          <c:dLbls>
            <c:dLbl>
              <c:idx val="5"/>
              <c:layout>
                <c:manualLayout>
                  <c:x val="0.01844427"/>
                  <c:y val="-0.0392345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D1-4378-B323-21A34DAE6E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Sheet1!$A$2:$A$18</c:f>
              <c:strCache>
                <c:ptCount val="17"/>
                <c:pt idx="0">
                  <c:v>党政机关、事业单位等单位的干部</c:v>
                </c:pt>
                <c:pt idx="1">
                  <c:v>医务工作者</c:v>
                </c:pt>
                <c:pt idx="2">
                  <c:v>企业人员</c:v>
                </c:pt>
                <c:pt idx="3">
                  <c:v>私营企业主</c:v>
                </c:pt>
                <c:pt idx="4">
                  <c:v>专业技术人员</c:v>
                </c:pt>
                <c:pt idx="5">
                  <c:v>药品销售人员</c:v>
                </c:pt>
                <c:pt idx="6">
                  <c:v>个体工商户</c:v>
                </c:pt>
                <c:pt idx="7">
                  <c:v>商业服务人员</c:v>
                </c:pt>
                <c:pt idx="8">
                  <c:v>产业工人</c:v>
                </c:pt>
                <c:pt idx="9">
                  <c:v>农业劳动者</c:v>
                </c:pt>
                <c:pt idx="10">
                  <c:v>军人、警察</c:v>
                </c:pt>
                <c:pt idx="11">
                  <c:v>学生</c:v>
                </c:pt>
                <c:pt idx="12">
                  <c:v>家庭主妇</c:v>
                </c:pt>
                <c:pt idx="13">
                  <c:v>退休（不含退休返聘）</c:v>
                </c:pt>
                <c:pt idx="14">
                  <c:v>城市无业、失业和半失业人员</c:v>
                </c:pt>
                <c:pt idx="15">
                  <c:v>自由职业者</c:v>
                </c:pt>
                <c:pt idx="16">
                  <c:v>其他</c:v>
                </c:pt>
              </c:strCache>
            </c:strRef>
          </c:cat>
          <c:val>
            <c:numRef>
              <c:f>Sheet1!$B$2:$B$18</c:f>
              <c:numCache>
                <c:formatCode>0.0%</c:formatCode>
                <c:ptCount val="17"/>
                <c:pt idx="0">
                  <c:v>1.3333333333333334E-2</c:v>
                </c:pt>
                <c:pt idx="1">
                  <c:v>2.1666666666666667E-2</c:v>
                </c:pt>
                <c:pt idx="2">
                  <c:v>0.25083333333333335</c:v>
                </c:pt>
                <c:pt idx="3">
                  <c:v>4.583333333333333E-2</c:v>
                </c:pt>
                <c:pt idx="4">
                  <c:v>0.17916666666666667</c:v>
                </c:pt>
                <c:pt idx="5">
                  <c:v>1.7500000000000002E-2</c:v>
                </c:pt>
                <c:pt idx="6">
                  <c:v>0.10416666666666667</c:v>
                </c:pt>
                <c:pt idx="7">
                  <c:v>0.10166666666666667</c:v>
                </c:pt>
                <c:pt idx="8">
                  <c:v>8.8333333333333333E-2</c:v>
                </c:pt>
                <c:pt idx="9">
                  <c:v>1.2500000000000001E-2</c:v>
                </c:pt>
                <c:pt idx="10">
                  <c:v>5.8333333333333336E-3</c:v>
                </c:pt>
                <c:pt idx="11">
                  <c:v>2.5833333333333333E-2</c:v>
                </c:pt>
                <c:pt idx="12">
                  <c:v>5.8333333333333336E-3</c:v>
                </c:pt>
                <c:pt idx="13">
                  <c:v>0.01</c:v>
                </c:pt>
                <c:pt idx="14">
                  <c:v>3.3333333333333335E-3</c:v>
                </c:pt>
                <c:pt idx="15">
                  <c:v>9.0833333333333335E-2</c:v>
                </c:pt>
                <c:pt idx="16">
                  <c:v>2.3333333333333334E-2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6D1-4378-B323-21A34DAE6E7B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D1-4378-B323-21A34DAE6E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D1-4378-B323-21A34DAE6E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D1-4378-B323-21A34DAE6E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D1-4378-B323-21A34DAE6E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D1-4378-B323-21A34DAE6E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6D1-4378-B323-21A34DAE6E7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76B-4396-9B92-ECD67B2824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76B-4396-9B92-ECD67B2824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76B-4396-9B92-ECD67B2824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76B-4396-9B92-ECD67B2824C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76B-4396-9B92-ECD67B2824C2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76B-4396-9B92-ECD67B2824C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76B-4396-9B92-ECD67B2824C2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676B-4396-9B92-ECD67B2824C2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76B-4396-9B92-ECD67B2824C2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76B-4396-9B92-ECD67B2824C2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676B-4396-9B92-ECD67B2824C2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89882"/>
          <c:w val="0.9965249"/>
          <c:h val="0.2710118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听说过哪些“互联网医疗”等服务平台</a:t>
            </a:r>
          </a:p>
        </c:rich>
      </c:tx>
      <c:layout>
        <c:manualLayout>
          <c:xMode val="edge"/>
          <c:yMode val="edge"/>
          <c:x val="0.412547261"/>
          <c:y val="0.008555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50603026"/>
          <c:y val="0.07738458"/>
          <c:w val="0.7884771"/>
          <c:h val="0.865981936"/>
        </c:manualLayout>
      </c:layout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2107336"/>
        <c:axId val="2104592"/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听说过哪些“互联网医疗”等服务平台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A0-4BCF-A92D-3F8C4101DF1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6D-43B5-9434-89E84317775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C6D-43B5-9434-89E84317775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C6D-43B5-9434-89E84317775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C6D-43B5-9434-89E84317775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C6D-43B5-9434-89E84317775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C6D-43B5-9434-89E84317775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C6D-43B5-9434-89E8431777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以上都没听说过</c:v>
                </c:pt>
                <c:pt idx="1">
                  <c:v>好大夫在线</c:v>
                </c:pt>
                <c:pt idx="2">
                  <c:v>百度医生</c:v>
                </c:pt>
                <c:pt idx="3">
                  <c:v>拇指医生</c:v>
                </c:pt>
                <c:pt idx="4">
                  <c:v>就医160</c:v>
                </c:pt>
                <c:pt idx="5">
                  <c:v>平安好医生</c:v>
                </c:pt>
                <c:pt idx="6">
                  <c:v>春雨医生</c:v>
                </c:pt>
                <c:pt idx="7">
                  <c:v>丁香医生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3.2500000000000001E-2</c:v>
                </c:pt>
                <c:pt idx="1">
                  <c:v>0.16166666666666665</c:v>
                </c:pt>
                <c:pt idx="2">
                  <c:v>0.19083333333333333</c:v>
                </c:pt>
                <c:pt idx="3">
                  <c:v>6.9166666666666668E-2</c:v>
                </c:pt>
                <c:pt idx="4">
                  <c:v>7.0833333333333331E-2</c:v>
                </c:pt>
                <c:pt idx="5">
                  <c:v>0.74750000000000005</c:v>
                </c:pt>
                <c:pt idx="6">
                  <c:v>0.15083333333333335</c:v>
                </c:pt>
                <c:pt idx="7">
                  <c:v>0.14833333333333334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0-4BCF-A92D-3F8C4101DF10}"/>
            </c:ext>
          </c:extLst>
        </c:ser>
        <c:gapWidth val="100"/>
        <c:overlap/>
      </c:barChart>
      <c:valAx>
        <c:axId val="2104592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107336"/>
        <c:crosses val="autoZero"/>
        <c:crossBetween val="between"/>
      </c:valAx>
      <c:catAx>
        <c:axId val="2107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1045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 b="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听说过哪些“互联网医疗”等服务平台</a:t>
            </a:r>
          </a:p>
        </c:rich>
      </c:tx>
      <c:layout>
        <c:manualLayout>
          <c:xMode val="edge"/>
          <c:yMode val="edge"/>
          <c:x val="0.267979681"/>
          <c:y val="0.157343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50147432"/>
          <c:y val="0.2876436"/>
          <c:w val="0.52604264"/>
          <c:h val="0.4980325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是否听说过“平安好医生”服务平台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听说过</c:v>
                </c:pt>
                <c:pt idx="1">
                  <c:v>未听说过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0.748</c:v>
                </c:pt>
                <c:pt idx="1">
                  <c:v>0.252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0-4BCF-A92D-3F8C4101DF1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A0-4BCF-A92D-3F8C4101DF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C6D-43B5-9434-89E843177750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749045"/>
          <c:y val="0.873333335"/>
          <c:w val="0.3051546"/>
          <c:h val="0.069523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生产</a:t>
            </a:r>
            <a:r>
              <a:rPr lang="en-US" dirty="1"/>
              <a:t>“</a:t>
            </a:r>
            <a:r>
              <a:rPr lang="zh-CN" dirty="1"/>
              <a:t>好医生</a:t>
            </a:r>
            <a:r>
              <a:rPr lang="en-US" dirty="1"/>
              <a:t>”</a:t>
            </a:r>
            <a:r>
              <a:rPr lang="zh-CN" dirty="1"/>
              <a:t>牌药品的企业所属集团</a:t>
            </a:r>
          </a:p>
        </c:rich>
      </c:tx>
      <c:layout>
        <c:manualLayout>
          <c:xMode val="edge"/>
          <c:yMode val="edge"/>
          <c:x val="0.266679317"/>
          <c:y val="0.0477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353383154"/>
          <c:y val="0.177122951"/>
          <c:w val="0.411860675"/>
          <c:h val="0.569898"/>
        </c:manualLayout>
      </c:layout>
      <c:pieChart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生产“好医生”牌药品的企业所属集团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32-4ACC-B39E-629C4D331F68}"/>
                </c:ext>
              </c:extLst>
            </c:dLbl>
            <c:dLbl>
              <c:idx val="2"/>
              <c:layout>
                <c:manualLayout>
                  <c:x val="0.036776565"/>
                  <c:y val="0.035794403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B7-482F-B7F4-966545E49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中国平安集团</c:v>
                </c:pt>
                <c:pt idx="1">
                  <c:v>云南白药集团</c:v>
                </c:pt>
                <c:pt idx="2">
                  <c:v>修正药业集团</c:v>
                </c:pt>
                <c:pt idx="3">
                  <c:v>四川好医生药业集团</c:v>
                </c:pt>
                <c:pt idx="4">
                  <c:v>哈药集团</c:v>
                </c:pt>
                <c:pt idx="5">
                  <c:v>说不清，不知道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</c:v>
                </c:pt>
                <c:pt idx="1">
                  <c:v>1.7999999999999999E-2</c:v>
                </c:pt>
                <c:pt idx="2">
                  <c:v>1.6E-2</c:v>
                </c:pt>
                <c:pt idx="3">
                  <c:v>0.14599999999999999</c:v>
                </c:pt>
                <c:pt idx="4">
                  <c:v>1.7999999999999999E-2</c:v>
                </c:pt>
                <c:pt idx="5">
                  <c:v>0.80300000000000005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32-4ACC-B39E-629C4D331F68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32-4ACC-B39E-629C4D331F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32-4ACC-B39E-629C4D331F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B7-482F-B7F4-966545E492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B7-482F-B7F4-966545E492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B7-482F-B7F4-966545E492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0B7-482F-B7F4-966545E49290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40113"/>
          <c:w val="1"/>
          <c:h val="0.1759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是否听说过“平安好医生”</a:t>
            </a:r>
            <a:r>
              <a:rPr lang="en-US" dirty="1"/>
              <a:t>APP</a:t>
            </a:r>
            <a:r>
              <a:rPr lang="zh-CN" dirty="1"/>
              <a:t>或认识其商标</a:t>
            </a:r>
          </a:p>
        </c:rich>
      </c:tx>
      <c:layout>
        <c:manualLayout>
          <c:xMode val="edge"/>
          <c:yMode val="edge"/>
          <c:x val="0.168430567"/>
          <c:y val="0.00700679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31154665"/>
          <c:y val="0.122163936"/>
          <c:w val="0.5265737"/>
          <c:h val="0.7806745"/>
        </c:manualLayout>
      </c:layout>
      <c:doughnut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看到“平安好医生”APP或商标是否认识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是，听说过或认识</c:v>
                </c:pt>
                <c:pt idx="1">
                  <c:v>否，没听说过也不认识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0.70499999999999996</c:v>
                </c:pt>
                <c:pt idx="1">
                  <c:v>0.29499999999999998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881-4523-AECD-7499772B5724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81-4523-AECD-7499772B57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81-4523-AECD-7499772B5724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160515942"/>
          <c:y val="0.8939688"/>
          <c:w val="0.9689705"/>
          <c:h val="0.10603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对“平安好医生”</a:t>
            </a:r>
            <a:r>
              <a:rPr lang="en-US" dirty="1"/>
              <a:t>APP</a:t>
            </a:r>
            <a:r>
              <a:rPr lang="zh-CN" dirty="1"/>
              <a:t>满意度评价</a:t>
            </a:r>
          </a:p>
        </c:rich>
      </c:tx>
      <c:layout>
        <c:manualLayout>
          <c:xMode val="edge"/>
          <c:yMode val="edge"/>
          <c:x val="0.268452436"/>
          <c:y val="0.00225385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98635"/>
          <c:y val="0.127602473"/>
          <c:w val="0.5818138"/>
          <c:h val="0.6650558"/>
        </c:manualLayout>
      </c:layout>
      <c:pieChart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对“平安好医生”APP满意度评价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非常满意</c:v>
                </c:pt>
                <c:pt idx="1">
                  <c:v>比较满意</c:v>
                </c:pt>
                <c:pt idx="2">
                  <c:v>一般</c:v>
                </c:pt>
                <c:pt idx="3">
                  <c:v>不太满意</c:v>
                </c:pt>
                <c:pt idx="4">
                  <c:v>完全不满</c:v>
                </c:pt>
                <c:pt idx="5">
                  <c:v>未使用过，说不清，不知道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0.312</c:v>
                </c:pt>
                <c:pt idx="1">
                  <c:v>0.44800000000000001</c:v>
                </c:pt>
                <c:pt idx="2">
                  <c:v>0.08</c:v>
                </c:pt>
                <c:pt idx="3">
                  <c:v>8.9999999999999993E-3</c:v>
                </c:pt>
                <c:pt idx="4">
                  <c:v>3.0000000000000001E-3</c:v>
                </c:pt>
                <c:pt idx="5">
                  <c:v>0.14799999999999999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1B-4763-B1D7-729E146A7ED0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1B-4763-B1D7-729E146A7E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1B-4763-B1D7-729E146A7E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8F-47A8-8ABC-0BB6251A84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8F-47A8-8ABC-0BB6251A848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8F-47A8-8ABC-0BB6251A848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8F-47A8-8ABC-0BB6251A848D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9108878"/>
          <c:y val="0.7968038"/>
          <c:w val="0.8958042"/>
          <c:h val="0.185128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运营“平安好医生”</a:t>
            </a:r>
            <a:r>
              <a:rPr lang="en-US" dirty="1"/>
              <a:t>APP</a:t>
            </a:r>
            <a:r>
              <a:rPr lang="zh-CN" dirty="1"/>
              <a:t>的企业所属集团</a:t>
            </a:r>
          </a:p>
        </c:rich>
      </c:tx>
      <c:layout>
        <c:manualLayout>
          <c:xMode val="edge"/>
          <c:yMode val="edge"/>
          <c:x val="0.274371326"/>
          <c:y val="0.000319181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301809728"/>
          <c:y val="0.133314"/>
          <c:w val="0.470863044"/>
          <c:h val="0.658507645"/>
        </c:manualLayout>
      </c:layout>
      <c:pieChart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运营“平安好医生”APP的企业所属集团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中国平安集团</c:v>
                </c:pt>
                <c:pt idx="1">
                  <c:v>云南白药集团</c:v>
                </c:pt>
                <c:pt idx="2">
                  <c:v>修正药业集团</c:v>
                </c:pt>
                <c:pt idx="3">
                  <c:v>四川好医生药业集团</c:v>
                </c:pt>
                <c:pt idx="4">
                  <c:v>哈药集团</c:v>
                </c:pt>
                <c:pt idx="5">
                  <c:v>说不清，不知道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0.82699999999999996</c:v>
                </c:pt>
                <c:pt idx="1">
                  <c:v>2.1999999999999999E-2</c:v>
                </c:pt>
                <c:pt idx="2">
                  <c:v>3.4000000000000002E-2</c:v>
                </c:pt>
                <c:pt idx="3">
                  <c:v>2.1999999999999999E-2</c:v>
                </c:pt>
                <c:pt idx="4">
                  <c:v>1.2999999999999999E-2</c:v>
                </c:pt>
                <c:pt idx="5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375-4DBF-A902-F6B0BA4C0B6D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75-4DBF-A902-F6B0BA4C0B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75-4DBF-A902-F6B0BA4C0B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75-4DBF-A902-F6B0BA4C0B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75-4DBF-A902-F6B0BA4C0B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375-4DBF-A902-F6B0BA4C0B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375-4DBF-A902-F6B0BA4C0B6D}"/>
              </c:ext>
            </c:extLst>
          </c:dPt>
        </c:ser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347529142"/>
          <c:y val="0.8509312"/>
          <c:w val="0.9965249"/>
          <c:h val="0.134933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是否听说过或购买过或服用过</a:t>
            </a:r>
            <a:r>
              <a:rPr lang="en-US" dirty="1"/>
              <a:t>“</a:t>
            </a:r>
            <a:r>
              <a:rPr lang="zh-CN" dirty="1"/>
              <a:t>好医生</a:t>
            </a:r>
            <a:r>
              <a:rPr lang="en-US" dirty="1"/>
              <a:t>”</a:t>
            </a:r>
            <a:r>
              <a:rPr lang="zh-CN" dirty="1"/>
              <a:t>牌药品</a:t>
            </a:r>
          </a:p>
        </c:rich>
      </c:tx>
      <c:layout>
        <c:manualLayout>
          <c:xMode val="edge"/>
          <c:yMode val="edge"/>
          <c:x val="0.210823268"/>
          <c:y val="0.0082305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64114141"/>
          <c:y val="0.173521072"/>
          <c:w val="0.445784956"/>
          <c:h val="0.710098267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是否听说过或购买过或服用过“好医生”牌药品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是，听说过或购买或服用过</c:v>
                </c:pt>
                <c:pt idx="1">
                  <c:v>否，未听说过也未购买过也未服用过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0.20399999999999999</c:v>
                </c:pt>
                <c:pt idx="1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0C-42E8-A963-7C9FEC4C7F9C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0C-42E8-A963-7C9FEC4C7F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0C-42E8-A963-7C9FEC4C7F9C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01265711"/>
          <c:y val="0.8694257"/>
          <c:w val="0.9689706"/>
          <c:h val="0.123634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0" i="0" u="none" strike="noStrike" kern="1200" spc="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dirty="1"/>
              <a:t>“平安好医生”</a:t>
            </a:r>
            <a:r>
              <a:rPr lang="en-US" dirty="1"/>
              <a:t>APP</a:t>
            </a:r>
            <a:r>
              <a:rPr lang="zh-CN" dirty="1"/>
              <a:t>运营商和“好医生”药品生产商是否属于同一公司</a:t>
            </a:r>
          </a:p>
        </c:rich>
      </c:tx>
      <c:layout>
        <c:manualLayout>
          <c:xMode val="edge"/>
          <c:yMode val="edge"/>
          <c:x val="0.144629821"/>
          <c:y val="0.01554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290764868"/>
          <c:y val="0.199861228"/>
          <c:w val="0.434605837"/>
          <c:h val="0.648093641"/>
        </c:manualLayout>
      </c:layout>
      <c:doughnutChart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“平安好医生”APP运营商和“好医生”药品生产商是否属于同一公司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是，同一公司生产和运营的</c:v>
                </c:pt>
                <c:pt idx="1">
                  <c:v>否，不同公司生产和运营的</c:v>
                </c:pt>
                <c:pt idx="2">
                  <c:v>说不清，不知道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4.8000000000000001E-2</c:v>
                </c:pt>
                <c:pt idx="1">
                  <c:v>0.81299999999999994</c:v>
                </c:pt>
                <c:pt idx="2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98-4320-AAA8-0013ACA04289}"/>
            </c:ext>
          </c:extLst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98-4320-AAA8-0013ACA042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98-4320-AAA8-0013ACA042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98-4320-AAA8-0013ACA04289}"/>
              </c:ext>
            </c:extLst>
          </c:dPt>
        </c:ser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179223381"/>
          <c:y val="0.894297063"/>
          <c:w val="0.968970537"/>
          <c:h val="0.10157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5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image" Target="../media/image3.jpeg" /><Relationship Id="rId11" Type="http://schemas.openxmlformats.org/officeDocument/2006/relationships/chart" Target="../charts/chart9.xml" /><Relationship Id="rId2" Type="http://schemas.openxmlformats.org/officeDocument/2006/relationships/chart" Target="../charts/chart4.xml" /><Relationship Id="rId3" Type="http://schemas.openxmlformats.org/officeDocument/2006/relationships/image" Target="../media/image4.jpeg" /><Relationship Id="rId4" Type="http://schemas.openxmlformats.org/officeDocument/2006/relationships/image" Target="../media/image5.jpeg" /><Relationship Id="rId5" Type="http://schemas.openxmlformats.org/officeDocument/2006/relationships/chart" Target="../charts/chart5.xml" /><Relationship Id="rId6" Type="http://schemas.openxmlformats.org/officeDocument/2006/relationships/chart" Target="../charts/chart6.xml" /><Relationship Id="rId7" Type="http://schemas.openxmlformats.org/officeDocument/2006/relationships/chart" Target="../charts/chart7.xml" /><Relationship Id="rId8" Type="http://schemas.openxmlformats.org/officeDocument/2006/relationships/chart" Target="../charts/chart8.xml" /><Relationship Id="rId9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0.xml" /><Relationship Id="rId3" Type="http://schemas.openxmlformats.org/officeDocument/2006/relationships/chart" Target="../charts/chart11.xml" /><Relationship Id="rId4" Type="http://schemas.openxmlformats.org/officeDocument/2006/relationships/chart" Target="../charts/chart12.xml" /><Relationship Id="rId5" Type="http://schemas.openxmlformats.org/officeDocument/2006/relationships/chart" Target="../charts/chart1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505380" cy="915314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中国互联网医疗行业市场调研咨询案例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6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商标相似性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5400355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互联网经济的爆发增长，知识产权的侵害对企业造成的伤害越来越大，知识产权的保护则越来越重要。面对侵权行为，企业必须拿起法律的武器维护自身合法权益。商标侵权案件可以通过消费者对品牌认知度、商标相似性认知等为案件的审理提供强有力的市场数据，成为企业维权的重要手段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委托方为互联网医疗领域的龙头企业，是中国覆盖率第一的一站式医疗健康生态平台，致力于通过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移动医疗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+AI”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为每个家庭提供一位家庭医生，为每个人提供一份电子健康档案，为每个人提供一个健康管理计划。委托方希望通过消费者调研，对两个商标的认知度、知名度、相似度等做出判断，为侵权案件提供公平、公开、有效的第三方数据支撑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调查时间：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日至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b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调查地区：北京、上海、深圳、成都、重庆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个城市</a:t>
            </a:r>
            <a:b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调查方法：随机拦截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调查对象：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 2000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名消费者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输出：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商标相似性报告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增信方式：独立第三方公证机构全程陪同公证、提供全部访问录音、问卷、数据等原始资料。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085346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71181" y="4087504"/>
            <a:ext cx="2067196" cy="364314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39834" y="4087505"/>
            <a:ext cx="3016429" cy="364314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63550" y="545040"/>
            <a:ext cx="5192713" cy="342645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75224" y="4087504"/>
            <a:ext cx="1321196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词组认知度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“好医生”</a:t>
            </a:r>
          </a:p>
        </p:txBody>
      </p:sp>
      <p:sp>
        <p:nvSpPr>
          <p:cNvPr id="23" name="矩形 22"/>
          <p:cNvSpPr/>
          <p:nvPr/>
        </p:nvSpPr>
        <p:spPr>
          <a:xfrm>
            <a:off x="471180" y="4318883"/>
            <a:ext cx="1979412" cy="6463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词组认知理解调查显示，提及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，受访者中有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90.1%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首先想到的是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一个医术好的医生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6.9%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首先想到的是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一个商标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3.0%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表示“说不清，不知道”。</a:t>
            </a:r>
          </a:p>
        </p:txBody>
      </p:sp>
      <p:graphicFrame>
        <p:nvGraphicFramePr>
          <p:cNvPr id="33" name="图表 32"/>
          <p:cNvGraphicFramePr/>
          <p:nvPr/>
        </p:nvGraphicFramePr>
        <p:xfrm>
          <a:off x="495124" y="5016593"/>
          <a:ext cx="2019309" cy="271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" name="矩形 33"/>
          <p:cNvSpPr/>
          <p:nvPr/>
        </p:nvSpPr>
        <p:spPr>
          <a:xfrm>
            <a:off x="471180" y="551390"/>
            <a:ext cx="1210589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互联网医疗平台认知度</a:t>
            </a:r>
          </a:p>
        </p:txBody>
      </p:sp>
      <p:sp>
        <p:nvSpPr>
          <p:cNvPr id="27" name="矩形 26"/>
          <p:cNvSpPr/>
          <p:nvPr/>
        </p:nvSpPr>
        <p:spPr>
          <a:xfrm>
            <a:off x="559454" y="785753"/>
            <a:ext cx="5000904" cy="507831"/>
          </a:xfrm>
          <a:prstGeom prst="rect"/>
        </p:spPr>
        <p:txBody>
          <a:bodyPr wrap="square">
            <a:spAutoFit/>
          </a:bodyPr>
          <a:lstStyle/>
          <a:p>
            <a:pPr indent="182563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针对互联网医疗等服务平台在受访者中熟悉度调查，受访者中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14.8%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听说过“丁香医生”，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听说过“春雨医生”，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74.8%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听说过“平安好医生”，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听说过“就医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6.9%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听说过“拇指医生”，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19.1%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百度医生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好大夫在线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，剩余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表示以上服务平台均没听说过。</a:t>
            </a:r>
          </a:p>
        </p:txBody>
      </p:sp>
      <p:graphicFrame>
        <p:nvGraphicFramePr>
          <p:cNvPr id="36" name="图表 35"/>
          <p:cNvGraphicFramePr/>
          <p:nvPr/>
        </p:nvGraphicFramePr>
        <p:xfrm>
          <a:off x="610384" y="1375633"/>
          <a:ext cx="4899045" cy="259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矩形 36"/>
          <p:cNvSpPr/>
          <p:nvPr/>
        </p:nvSpPr>
        <p:spPr>
          <a:xfrm>
            <a:off x="2736385" y="4296938"/>
            <a:ext cx="2823326" cy="369332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针对互联网医疗等服务平台在受访者中熟悉度调查，受访者中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74.8%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服务平台，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25.2%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服务平台。</a:t>
            </a:r>
          </a:p>
        </p:txBody>
      </p:sp>
      <p:graphicFrame>
        <p:nvGraphicFramePr>
          <p:cNvPr id="38" name="图表 37"/>
          <p:cNvGraphicFramePr/>
          <p:nvPr/>
        </p:nvGraphicFramePr>
        <p:xfrm>
          <a:off x="2736385" y="4841432"/>
          <a:ext cx="2735379" cy="288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矩形 30"/>
          <p:cNvSpPr/>
          <p:nvPr/>
        </p:nvSpPr>
        <p:spPr>
          <a:xfrm>
            <a:off x="2642243" y="4099130"/>
            <a:ext cx="1526380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平台熟悉度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“平安好医生”</a:t>
            </a:r>
          </a:p>
        </p:txBody>
      </p:sp>
    </p:spTree>
    <p:extLst>
      <p:ext uri="{BB962C8B-B14F-4D97-AF65-F5344CB8AC3E}">
        <p14:creationId xmlns:p14="http://schemas.microsoft.com/office/powerpoint/2010/main" val="289662833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图表 32"/>
          <p:cNvGraphicFramePr/>
          <p:nvPr/>
        </p:nvGraphicFramePr>
        <p:xfrm>
          <a:off x="3495205" y="6186360"/>
          <a:ext cx="2182464" cy="157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矩形 2"/>
          <p:cNvSpPr/>
          <p:nvPr/>
        </p:nvSpPr>
        <p:spPr>
          <a:xfrm>
            <a:off x="463550" y="527910"/>
            <a:ext cx="2905292" cy="243962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51296" y="525162"/>
            <a:ext cx="2203379" cy="275077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3033294"/>
            <a:ext cx="2905292" cy="214538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5296003"/>
            <a:ext cx="2905292" cy="245648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52883" y="3384451"/>
            <a:ext cx="2203379" cy="436803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57776" y="523990"/>
            <a:ext cx="1321196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认知度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“平安好医生”</a:t>
            </a:r>
          </a:p>
        </p:txBody>
      </p:sp>
      <p:pic>
        <p:nvPicPr>
          <p:cNvPr id="16" name="图片 15"/>
          <p:cNvPicPr/>
          <p:nvPr/>
        </p:nvPicPr>
        <p:blipFill>
          <a:blip r:embed="rId3"/>
          <a:srcRect l="13214" t="12721" r="7690" b="21184"/>
          <a:stretch>
            <a:fillRect/>
          </a:stretch>
        </p:blipFill>
        <p:spPr>
          <a:xfrm>
            <a:off x="2256256" y="755611"/>
            <a:ext cx="381698" cy="297719"/>
          </a:xfrm>
          <a:prstGeom prst="rect"/>
          <a:noFill/>
          <a:ln>
            <a:noFill/>
          </a:ln>
        </p:spPr>
      </p:pic>
      <p:pic>
        <p:nvPicPr>
          <p:cNvPr id="18" name="图片 17"/>
          <p:cNvPicPr/>
          <p:nvPr/>
        </p:nvPicPr>
        <p:blipFill>
          <a:blip r:embed="rId4"/>
          <a:srcRect l="10827" t="42423" r="10311" b="41804"/>
          <a:stretch>
            <a:fillRect/>
          </a:stretch>
        </p:blipFill>
        <p:spPr>
          <a:xfrm>
            <a:off x="1167532" y="840956"/>
            <a:ext cx="811396" cy="150227"/>
          </a:xfrm>
          <a:prstGeom prst="rect"/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462295" y="1012327"/>
            <a:ext cx="2849979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25.2%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服务平台的受访者在看到上述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商标后，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70.5%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表示听说过或认识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或认识图片中展示的商标，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29.5%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未听说过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平安好医生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或不认识图片中展示的商标。</a:t>
            </a:r>
          </a:p>
        </p:txBody>
      </p:sp>
      <p:graphicFrame>
        <p:nvGraphicFramePr>
          <p:cNvPr id="20" name="图表 19"/>
          <p:cNvGraphicFramePr/>
          <p:nvPr/>
        </p:nvGraphicFramePr>
        <p:xfrm>
          <a:off x="798394" y="1480837"/>
          <a:ext cx="2204113" cy="1486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矩形 20"/>
          <p:cNvSpPr/>
          <p:nvPr/>
        </p:nvSpPr>
        <p:spPr>
          <a:xfrm>
            <a:off x="3460343" y="525162"/>
            <a:ext cx="492443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满意度</a:t>
            </a:r>
          </a:p>
        </p:txBody>
      </p:sp>
      <p:sp>
        <p:nvSpPr>
          <p:cNvPr id="9" name="矩形 8"/>
          <p:cNvSpPr/>
          <p:nvPr/>
        </p:nvSpPr>
        <p:spPr>
          <a:xfrm>
            <a:off x="3418694" y="681921"/>
            <a:ext cx="2235981" cy="784830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针对受访者对“平安好医生”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满意度调查，对“平安好医生”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的医生专业能力、服务态度、平台所售药品种类以及配送速度和安全性等方面，受访者中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31.2%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评价非常满意，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44.8%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评价比较满意，即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76.0%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受访者对“平安好医生”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做出满意评价。</a:t>
            </a:r>
          </a:p>
        </p:txBody>
      </p:sp>
      <p:graphicFrame>
        <p:nvGraphicFramePr>
          <p:cNvPr id="23" name="图表 22"/>
          <p:cNvGraphicFramePr/>
          <p:nvPr/>
        </p:nvGraphicFramePr>
        <p:xfrm>
          <a:off x="3499010" y="1443467"/>
          <a:ext cx="2082924" cy="182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矩形 23"/>
          <p:cNvSpPr/>
          <p:nvPr/>
        </p:nvSpPr>
        <p:spPr>
          <a:xfrm>
            <a:off x="3450373" y="3385613"/>
            <a:ext cx="902812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归属认知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—APP</a:t>
            </a:r>
            <a:endParaRPr lang="zh-CN" altLang="en-US" sz="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98406" y="3535754"/>
            <a:ext cx="2256269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针对运营“平安好医生”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的企业所属集团的调查，受访者中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82.8%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认为运营“平安好医生”的企业属于中国平安集团。</a:t>
            </a:r>
          </a:p>
        </p:txBody>
      </p:sp>
      <p:graphicFrame>
        <p:nvGraphicFramePr>
          <p:cNvPr id="26" name="图表 25"/>
          <p:cNvGraphicFramePr/>
          <p:nvPr/>
        </p:nvGraphicFramePr>
        <p:xfrm>
          <a:off x="3459767" y="3967515"/>
          <a:ext cx="2184565" cy="156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矩形 26"/>
          <p:cNvSpPr/>
          <p:nvPr/>
        </p:nvSpPr>
        <p:spPr>
          <a:xfrm>
            <a:off x="457776" y="3040381"/>
            <a:ext cx="1080000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认知度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“好医生”</a:t>
            </a:r>
          </a:p>
        </p:txBody>
      </p:sp>
      <p:sp>
        <p:nvSpPr>
          <p:cNvPr id="11" name="矩形 10"/>
          <p:cNvSpPr/>
          <p:nvPr/>
        </p:nvSpPr>
        <p:spPr>
          <a:xfrm>
            <a:off x="429551" y="3179918"/>
            <a:ext cx="2967267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针对受访者是否听说过或购买过或服用过“好医生”牌药品调查，受访者中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表示听说过或购买过或服用过“好医生”牌药品，受访者中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79.6%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表示未听说过也未购买过也未服用过“好医生”牌药品。</a:t>
            </a:r>
          </a:p>
        </p:txBody>
      </p:sp>
      <p:graphicFrame>
        <p:nvGraphicFramePr>
          <p:cNvPr id="30" name="图表 29"/>
          <p:cNvGraphicFramePr/>
          <p:nvPr/>
        </p:nvGraphicFramePr>
        <p:xfrm>
          <a:off x="702259" y="3635654"/>
          <a:ext cx="2457907" cy="154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9" name="矩形 28"/>
          <p:cNvSpPr/>
          <p:nvPr/>
        </p:nvSpPr>
        <p:spPr>
          <a:xfrm>
            <a:off x="3407396" y="5707369"/>
            <a:ext cx="2238287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针对生产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牌药品的企业所属集团调查，受访者中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80.3%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选择说不清，不知道，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14.6%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选择生产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好医生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牌药品的企业属于四川好医生药业集团。</a:t>
            </a:r>
          </a:p>
        </p:txBody>
      </p:sp>
      <p:sp>
        <p:nvSpPr>
          <p:cNvPr id="34" name="矩形 33"/>
          <p:cNvSpPr/>
          <p:nvPr/>
        </p:nvSpPr>
        <p:spPr>
          <a:xfrm>
            <a:off x="462013" y="5299510"/>
            <a:ext cx="910827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归属认知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商标</a:t>
            </a:r>
          </a:p>
        </p:txBody>
      </p:sp>
      <p:pic>
        <p:nvPicPr>
          <p:cNvPr id="36" name="图片 35"/>
          <p:cNvPicPr/>
          <p:nvPr/>
        </p:nvPicPr>
        <p:blipFill>
          <a:blip r:embed="rId9"/>
          <a:srcRect l="12255" t="18868" r="11645" b="19811"/>
          <a:stretch>
            <a:fillRect/>
          </a:stretch>
        </p:blipFill>
        <p:spPr>
          <a:xfrm>
            <a:off x="1297482" y="5513096"/>
            <a:ext cx="440783" cy="325258"/>
          </a:xfrm>
          <a:prstGeom prst="rect"/>
          <a:noFill/>
          <a:ln>
            <a:noFill/>
          </a:ln>
        </p:spPr>
      </p:pic>
      <p:pic>
        <p:nvPicPr>
          <p:cNvPr id="37" name="图片 36"/>
          <p:cNvPicPr/>
          <p:nvPr/>
        </p:nvPicPr>
        <p:blipFill>
          <a:blip r:embed="rId10"/>
          <a:srcRect/>
          <a:stretch>
            <a:fillRect/>
          </a:stretch>
        </p:blipFill>
        <p:spPr>
          <a:xfrm>
            <a:off x="2053140" y="5551818"/>
            <a:ext cx="647417" cy="289887"/>
          </a:xfrm>
          <a:prstGeom prst="rect"/>
          <a:noFill/>
          <a:ln>
            <a:noFill/>
          </a:ln>
        </p:spPr>
      </p:pic>
      <p:sp>
        <p:nvSpPr>
          <p:cNvPr id="32" name="矩形 31"/>
          <p:cNvSpPr/>
          <p:nvPr/>
        </p:nvSpPr>
        <p:spPr>
          <a:xfrm>
            <a:off x="462295" y="5801531"/>
            <a:ext cx="2902287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针对“平安好医生”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APP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运营商和“好医生”药品生产商是否属于同一公司调查，受访者中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81.3%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选择“否，不同公司生产和运营的”，受访者中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认为属于同一公司生产和运营。</a:t>
            </a:r>
          </a:p>
        </p:txBody>
      </p:sp>
      <p:graphicFrame>
        <p:nvGraphicFramePr>
          <p:cNvPr id="39" name="图表 38"/>
          <p:cNvGraphicFramePr/>
          <p:nvPr/>
        </p:nvGraphicFramePr>
        <p:xfrm>
          <a:off x="775411" y="6262281"/>
          <a:ext cx="2222232" cy="1490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8" name="矩形 37"/>
          <p:cNvSpPr/>
          <p:nvPr/>
        </p:nvSpPr>
        <p:spPr>
          <a:xfrm>
            <a:off x="3457688" y="5551818"/>
            <a:ext cx="910827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归属认知</a:t>
            </a:r>
            <a:r>
              <a:rPr lang="en-US" altLang="zh-CN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药品</a:t>
            </a:r>
          </a:p>
        </p:txBody>
      </p:sp>
    </p:spTree>
    <p:extLst>
      <p:ext uri="{BB962C8B-B14F-4D97-AF65-F5344CB8AC3E}">
        <p14:creationId xmlns:p14="http://schemas.microsoft.com/office/powerpoint/2010/main" val="36235613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50" y="549749"/>
            <a:ext cx="3203575" cy="21680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62376" y="549749"/>
            <a:ext cx="1893888" cy="438223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2794016"/>
            <a:ext cx="3203575" cy="213796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0772" y="550768"/>
            <a:ext cx="595035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就医频率</a:t>
            </a:r>
          </a:p>
        </p:txBody>
      </p:sp>
      <p:sp>
        <p:nvSpPr>
          <p:cNvPr id="2" name="矩形 1"/>
          <p:cNvSpPr/>
          <p:nvPr/>
        </p:nvSpPr>
        <p:spPr>
          <a:xfrm>
            <a:off x="447826" y="718068"/>
            <a:ext cx="3203576" cy="369332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针对受访者到医院就医频率调查，受访者中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26.0%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一年内未到医院就医，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54.4%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一年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1-2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16.4%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一年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3-5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一年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次及以上。</a:t>
            </a:r>
          </a:p>
        </p:txBody>
      </p:sp>
      <p:graphicFrame>
        <p:nvGraphicFramePr>
          <p:cNvPr id="20" name="图表 19"/>
          <p:cNvGraphicFramePr/>
          <p:nvPr/>
        </p:nvGraphicFramePr>
        <p:xfrm>
          <a:off x="666235" y="1054567"/>
          <a:ext cx="2774010" cy="166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矩形 21"/>
          <p:cNvSpPr/>
          <p:nvPr/>
        </p:nvSpPr>
        <p:spPr>
          <a:xfrm>
            <a:off x="463548" y="5073980"/>
            <a:ext cx="5192716" cy="265666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769959" y="553972"/>
            <a:ext cx="576000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文化程度</a:t>
            </a:r>
          </a:p>
        </p:txBody>
      </p:sp>
      <p:sp>
        <p:nvSpPr>
          <p:cNvPr id="10" name="矩形 9"/>
          <p:cNvSpPr/>
          <p:nvPr/>
        </p:nvSpPr>
        <p:spPr>
          <a:xfrm>
            <a:off x="3755790" y="718068"/>
            <a:ext cx="1834673" cy="6463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针对受访者文化程度调查，受访者中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初中及以下学历，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18.8%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高中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中专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/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技校学历，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大专学历，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本科学历，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硕士及以上学历。</a:t>
            </a:r>
          </a:p>
        </p:txBody>
      </p:sp>
      <p:graphicFrame>
        <p:nvGraphicFramePr>
          <p:cNvPr id="25" name="图表 24"/>
          <p:cNvGraphicFramePr/>
          <p:nvPr/>
        </p:nvGraphicFramePr>
        <p:xfrm>
          <a:off x="3790072" y="1697221"/>
          <a:ext cx="1829599" cy="3234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矩形 25"/>
          <p:cNvSpPr/>
          <p:nvPr/>
        </p:nvSpPr>
        <p:spPr>
          <a:xfrm>
            <a:off x="471136" y="2795547"/>
            <a:ext cx="576000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收入水平</a:t>
            </a:r>
          </a:p>
        </p:txBody>
      </p:sp>
      <p:sp>
        <p:nvSpPr>
          <p:cNvPr id="12" name="矩形 11"/>
          <p:cNvSpPr/>
          <p:nvPr/>
        </p:nvSpPr>
        <p:spPr>
          <a:xfrm>
            <a:off x="463547" y="2937232"/>
            <a:ext cx="3203577" cy="5078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针对受访者月收入情况调查，受访者中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1.9%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月收入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元及以下，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13.1%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月收入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1501-4000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33.9%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月收入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4001-8000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35.6%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月收入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8001-15000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月收入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元以上，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无固定月收入。</a:t>
            </a:r>
          </a:p>
        </p:txBody>
      </p:sp>
      <p:graphicFrame>
        <p:nvGraphicFramePr>
          <p:cNvPr id="28" name="图表 27"/>
          <p:cNvGraphicFramePr/>
          <p:nvPr/>
        </p:nvGraphicFramePr>
        <p:xfrm>
          <a:off x="667909" y="3375245"/>
          <a:ext cx="2836071" cy="155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矩形 28"/>
          <p:cNvSpPr/>
          <p:nvPr/>
        </p:nvSpPr>
        <p:spPr>
          <a:xfrm>
            <a:off x="471309" y="5079683"/>
            <a:ext cx="389850" cy="180000"/>
          </a:xfrm>
          <a:prstGeom prst="rect"/>
          <a:solidFill>
            <a:schemeClr val="tx2">
              <a:lumMod val="50000"/>
            </a:schemeClr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8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职业</a:t>
            </a:r>
          </a:p>
        </p:txBody>
      </p:sp>
      <p:sp>
        <p:nvSpPr>
          <p:cNvPr id="14" name="矩形 13"/>
          <p:cNvSpPr/>
          <p:nvPr/>
        </p:nvSpPr>
        <p:spPr>
          <a:xfrm>
            <a:off x="470772" y="5229781"/>
            <a:ext cx="5119692" cy="646331"/>
          </a:xfrm>
          <a:prstGeom prst="rect"/>
        </p:spPr>
        <p:txBody>
          <a:bodyPr wrap="square">
            <a:spAutoFit/>
          </a:bodyPr>
          <a:lstStyle/>
          <a:p>
            <a:pPr indent="182563"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针对受访者职业情况调查，受访者中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是党政机关、事业单位、社会团体等单位的干部，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是医务工作者，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25.1%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是企业人员，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是私营企业主，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17.9%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是专业技术人员，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是药品销售人员，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10.4%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是个体工商户，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10.2%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是商业服务人员，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8.8%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是产业工人，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是农业劳动者，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是军人、警察，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是学生，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是家庭主妇，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1.0%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是退休（不含退休返聘），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是城市无业、失业和半失业人员，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9.1%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是自由职业者，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职业为其他，包括教师、建筑工人等</a:t>
            </a:r>
          </a:p>
        </p:txBody>
      </p:sp>
      <p:graphicFrame>
        <p:nvGraphicFramePr>
          <p:cNvPr id="31" name="图表 30"/>
          <p:cNvGraphicFramePr/>
          <p:nvPr/>
        </p:nvGraphicFramePr>
        <p:xfrm>
          <a:off x="759135" y="5801226"/>
          <a:ext cx="4756525" cy="192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9917777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以上数据分析均来自于尚普咨询《中国互联网医疗行业市场调研咨询案例》。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52149734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3982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1224</cp:revision>
  <dcterms:created xsi:type="dcterms:W3CDTF">2018-02-01T06:35:20.0000000Z</dcterms:created>
  <dcterms:modified xsi:type="dcterms:W3CDTF">2019-10-15T14:50:12.0000000Z</dcterms:modified>
</cp:coreProperties>
</file>