
<file path=[Content_Types].xml><?xml version="1.0" encoding="utf-8"?>
<Types xmlns="http://schemas.openxmlformats.org/package/2006/content-types">
  <Default Extension="rels" ContentType="application/vnd.openxmlformats-package.relationships+xml"/>
  <Default Extension="png" ContentType="image/png"/>
  <Default Extension="jpeg" ContentType="image/jpe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2.6.19040-->
<p:presentation xmlns:a="http://schemas.openxmlformats.org/drawingml/2006/main" xmlns:r="http://schemas.openxmlformats.org/officeDocument/2006/relationships" xmlns:p="http://schemas.openxmlformats.org/presentationml/2006/main" firstSlideNum="0" saveSubsetFonts="1">
  <p:sldMasterIdLst>
    <p:sldMasterId r:id="rId1" id="2147483660"/>
  </p:sldMasterIdLst>
  <p:notesMasterIdLst>
    <p:notesMasterId r:id="rId7"/>
  </p:notesMasterIdLst>
  <p:handoutMasterIdLst>
    <p:handoutMasterId r:id="rId8"/>
  </p:handoutMasterIdLst>
  <p:sldIdLst>
    <p:sldId r:id="rId2" id="1059"/>
    <p:sldId r:id="rId3" id="1060"/>
    <p:sldId r:id="rId4" id="1061"/>
    <p:sldId r:id="rId5" id="1062"/>
    <p:sldId r:id="rId6" id="1123"/>
  </p:sldIdLst>
  <p:sldSz cx="6119813" cy="8280400"/>
  <p:notesSz cx="6858000" cy="9144000"/>
  <p:custDataLst>
    <p:tags r:id="rId13"/>
  </p:custDataLst>
  <p:kinsoku lang="zh-CN" invalStChars="!),.:;?]}、。—ˇ¨〃々～‖…’”〕〉》」』〗】∶！＂＇），．：；？］｀｜｝·" invalEndChars="([{‘“〔〈《「『〖【（［｛．·"/>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08" userDrawn="1">
          <p15:clr>
            <a:srgbClr val="A4A3A4"/>
          </p15:clr>
        </p15:guide>
        <p15:guide id="2" pos="1927"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clrMru>
    <a:srgbClr val="4472C4"/>
    <a:srgbClr val="558ED5"/>
    <a:srgbClr val="9BBB59"/>
    <a:srgbClr val="157E9F"/>
    <a:srgbClr val="0070C0"/>
    <a:srgbClr val="DCE6F2"/>
    <a:srgbClr val="FFCCFF"/>
    <a:srgbClr val="FFCCCC"/>
    <a:srgbClr val="4BACC6"/>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fill>
          <a:solidFill>
            <a:schemeClr val="accent3">
              <a:alpha val="20000"/>
            </a:schemeClr>
          </a:solidFill>
        </a:fill>
      </a:tcStyle>
    </a:band1H>
    <a:band1V>
      <a:tcStyle>
        <a:fill>
          <a:solidFill>
            <a:schemeClr val="accent3">
              <a:alpha val="20000"/>
            </a:schemeClr>
          </a:solidFill>
        </a:fill>
      </a:tcStyle>
    </a:band1V>
    <a:lastCol>
      <a:tcTxStyle b="on"/>
    </a:lastCol>
    <a:firstCol>
      <a:tcTxStyle b="on"/>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fill>
          <a:solidFill>
            <a:schemeClr val="dk1">
              <a:tint val="20000"/>
            </a:schemeClr>
          </a:solidFill>
        </a:fill>
      </a:tcStyle>
    </a:band1H>
    <a:band1V>
      <a:tcStyle>
        <a:fill>
          <a:solidFill>
            <a:schemeClr val="dk1">
              <a:tint val="20000"/>
            </a:schemeClr>
          </a:solidFill>
        </a:fill>
      </a:tcStyle>
    </a:band1V>
    <a:lastCol>
      <a:tcTxStyle b="on">
        <a:fontRef idx="minor">
          <a:scrgbClr r="0" g="0" b="0"/>
        </a:fontRef>
        <a:schemeClr val="lt1"/>
      </a:tcTxStyle>
      <a:tcStyle>
        <a:fill>
          <a:solidFill>
            <a:schemeClr val="accent6"/>
          </a:solidFill>
        </a:fill>
      </a:tcStyle>
    </a:lastCol>
    <a:firstCol>
      <a:tcTxStyle b="on">
        <a:fontRef idx="minor">
          <a:scrgbClr r="0" g="0" b="0"/>
        </a:fontRef>
        <a:schemeClr val="lt1"/>
      </a:tcTxStyle>
      <a:tcStyle>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seCell>
    <a:swCell>
      <a:tcTxStyle b="on">
        <a:fontRef idx="minor">
          <a:scrgbClr r="0" g="0" b="0"/>
        </a:fontRef>
        <a:schemeClr val="dk1"/>
      </a:tcTx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25" autoAdjust="0"/>
    <p:restoredTop sz="94238" autoAdjust="0"/>
  </p:normalViewPr>
  <p:slideViewPr>
    <p:cSldViewPr snapToGrid="0">
      <p:cViewPr>
        <p:scale>
          <a:sx n="150" d="100"/>
          <a:sy n="150" d="100"/>
        </p:scale>
        <p:origin x="2130" y="108"/>
      </p:cViewPr>
      <p:guideLst>
        <p:guide orient="horz" pos="2608"/>
        <p:guide pos="1927"/>
      </p:guideLst>
    </p:cSldViewPr>
  </p:slideViewPr>
  <p:notesTextViewPr>
    <p:cViewPr>
      <p:scale>
        <a:sx n="1" d="1"/>
        <a:sy n="1" d="1"/>
      </p:scale>
      <p:origin x="0" y="0"/>
    </p:cViewPr>
  </p:notesTextViewPr>
  <p:sorterViewPr>
    <p:cViewPr varScale="1">
      <p:scale>
        <a:sx n="1" d="1"/>
        <a:sy n="1" d="1"/>
      </p:scale>
      <p:origin x="0" y="-138"/>
    </p:cViewPr>
  </p:sorter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2.xml" /><Relationship Id="rId12" Type="http://schemas.openxmlformats.org/officeDocument/2006/relationships/tableStyles" Target="tableStyles.xml" /><Relationship Id="rId13" Type="http://schemas.openxmlformats.org/officeDocument/2006/relationships/tags" Target="tags/tag1.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notesMaster" Target="notesMasters/notesMaster1.xml" /><Relationship Id="rId8" Type="http://schemas.openxmlformats.org/officeDocument/2006/relationships/handoutMaster" Target="handoutMasters/handoutMaster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sz="quarter" idx="1"/>
          </p:nvPr>
        </p:nvSpPr>
        <p:spPr>
          <a:xfrm>
            <a:off x="3884613" y="0"/>
            <a:ext cx="2971800" cy="458788"/>
          </a:xfrm>
          <a:prstGeom prst="rect"/>
        </p:spPr>
        <p:txBody>
          <a:bodyPr vert="horz" lIns="91440" tIns="45720" rIns="91440" bIns="45720" rtlCol="0"/>
          <a:lstStyle>
            <a:lvl1pPr algn="r">
              <a:defRPr sz="1200"/>
            </a:lvl1pPr>
          </a:lstStyle>
          <a:p>
            <a:fld id="{D9119AFC-BECB-4058-BE1C-2ADCBF05FC91}" type="datetimeFigureOut">
              <a:rPr lang="zh-CN" altLang="en-US" smtClean="0"/>
              <a:t>2019-10-13</a:t>
            </a:fld>
            <a:endParaRPr lang="zh-CN" altLang="en-US"/>
          </a:p>
        </p:txBody>
      </p:sp>
      <p:sp>
        <p:nvSpPr>
          <p:cNvPr id="4" name="页脚占位符 3"/>
          <p:cNvSpPr/>
          <p:nvPr>
            <p:ph type="ftr" sz="quarter" idx="2"/>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5" name="灯片编号占位符 4"/>
          <p:cNvSpPr/>
          <p:nvPr>
            <p:ph type="sldNum" sz="quarter" idx="3"/>
          </p:nvPr>
        </p:nvSpPr>
        <p:spPr>
          <a:xfrm>
            <a:off x="3884613" y="8685213"/>
            <a:ext cx="2971800" cy="458787"/>
          </a:xfrm>
          <a:prstGeom prst="rect"/>
        </p:spPr>
        <p:txBody>
          <a:bodyPr vert="horz" lIns="91440" tIns="45720" rIns="91440" bIns="45720" rtlCol="0" anchor="b"/>
          <a:lstStyle>
            <a:lvl1pPr algn="r">
              <a:defRPr sz="1200"/>
            </a:lvl1pPr>
          </a:lstStyle>
          <a:p>
            <a:fld id="{505FE813-D21C-4345-B8C7-4BD3E009C5DE}" type="slidenum">
              <a:rPr lang="zh-CN" altLang="en-US" smtClean="0"/>
              <a:t>‹#›</a:t>
            </a:fld>
            <a:endParaRPr lang="zh-CN" altLang="en-US"/>
          </a:p>
        </p:txBody>
      </p:sp>
    </p:spTree>
    <p:extLst>
      <p:ext uri="{BB962C8B-B14F-4D97-AF65-F5344CB8AC3E}">
        <p14:creationId xmlns:p14="http://schemas.microsoft.com/office/powerpoint/2010/main" val="455138409"/>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idx="1"/>
          </p:nvPr>
        </p:nvSpPr>
        <p:spPr>
          <a:xfrm>
            <a:off x="3884613" y="0"/>
            <a:ext cx="2971800" cy="458788"/>
          </a:xfrm>
          <a:prstGeom prst="rect"/>
        </p:spPr>
        <p:txBody>
          <a:bodyPr vert="horz" lIns="91440" tIns="45720" rIns="91440" bIns="45720" rtlCol="0"/>
          <a:lstStyle>
            <a:lvl1pPr algn="r">
              <a:defRPr sz="1200"/>
            </a:lvl1pPr>
          </a:lstStyle>
          <a:p>
            <a:fld id="{89FFC010-C8B4-4F10-8B32-911B7D8D5D8D}" type="datetimeFigureOut">
              <a:rPr lang="zh-CN" altLang="en-US" smtClean="0"/>
              <a:t>2019-10-13</a:t>
            </a:fld>
            <a:endParaRPr lang="zh-CN" altLang="en-US"/>
          </a:p>
        </p:txBody>
      </p:sp>
      <p:sp>
        <p:nvSpPr>
          <p:cNvPr id="4" name="幻灯片图像占位符 3"/>
          <p:cNvSpPr/>
          <p:nvPr>
            <p:ph type="sldImg" idx="2"/>
          </p:nvPr>
        </p:nvSpPr>
        <p:spPr>
          <a:xfrm>
            <a:off x="2289175" y="1143000"/>
            <a:ext cx="2279650" cy="3086100"/>
          </a:xfrm>
          <a:prstGeom prst="rect"/>
          <a:noFill/>
          <a:ln w="12700">
            <a:solidFill>
              <a:prstClr val="black"/>
            </a:solidFill>
          </a:ln>
        </p:spPr>
        <p:txBody>
          <a:bodyPr vert="horz" lIns="91440" tIns="45720" rIns="91440" bIns="45720" rtlCol="0" anchor="ctr"/>
          <a:lstStyle/>
          <a:p>
            <a:endParaRPr lang="zh-CN" altLang="en-US"/>
          </a:p>
        </p:txBody>
      </p:sp>
      <p:sp>
        <p:nvSpPr>
          <p:cNvPr id="5" name="备注占位符 4"/>
          <p:cNvSpPr/>
          <p:nvPr>
            <p:ph type="body" sz="quarter" idx="3"/>
          </p:nvPr>
        </p:nvSpPr>
        <p:spPr>
          <a:xfrm>
            <a:off x="685800" y="4400550"/>
            <a:ext cx="5486400" cy="3600450"/>
          </a:xfrm>
          <a:prstGeom prst="rect"/>
        </p:spPr>
        <p:txBody>
          <a:bodyPr vert="horz" lIns="91440" tIns="45720" rIns="91440" bIns="45720" rtlCol="0"/>
          <a:lstStyle/>
          <a:p>
            <a:pPr lvl="0"/>
            <a:r>
              <a:rPr lang="zh-CN" altLang="en-US" dirty="1"/>
              <a:t>编辑母版文本样式</a:t>
            </a:r>
          </a:p>
          <a:p>
            <a:pPr lvl="1"/>
            <a:r>
              <a:rPr lang="zh-CN" altLang="en-US" dirty="1"/>
              <a:t>第二级</a:t>
            </a:r>
          </a:p>
          <a:p>
            <a:pPr lvl="2"/>
            <a:r>
              <a:rPr lang="zh-CN" altLang="en-US" dirty="1"/>
              <a:t>第三级</a:t>
            </a:r>
          </a:p>
          <a:p>
            <a:pPr lvl="3"/>
            <a:r>
              <a:rPr lang="zh-CN" altLang="en-US" dirty="1"/>
              <a:t>第四级</a:t>
            </a:r>
          </a:p>
          <a:p>
            <a:pPr lvl="4"/>
            <a:r>
              <a:rPr lang="zh-CN" altLang="en-US" dirty="1"/>
              <a:t>第五级</a:t>
            </a:r>
          </a:p>
        </p:txBody>
      </p:sp>
      <p:sp>
        <p:nvSpPr>
          <p:cNvPr id="6" name="页脚占位符 5"/>
          <p:cNvSpPr/>
          <p:nvPr>
            <p:ph type="ftr" sz="quarter" idx="4"/>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7" name="灯片编号占位符 6"/>
          <p:cNvSpPr/>
          <p:nvPr>
            <p:ph type="sldNum" sz="quarter" idx="5"/>
          </p:nvPr>
        </p:nvSpPr>
        <p:spPr>
          <a:xfrm>
            <a:off x="3884613" y="8685213"/>
            <a:ext cx="2971800" cy="458787"/>
          </a:xfrm>
          <a:prstGeom prst="rect"/>
        </p:spPr>
        <p:txBody>
          <a:bodyPr vert="horz" lIns="91440" tIns="45720" rIns="91440" bIns="45720" rtlCol="0" anchor="b"/>
          <a:lstStyle>
            <a:lvl1pPr algn="r">
              <a:defRPr sz="1200"/>
            </a:lvl1pPr>
          </a:lstStyle>
          <a:p>
            <a:fld id="{B60D8248-4E48-4E75-9755-DB088FB055D2}" type="slidenum">
              <a:rPr lang="zh-CN" altLang="en-US" smtClean="0"/>
              <a:t>‹#›</a:t>
            </a:fld>
            <a:endParaRPr lang="zh-CN" altLang="en-US"/>
          </a:p>
        </p:txBody>
      </p:sp>
    </p:spTree>
    <p:extLst>
      <p:ext uri="{BB962C8B-B14F-4D97-AF65-F5344CB8AC3E}">
        <p14:creationId xmlns:p14="http://schemas.microsoft.com/office/powerpoint/2010/main" val="10097118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pic>
        <p:nvPicPr>
          <p:cNvPr id="33" name="图片 32"/>
          <p:cNvPicPr/>
          <p:nvPr userDrawn="1"/>
        </p:nvPicPr>
        <p:blipFill>
          <a:blip r:embed="rId2"/>
          <a:srcRect/>
          <a:stretch>
            <a:fillRect/>
          </a:stretch>
        </p:blipFill>
        <p:spPr>
          <a:xfrm>
            <a:off x="52935" y="6764225"/>
            <a:ext cx="1959568" cy="1065730"/>
          </a:xfrm>
          <a:prstGeom prst="rect"/>
        </p:spPr>
      </p:pic>
      <p:pic>
        <p:nvPicPr>
          <p:cNvPr id="29" name="图片 28"/>
          <p:cNvPicPr/>
          <p:nvPr userDrawn="1"/>
        </p:nvPicPr>
        <p:blipFill>
          <a:blip r:embed="rId2"/>
          <a:srcRect/>
          <a:stretch>
            <a:fillRect/>
          </a:stretch>
        </p:blipFill>
        <p:spPr>
          <a:xfrm>
            <a:off x="52935" y="5646026"/>
            <a:ext cx="1959568" cy="1065730"/>
          </a:xfrm>
          <a:prstGeom prst="rect"/>
        </p:spPr>
      </p:pic>
      <p:pic>
        <p:nvPicPr>
          <p:cNvPr id="25" name="图片 24"/>
          <p:cNvPicPr/>
          <p:nvPr userDrawn="1"/>
        </p:nvPicPr>
        <p:blipFill>
          <a:blip r:embed="rId2"/>
          <a:srcRect/>
          <a:stretch>
            <a:fillRect/>
          </a:stretch>
        </p:blipFill>
        <p:spPr>
          <a:xfrm>
            <a:off x="52935" y="4527400"/>
            <a:ext cx="1959568" cy="1065730"/>
          </a:xfrm>
          <a:prstGeom prst="rect"/>
        </p:spPr>
      </p:pic>
      <p:pic>
        <p:nvPicPr>
          <p:cNvPr id="21" name="图片 20"/>
          <p:cNvPicPr/>
          <p:nvPr userDrawn="1"/>
        </p:nvPicPr>
        <p:blipFill>
          <a:blip r:embed="rId2"/>
          <a:srcRect/>
          <a:stretch>
            <a:fillRect/>
          </a:stretch>
        </p:blipFill>
        <p:spPr>
          <a:xfrm>
            <a:off x="52935" y="3408774"/>
            <a:ext cx="1959568" cy="1065730"/>
          </a:xfrm>
          <a:prstGeom prst="rect"/>
        </p:spPr>
      </p:pic>
      <p:pic>
        <p:nvPicPr>
          <p:cNvPr id="17" name="图片 16"/>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3" name="图片 2"/>
          <p:cNvPicPr/>
          <p:nvPr userDrawn="1"/>
        </p:nvPicPr>
        <p:blipFill>
          <a:blip r:embed="rId2"/>
          <a:srcRect/>
          <a:stretch>
            <a:fillRect/>
          </a:stretch>
        </p:blipFill>
        <p:spPr>
          <a:xfrm>
            <a:off x="52935" y="52896"/>
            <a:ext cx="1959568" cy="1065730"/>
          </a:xfrm>
          <a:prstGeom prst="rect"/>
        </p:spPr>
      </p:pic>
      <p:pic>
        <p:nvPicPr>
          <p:cNvPr id="8" name="图片 7"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0" name="图片 9"/>
          <p:cNvPicPr/>
          <p:nvPr userDrawn="1"/>
        </p:nvPicPr>
        <p:blipFill>
          <a:blip r:embed="rId2"/>
          <a:srcRect/>
          <a:stretch>
            <a:fillRect/>
          </a:stretch>
        </p:blipFill>
        <p:spPr>
          <a:xfrm>
            <a:off x="2080122" y="52896"/>
            <a:ext cx="1959568" cy="1065730"/>
          </a:xfrm>
          <a:prstGeom prst="rect"/>
        </p:spPr>
      </p:pic>
      <p:pic>
        <p:nvPicPr>
          <p:cNvPr id="11" name="图片 10"/>
          <p:cNvPicPr/>
          <p:nvPr userDrawn="1"/>
        </p:nvPicPr>
        <p:blipFill>
          <a:blip r:embed="rId2"/>
          <a:srcRect/>
          <a:stretch>
            <a:fillRect/>
          </a:stretch>
        </p:blipFill>
        <p:spPr>
          <a:xfrm>
            <a:off x="4092625" y="52896"/>
            <a:ext cx="1959568" cy="1065730"/>
          </a:xfrm>
          <a:prstGeom prst="rect"/>
        </p:spPr>
      </p:pic>
      <p:pic>
        <p:nvPicPr>
          <p:cNvPr id="14" name="图片 13"/>
          <p:cNvPicPr/>
          <p:nvPr userDrawn="1"/>
        </p:nvPicPr>
        <p:blipFill>
          <a:blip r:embed="rId2"/>
          <a:srcRect/>
          <a:stretch>
            <a:fillRect/>
          </a:stretch>
        </p:blipFill>
        <p:spPr>
          <a:xfrm>
            <a:off x="2080122" y="1171522"/>
            <a:ext cx="1959568" cy="1065730"/>
          </a:xfrm>
          <a:prstGeom prst="rect"/>
        </p:spPr>
      </p:pic>
      <p:pic>
        <p:nvPicPr>
          <p:cNvPr id="15" name="图片 14"/>
          <p:cNvPicPr/>
          <p:nvPr userDrawn="1"/>
        </p:nvPicPr>
        <p:blipFill>
          <a:blip r:embed="rId2"/>
          <a:srcRect/>
          <a:stretch>
            <a:fillRect/>
          </a:stretch>
        </p:blipFill>
        <p:spPr>
          <a:xfrm>
            <a:off x="4092625" y="1171522"/>
            <a:ext cx="1959568" cy="1065730"/>
          </a:xfrm>
          <a:prstGeom prst="rect"/>
        </p:spPr>
      </p:pic>
      <p:pic>
        <p:nvPicPr>
          <p:cNvPr id="18" name="图片 17"/>
          <p:cNvPicPr/>
          <p:nvPr userDrawn="1"/>
        </p:nvPicPr>
        <p:blipFill>
          <a:blip r:embed="rId2"/>
          <a:srcRect/>
          <a:stretch>
            <a:fillRect/>
          </a:stretch>
        </p:blipFill>
        <p:spPr>
          <a:xfrm>
            <a:off x="2080122" y="2290148"/>
            <a:ext cx="1959568" cy="1065730"/>
          </a:xfrm>
          <a:prstGeom prst="rect"/>
        </p:spPr>
      </p:pic>
      <p:pic>
        <p:nvPicPr>
          <p:cNvPr id="19" name="图片 18"/>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6" name="图片 25"/>
          <p:cNvPicPr/>
          <p:nvPr userDrawn="1"/>
        </p:nvPicPr>
        <p:blipFill>
          <a:blip r:embed="rId2"/>
          <a:srcRect/>
          <a:stretch>
            <a:fillRect/>
          </a:stretch>
        </p:blipFill>
        <p:spPr>
          <a:xfrm>
            <a:off x="2080122" y="4527400"/>
            <a:ext cx="1959568" cy="1065730"/>
          </a:xfrm>
          <a:prstGeom prst="rect"/>
        </p:spPr>
      </p:pic>
      <p:pic>
        <p:nvPicPr>
          <p:cNvPr id="27" name="图片 26"/>
          <p:cNvPicPr/>
          <p:nvPr userDrawn="1"/>
        </p:nvPicPr>
        <p:blipFill>
          <a:blip r:embed="rId2"/>
          <a:srcRect/>
          <a:stretch>
            <a:fillRect/>
          </a:stretch>
        </p:blipFill>
        <p:spPr>
          <a:xfrm>
            <a:off x="4092625" y="4527400"/>
            <a:ext cx="1959568" cy="1065730"/>
          </a:xfrm>
          <a:prstGeom prst="rect"/>
        </p:spPr>
      </p:pic>
      <p:pic>
        <p:nvPicPr>
          <p:cNvPr id="30" name="图片 29"/>
          <p:cNvPicPr/>
          <p:nvPr userDrawn="1"/>
        </p:nvPicPr>
        <p:blipFill>
          <a:blip r:embed="rId2"/>
          <a:srcRect/>
          <a:stretch>
            <a:fillRect/>
          </a:stretch>
        </p:blipFill>
        <p:spPr>
          <a:xfrm>
            <a:off x="2080122" y="5646026"/>
            <a:ext cx="1959568" cy="1065730"/>
          </a:xfrm>
          <a:prstGeom prst="rect"/>
        </p:spPr>
      </p:pic>
      <p:pic>
        <p:nvPicPr>
          <p:cNvPr id="31" name="图片 30"/>
          <p:cNvPicPr/>
          <p:nvPr userDrawn="1"/>
        </p:nvPicPr>
        <p:blipFill>
          <a:blip r:embed="rId2"/>
          <a:srcRect/>
          <a:stretch>
            <a:fillRect/>
          </a:stretch>
        </p:blipFill>
        <p:spPr>
          <a:xfrm>
            <a:off x="4092625" y="5646026"/>
            <a:ext cx="1959568" cy="1065730"/>
          </a:xfrm>
          <a:prstGeom prst="rect"/>
        </p:spPr>
      </p:pic>
      <p:pic>
        <p:nvPicPr>
          <p:cNvPr id="34" name="图片 33"/>
          <p:cNvPicPr/>
          <p:nvPr userDrawn="1"/>
        </p:nvPicPr>
        <p:blipFill>
          <a:blip r:embed="rId2"/>
          <a:srcRect/>
          <a:stretch>
            <a:fillRect/>
          </a:stretch>
        </p:blipFill>
        <p:spPr>
          <a:xfrm>
            <a:off x="2080122" y="6764225"/>
            <a:ext cx="1959568" cy="1065730"/>
          </a:xfrm>
          <a:prstGeom prst="rect"/>
        </p:spPr>
      </p:pic>
      <p:pic>
        <p:nvPicPr>
          <p:cNvPr id="35" name="图片 34"/>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3325474277"/>
      </p:ext>
    </p:extLst>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pic>
        <p:nvPicPr>
          <p:cNvPr id="8" name="图片 7"/>
          <p:cNvPicPr/>
          <p:nvPr userDrawn="1"/>
        </p:nvPicPr>
        <p:blipFill>
          <a:blip r:embed="rId2"/>
          <a:srcRect/>
          <a:stretch>
            <a:fillRect/>
          </a:stretch>
        </p:blipFill>
        <p:spPr>
          <a:xfrm>
            <a:off x="52935" y="6764225"/>
            <a:ext cx="1959568" cy="1065730"/>
          </a:xfrm>
          <a:prstGeom prst="rect"/>
        </p:spPr>
      </p:pic>
      <p:pic>
        <p:nvPicPr>
          <p:cNvPr id="9" name="图片 8"/>
          <p:cNvPicPr/>
          <p:nvPr userDrawn="1"/>
        </p:nvPicPr>
        <p:blipFill>
          <a:blip r:embed="rId2"/>
          <a:srcRect/>
          <a:stretch>
            <a:fillRect/>
          </a:stretch>
        </p:blipFill>
        <p:spPr>
          <a:xfrm>
            <a:off x="52935" y="5646026"/>
            <a:ext cx="1959568" cy="1065730"/>
          </a:xfrm>
          <a:prstGeom prst="rect"/>
        </p:spPr>
      </p:pic>
      <p:pic>
        <p:nvPicPr>
          <p:cNvPr id="10" name="图片 9"/>
          <p:cNvPicPr/>
          <p:nvPr userDrawn="1"/>
        </p:nvPicPr>
        <p:blipFill>
          <a:blip r:embed="rId2"/>
          <a:srcRect/>
          <a:stretch>
            <a:fillRect/>
          </a:stretch>
        </p:blipFill>
        <p:spPr>
          <a:xfrm>
            <a:off x="52935" y="4527400"/>
            <a:ext cx="1959568" cy="1065730"/>
          </a:xfrm>
          <a:prstGeom prst="rect"/>
        </p:spPr>
      </p:pic>
      <p:pic>
        <p:nvPicPr>
          <p:cNvPr id="11" name="图片 10"/>
          <p:cNvPicPr/>
          <p:nvPr userDrawn="1"/>
        </p:nvPicPr>
        <p:blipFill>
          <a:blip r:embed="rId2"/>
          <a:srcRect/>
          <a:stretch>
            <a:fillRect/>
          </a:stretch>
        </p:blipFill>
        <p:spPr>
          <a:xfrm>
            <a:off x="52935" y="3408774"/>
            <a:ext cx="1959568" cy="1065730"/>
          </a:xfrm>
          <a:prstGeom prst="rect"/>
        </p:spPr>
      </p:pic>
      <p:pic>
        <p:nvPicPr>
          <p:cNvPr id="12" name="图片 11"/>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14" name="图片 13"/>
          <p:cNvPicPr/>
          <p:nvPr userDrawn="1"/>
        </p:nvPicPr>
        <p:blipFill>
          <a:blip r:embed="rId2"/>
          <a:srcRect/>
          <a:stretch>
            <a:fillRect/>
          </a:stretch>
        </p:blipFill>
        <p:spPr>
          <a:xfrm>
            <a:off x="52935" y="52896"/>
            <a:ext cx="1959568" cy="1065730"/>
          </a:xfrm>
          <a:prstGeom prst="rect"/>
        </p:spPr>
      </p:pic>
      <p:pic>
        <p:nvPicPr>
          <p:cNvPr id="15" name="图片 14"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6" name="图片 15"/>
          <p:cNvPicPr/>
          <p:nvPr userDrawn="1"/>
        </p:nvPicPr>
        <p:blipFill>
          <a:blip r:embed="rId2"/>
          <a:srcRect/>
          <a:stretch>
            <a:fillRect/>
          </a:stretch>
        </p:blipFill>
        <p:spPr>
          <a:xfrm>
            <a:off x="2080122" y="52896"/>
            <a:ext cx="1959568" cy="1065730"/>
          </a:xfrm>
          <a:prstGeom prst="rect"/>
        </p:spPr>
      </p:pic>
      <p:pic>
        <p:nvPicPr>
          <p:cNvPr id="17" name="图片 16"/>
          <p:cNvPicPr/>
          <p:nvPr userDrawn="1"/>
        </p:nvPicPr>
        <p:blipFill>
          <a:blip r:embed="rId2"/>
          <a:srcRect/>
          <a:stretch>
            <a:fillRect/>
          </a:stretch>
        </p:blipFill>
        <p:spPr>
          <a:xfrm>
            <a:off x="4092625" y="52896"/>
            <a:ext cx="1959568" cy="1065730"/>
          </a:xfrm>
          <a:prstGeom prst="rect"/>
        </p:spPr>
      </p:pic>
      <p:pic>
        <p:nvPicPr>
          <p:cNvPr id="18" name="图片 17"/>
          <p:cNvPicPr/>
          <p:nvPr userDrawn="1"/>
        </p:nvPicPr>
        <p:blipFill>
          <a:blip r:embed="rId2"/>
          <a:srcRect/>
          <a:stretch>
            <a:fillRect/>
          </a:stretch>
        </p:blipFill>
        <p:spPr>
          <a:xfrm>
            <a:off x="2080122" y="1171522"/>
            <a:ext cx="1959568" cy="1065730"/>
          </a:xfrm>
          <a:prstGeom prst="rect"/>
        </p:spPr>
      </p:pic>
      <p:pic>
        <p:nvPicPr>
          <p:cNvPr id="19" name="图片 18"/>
          <p:cNvPicPr/>
          <p:nvPr userDrawn="1"/>
        </p:nvPicPr>
        <p:blipFill>
          <a:blip r:embed="rId2"/>
          <a:srcRect/>
          <a:stretch>
            <a:fillRect/>
          </a:stretch>
        </p:blipFill>
        <p:spPr>
          <a:xfrm>
            <a:off x="4092625" y="1171522"/>
            <a:ext cx="1959568" cy="1065730"/>
          </a:xfrm>
          <a:prstGeom prst="rect"/>
        </p:spPr>
      </p:pic>
      <p:pic>
        <p:nvPicPr>
          <p:cNvPr id="20" name="图片 19"/>
          <p:cNvPicPr/>
          <p:nvPr userDrawn="1"/>
        </p:nvPicPr>
        <p:blipFill>
          <a:blip r:embed="rId2"/>
          <a:srcRect/>
          <a:stretch>
            <a:fillRect/>
          </a:stretch>
        </p:blipFill>
        <p:spPr>
          <a:xfrm>
            <a:off x="2080122" y="2290148"/>
            <a:ext cx="1959568" cy="1065730"/>
          </a:xfrm>
          <a:prstGeom prst="rect"/>
        </p:spPr>
      </p:pic>
      <p:pic>
        <p:nvPicPr>
          <p:cNvPr id="21" name="图片 20"/>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4" name="图片 23"/>
          <p:cNvPicPr/>
          <p:nvPr userDrawn="1"/>
        </p:nvPicPr>
        <p:blipFill>
          <a:blip r:embed="rId2"/>
          <a:srcRect/>
          <a:stretch>
            <a:fillRect/>
          </a:stretch>
        </p:blipFill>
        <p:spPr>
          <a:xfrm>
            <a:off x="2080122" y="4527400"/>
            <a:ext cx="1959568" cy="1065730"/>
          </a:xfrm>
          <a:prstGeom prst="rect"/>
        </p:spPr>
      </p:pic>
      <p:pic>
        <p:nvPicPr>
          <p:cNvPr id="25" name="图片 24"/>
          <p:cNvPicPr/>
          <p:nvPr userDrawn="1"/>
        </p:nvPicPr>
        <p:blipFill>
          <a:blip r:embed="rId2"/>
          <a:srcRect/>
          <a:stretch>
            <a:fillRect/>
          </a:stretch>
        </p:blipFill>
        <p:spPr>
          <a:xfrm>
            <a:off x="4092625" y="4527400"/>
            <a:ext cx="1959568" cy="1065730"/>
          </a:xfrm>
          <a:prstGeom prst="rect"/>
        </p:spPr>
      </p:pic>
      <p:pic>
        <p:nvPicPr>
          <p:cNvPr id="26" name="图片 25"/>
          <p:cNvPicPr/>
          <p:nvPr userDrawn="1"/>
        </p:nvPicPr>
        <p:blipFill>
          <a:blip r:embed="rId2"/>
          <a:srcRect/>
          <a:stretch>
            <a:fillRect/>
          </a:stretch>
        </p:blipFill>
        <p:spPr>
          <a:xfrm>
            <a:off x="2080122" y="5646026"/>
            <a:ext cx="1959568" cy="1065730"/>
          </a:xfrm>
          <a:prstGeom prst="rect"/>
        </p:spPr>
      </p:pic>
      <p:pic>
        <p:nvPicPr>
          <p:cNvPr id="27" name="图片 26"/>
          <p:cNvPicPr/>
          <p:nvPr userDrawn="1"/>
        </p:nvPicPr>
        <p:blipFill>
          <a:blip r:embed="rId2"/>
          <a:srcRect/>
          <a:stretch>
            <a:fillRect/>
          </a:stretch>
        </p:blipFill>
        <p:spPr>
          <a:xfrm>
            <a:off x="4092625" y="5646026"/>
            <a:ext cx="1959568" cy="1065730"/>
          </a:xfrm>
          <a:prstGeom prst="rect"/>
        </p:spPr>
      </p:pic>
      <p:pic>
        <p:nvPicPr>
          <p:cNvPr id="28" name="图片 27"/>
          <p:cNvPicPr/>
          <p:nvPr userDrawn="1"/>
        </p:nvPicPr>
        <p:blipFill>
          <a:blip r:embed="rId2"/>
          <a:srcRect/>
          <a:stretch>
            <a:fillRect/>
          </a:stretch>
        </p:blipFill>
        <p:spPr>
          <a:xfrm>
            <a:off x="2080122" y="6764225"/>
            <a:ext cx="1959568" cy="1065730"/>
          </a:xfrm>
          <a:prstGeom prst="rect"/>
        </p:spPr>
      </p:pic>
      <p:pic>
        <p:nvPicPr>
          <p:cNvPr id="29" name="图片 28"/>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2754072822"/>
      </p:ext>
    </p:extLst>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2879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fast"/>
  <p:timing>
    <p:tnLst>
      <p:par>
        <p:cTn id="1" restart="never" nodeType="tmRoot"/>
      </p:par>
    </p:tnLst>
  </p:timing>
  <p:txStyles>
    <p:titleStyle>
      <a:lvl1pPr algn="l" defTabSz="612008" rtl="0" eaLnBrk="1" latinLnBrk="0" hangingPunct="1">
        <a:lnSpc>
          <a:spcPct val="90000"/>
        </a:lnSpc>
        <a:spcBef>
          <a:spcPct val="0"/>
        </a:spcBef>
        <a:buNone/>
        <a:defRPr sz="2945" kern="1200">
          <a:solidFill>
            <a:schemeClr val="tx1"/>
          </a:solidFill>
          <a:latin typeface="+mj-lt"/>
          <a:ea typeface="+mj-ea"/>
          <a:cs typeface="+mj-cs"/>
        </a:defRPr>
      </a:lvl1pPr>
    </p:titleStyle>
    <p:bodyStyle>
      <a:lvl1pPr marL="153002" indent="-153002" algn="l" defTabSz="612008" rtl="0" eaLnBrk="1" latinLnBrk="0" hangingPunct="1">
        <a:lnSpc>
          <a:spcPct val="90000"/>
        </a:lnSpc>
        <a:spcBef>
          <a:spcPts val="669"/>
        </a:spcBef>
        <a:buFont typeface="Arial" panose="020b0604020202020204" pitchFamily="34" charset="0"/>
        <a:buChar char="•"/>
        <a:defRPr sz="1874" kern="1200">
          <a:solidFill>
            <a:schemeClr val="tx1"/>
          </a:solidFill>
          <a:latin typeface="+mn-lt"/>
          <a:ea typeface="+mn-ea"/>
          <a:cs typeface="+mn-cs"/>
        </a:defRPr>
      </a:lvl1pPr>
      <a:lvl2pPr marL="459006" indent="-153002" algn="l" defTabSz="612008" rtl="0" eaLnBrk="1" latinLnBrk="0" hangingPunct="1">
        <a:lnSpc>
          <a:spcPct val="90000"/>
        </a:lnSpc>
        <a:spcBef>
          <a:spcPts val="335"/>
        </a:spcBef>
        <a:buFont typeface="Arial" panose="020b0604020202020204" pitchFamily="34" charset="0"/>
        <a:buChar char="•"/>
        <a:defRPr sz="1606" kern="1200">
          <a:solidFill>
            <a:schemeClr val="tx1"/>
          </a:solidFill>
          <a:latin typeface="+mn-lt"/>
          <a:ea typeface="+mn-ea"/>
          <a:cs typeface="+mn-cs"/>
        </a:defRPr>
      </a:lvl2pPr>
      <a:lvl3pPr marL="765010" indent="-153002" algn="l" defTabSz="612008" rtl="0" eaLnBrk="1" latinLnBrk="0" hangingPunct="1">
        <a:lnSpc>
          <a:spcPct val="90000"/>
        </a:lnSpc>
        <a:spcBef>
          <a:spcPts val="335"/>
        </a:spcBef>
        <a:buFont typeface="Arial" panose="020b0604020202020204" pitchFamily="34" charset="0"/>
        <a:buChar char="•"/>
        <a:defRPr sz="1339" kern="1200">
          <a:solidFill>
            <a:schemeClr val="tx1"/>
          </a:solidFill>
          <a:latin typeface="+mn-lt"/>
          <a:ea typeface="+mn-ea"/>
          <a:cs typeface="+mn-cs"/>
        </a:defRPr>
      </a:lvl3pPr>
      <a:lvl4pPr marL="107101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4pPr>
      <a:lvl5pPr marL="1377018"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5pPr>
      <a:lvl6pPr marL="1683022"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6pPr>
      <a:lvl7pPr marL="1989026"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7pPr>
      <a:lvl8pPr marL="2295030"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8pPr>
      <a:lvl9pPr marL="260103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9pPr>
    </p:bodyStyle>
    <p:otherStyle>
      <a:defPPr>
        <a:defRPr lang="en-US"/>
      </a:defPPr>
      <a:lvl1pPr marL="0" algn="l" defTabSz="612008" rtl="0" eaLnBrk="1" latinLnBrk="0" hangingPunct="1">
        <a:defRPr sz="1205" kern="1200">
          <a:solidFill>
            <a:schemeClr val="tx1"/>
          </a:solidFill>
          <a:latin typeface="+mn-lt"/>
          <a:ea typeface="+mn-ea"/>
          <a:cs typeface="+mn-cs"/>
        </a:defRPr>
      </a:lvl1pPr>
      <a:lvl2pPr marL="306004" algn="l" defTabSz="612008" rtl="0" eaLnBrk="1" latinLnBrk="0" hangingPunct="1">
        <a:defRPr sz="1205" kern="1200">
          <a:solidFill>
            <a:schemeClr val="tx1"/>
          </a:solidFill>
          <a:latin typeface="+mn-lt"/>
          <a:ea typeface="+mn-ea"/>
          <a:cs typeface="+mn-cs"/>
        </a:defRPr>
      </a:lvl2pPr>
      <a:lvl3pPr marL="612008" algn="l" defTabSz="612008" rtl="0" eaLnBrk="1" latinLnBrk="0" hangingPunct="1">
        <a:defRPr sz="1205" kern="1200">
          <a:solidFill>
            <a:schemeClr val="tx1"/>
          </a:solidFill>
          <a:latin typeface="+mn-lt"/>
          <a:ea typeface="+mn-ea"/>
          <a:cs typeface="+mn-cs"/>
        </a:defRPr>
      </a:lvl3pPr>
      <a:lvl4pPr marL="918012" algn="l" defTabSz="612008" rtl="0" eaLnBrk="1" latinLnBrk="0" hangingPunct="1">
        <a:defRPr sz="1205" kern="1200">
          <a:solidFill>
            <a:schemeClr val="tx1"/>
          </a:solidFill>
          <a:latin typeface="+mn-lt"/>
          <a:ea typeface="+mn-ea"/>
          <a:cs typeface="+mn-cs"/>
        </a:defRPr>
      </a:lvl4pPr>
      <a:lvl5pPr marL="1224016" algn="l" defTabSz="612008" rtl="0" eaLnBrk="1" latinLnBrk="0" hangingPunct="1">
        <a:defRPr sz="1205" kern="1200">
          <a:solidFill>
            <a:schemeClr val="tx1"/>
          </a:solidFill>
          <a:latin typeface="+mn-lt"/>
          <a:ea typeface="+mn-ea"/>
          <a:cs typeface="+mn-cs"/>
        </a:defRPr>
      </a:lvl5pPr>
      <a:lvl6pPr marL="1530020" algn="l" defTabSz="612008" rtl="0" eaLnBrk="1" latinLnBrk="0" hangingPunct="1">
        <a:defRPr sz="1205" kern="1200">
          <a:solidFill>
            <a:schemeClr val="tx1"/>
          </a:solidFill>
          <a:latin typeface="+mn-lt"/>
          <a:ea typeface="+mn-ea"/>
          <a:cs typeface="+mn-cs"/>
        </a:defRPr>
      </a:lvl6pPr>
      <a:lvl7pPr marL="1836024" algn="l" defTabSz="612008" rtl="0" eaLnBrk="1" latinLnBrk="0" hangingPunct="1">
        <a:defRPr sz="1205" kern="1200">
          <a:solidFill>
            <a:schemeClr val="tx1"/>
          </a:solidFill>
          <a:latin typeface="+mn-lt"/>
          <a:ea typeface="+mn-ea"/>
          <a:cs typeface="+mn-cs"/>
        </a:defRPr>
      </a:lvl7pPr>
      <a:lvl8pPr marL="2142028" algn="l" defTabSz="612008" rtl="0" eaLnBrk="1" latinLnBrk="0" hangingPunct="1">
        <a:defRPr sz="1205" kern="1200">
          <a:solidFill>
            <a:schemeClr val="tx1"/>
          </a:solidFill>
          <a:latin typeface="+mn-lt"/>
          <a:ea typeface="+mn-ea"/>
          <a:cs typeface="+mn-cs"/>
        </a:defRPr>
      </a:lvl8pPr>
      <a:lvl9pPr marL="2448032" algn="l" defTabSz="612008" rtl="0" eaLnBrk="1" latinLnBrk="0" hangingPunct="1">
        <a:defRPr sz="1205"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文本框 2"/>
          <p:cNvSpPr txBox="1"/>
          <p:nvPr/>
        </p:nvSpPr>
        <p:spPr>
          <a:xfrm>
            <a:off x="914729" y="567728"/>
            <a:ext cx="4505380" cy="1098377"/>
          </a:xfrm>
          <a:prstGeom prst="rect"/>
          <a:noFill/>
        </p:spPr>
        <p:txBody>
          <a:bodyPr wrap="none" rtlCol="0">
            <a:spAutoFit/>
          </a:bodyPr>
          <a:lstStyle/>
          <a:p>
            <a:pPr>
              <a:lnSpc>
                <a:spcPct val="150000"/>
              </a:lnSpc>
            </a:pPr>
            <a:r>
              <a:rPr lang="zh-CN" altLang="en-US" sz="2000" b="1" dirty="1">
                <a:solidFill>
                  <a:srgbClr val="C00000"/>
                </a:solidFill>
                <a:latin typeface="微软雅黑" panose="020b0503020204020204" pitchFamily="34" charset="-122"/>
                <a:ea typeface="微软雅黑" panose="020b0503020204020204" pitchFamily="34" charset="-122"/>
              </a:rPr>
              <a:t>中国第三方支付行业市场调研咨询案例</a:t>
            </a:r>
          </a:p>
          <a:p>
            <a:pPr>
              <a:lnSpc>
                <a:spcPct val="150000"/>
              </a:lnSpc>
            </a:pPr>
            <a:r>
              <a:rPr lang="zh-CN" altLang="en-US" sz="1200" dirty="1">
                <a:solidFill>
                  <a:srgbClr val="C00000"/>
                </a:solidFill>
                <a:latin typeface="微软雅黑" panose="020b0503020204020204" pitchFamily="34" charset="-122"/>
                <a:ea typeface="微软雅黑" panose="020b0503020204020204" pitchFamily="34" charset="-122"/>
              </a:rPr>
              <a:t>产品：产品矩阵、银行通道、产品</a:t>
            </a:r>
            <a:r>
              <a:rPr lang="en-US" altLang="zh-CN" sz="1200" dirty="1">
                <a:solidFill>
                  <a:srgbClr val="C00000"/>
                </a:solidFill>
                <a:latin typeface="微软雅黑" panose="020b0503020204020204" pitchFamily="34" charset="-122"/>
                <a:ea typeface="微软雅黑" panose="020b0503020204020204" pitchFamily="34" charset="-122"/>
              </a:rPr>
              <a:t>+</a:t>
            </a:r>
            <a:r>
              <a:rPr lang="zh-CN" altLang="en-US" sz="1200" dirty="1">
                <a:solidFill>
                  <a:srgbClr val="C00000"/>
                </a:solidFill>
                <a:latin typeface="微软雅黑" panose="020b0503020204020204" pitchFamily="34" charset="-122"/>
                <a:ea typeface="微软雅黑" panose="020b0503020204020204" pitchFamily="34" charset="-122"/>
              </a:rPr>
              <a:t>通道费率、签约</a:t>
            </a:r>
            <a:r>
              <a:rPr lang="en-US" altLang="zh-CN" sz="1200" dirty="1">
                <a:solidFill>
                  <a:srgbClr val="C00000"/>
                </a:solidFill>
                <a:latin typeface="微软雅黑" panose="020b0503020204020204" pitchFamily="34" charset="-122"/>
                <a:ea typeface="微软雅黑" panose="020b0503020204020204" pitchFamily="34" charset="-122"/>
              </a:rPr>
              <a:t>+</a:t>
            </a:r>
            <a:r>
              <a:rPr lang="zh-CN" altLang="en-US" sz="1200" dirty="1">
                <a:solidFill>
                  <a:srgbClr val="C00000"/>
                </a:solidFill>
                <a:latin typeface="微软雅黑" panose="020b0503020204020204" pitchFamily="34" charset="-122"/>
                <a:ea typeface="微软雅黑" panose="020b0503020204020204" pitchFamily="34" charset="-122"/>
              </a:rPr>
              <a:t>退款流程</a:t>
            </a:r>
            <a:endParaRPr lang="en-US" altLang="zh-CN" sz="1200">
              <a:solidFill>
                <a:srgbClr val="C00000"/>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rgbClr val="C00000"/>
                </a:solidFill>
                <a:latin typeface="微软雅黑" panose="020b0503020204020204" pitchFamily="34" charset="-122"/>
                <a:ea typeface="微软雅黑" panose="020b0503020204020204" pitchFamily="34" charset="-122"/>
              </a:rPr>
              <a:t>客服：客服组织架构、咨诉情况</a:t>
            </a:r>
            <a:endParaRPr lang="en-US" altLang="zh-CN" sz="1200">
              <a:solidFill>
                <a:srgbClr val="C00000"/>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914729" y="1989224"/>
            <a:ext cx="4303254" cy="4347744"/>
          </a:xfrm>
          <a:prstGeom prst="rect"/>
          <a:noFill/>
        </p:spPr>
        <p:txBody>
          <a:bodyPr wrap="square" rtlCol="0">
            <a:spAutoFit/>
          </a:bodyPr>
          <a:lstStyle/>
          <a:p>
            <a:pPr>
              <a:lnSpc>
                <a:spcPct val="150000"/>
              </a:lnSpc>
            </a:pPr>
            <a:endParaRPr lang="zh-CN" altLang="en-US" sz="14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近</a:t>
            </a:r>
            <a:r>
              <a:rPr lang="en-US" altLang="zh-CN" sz="1000" dirty="1">
                <a:solidFill>
                  <a:schemeClr val="tx1">
                    <a:lumMod val="50000"/>
                    <a:lumOff val="50000"/>
                  </a:schemeClr>
                </a:solidFill>
                <a:latin typeface="微软雅黑" pitchFamily="34" charset="-122"/>
                <a:ea typeface="微软雅黑" pitchFamily="34" charset="-122"/>
              </a:rPr>
              <a:t>5</a:t>
            </a:r>
            <a:r>
              <a:rPr lang="zh-CN" altLang="en-US" sz="1000" dirty="1">
                <a:solidFill>
                  <a:schemeClr val="tx1">
                    <a:lumMod val="50000"/>
                    <a:lumOff val="50000"/>
                  </a:schemeClr>
                </a:solidFill>
                <a:latin typeface="微软雅黑" pitchFamily="34" charset="-122"/>
                <a:ea typeface="微软雅黑" pitchFamily="34" charset="-122"/>
              </a:rPr>
              <a:t>年第三方支付移动端交易规模保持高速增长，复合增长率高达</a:t>
            </a:r>
            <a:r>
              <a:rPr lang="en-US" altLang="zh-CN" sz="1000" dirty="1">
                <a:solidFill>
                  <a:schemeClr val="tx1">
                    <a:lumMod val="50000"/>
                    <a:lumOff val="50000"/>
                  </a:schemeClr>
                </a:solidFill>
                <a:latin typeface="微软雅黑" pitchFamily="34" charset="-122"/>
                <a:ea typeface="微软雅黑" pitchFamily="34" charset="-122"/>
              </a:rPr>
              <a:t>202.6%</a:t>
            </a:r>
            <a:r>
              <a:rPr lang="zh-CN" altLang="en-US" sz="1000" dirty="1">
                <a:solidFill>
                  <a:schemeClr val="tx1">
                    <a:lumMod val="50000"/>
                    <a:lumOff val="50000"/>
                  </a:schemeClr>
                </a:solidFill>
                <a:latin typeface="微软雅黑" pitchFamily="34" charset="-122"/>
                <a:ea typeface="微软雅黑" pitchFamily="34" charset="-122"/>
              </a:rPr>
              <a:t>，由</a:t>
            </a:r>
            <a:r>
              <a:rPr lang="en-US" altLang="zh-CN" sz="1000" dirty="1">
                <a:solidFill>
                  <a:schemeClr val="tx1">
                    <a:lumMod val="50000"/>
                    <a:lumOff val="50000"/>
                  </a:schemeClr>
                </a:solidFill>
                <a:latin typeface="微软雅黑" pitchFamily="34" charset="-122"/>
                <a:ea typeface="微软雅黑" pitchFamily="34" charset="-122"/>
              </a:rPr>
              <a:t>2013</a:t>
            </a:r>
            <a:r>
              <a:rPr lang="zh-CN" altLang="en-US" sz="1000" dirty="1">
                <a:solidFill>
                  <a:schemeClr val="tx1">
                    <a:lumMod val="50000"/>
                    <a:lumOff val="50000"/>
                  </a:schemeClr>
                </a:solidFill>
                <a:latin typeface="微软雅黑" pitchFamily="34" charset="-122"/>
                <a:ea typeface="微软雅黑" pitchFamily="34" charset="-122"/>
              </a:rPr>
              <a:t>年的</a:t>
            </a:r>
            <a:r>
              <a:rPr lang="en-US" altLang="zh-CN" sz="1000" dirty="1">
                <a:solidFill>
                  <a:schemeClr val="tx1">
                    <a:lumMod val="50000"/>
                    <a:lumOff val="50000"/>
                  </a:schemeClr>
                </a:solidFill>
                <a:latin typeface="微软雅黑" pitchFamily="34" charset="-122"/>
                <a:ea typeface="微软雅黑" pitchFamily="34" charset="-122"/>
              </a:rPr>
              <a:t>13010.8</a:t>
            </a:r>
            <a:r>
              <a:rPr lang="zh-CN" altLang="en-US" sz="1000" dirty="1">
                <a:solidFill>
                  <a:schemeClr val="tx1">
                    <a:lumMod val="50000"/>
                    <a:lumOff val="50000"/>
                  </a:schemeClr>
                </a:solidFill>
                <a:latin typeface="微软雅黑" pitchFamily="34" charset="-122"/>
                <a:ea typeface="微软雅黑" pitchFamily="34" charset="-122"/>
              </a:rPr>
              <a:t>亿增长至</a:t>
            </a:r>
            <a:r>
              <a:rPr lang="en-US" altLang="zh-CN" sz="1000" dirty="1">
                <a:solidFill>
                  <a:schemeClr val="tx1">
                    <a:lumMod val="50000"/>
                    <a:lumOff val="50000"/>
                  </a:schemeClr>
                </a:solidFill>
                <a:latin typeface="微软雅黑" pitchFamily="34" charset="-122"/>
                <a:ea typeface="微软雅黑" pitchFamily="34" charset="-122"/>
              </a:rPr>
              <a:t>2017</a:t>
            </a:r>
            <a:r>
              <a:rPr lang="zh-CN" altLang="en-US" sz="1000" dirty="1">
                <a:solidFill>
                  <a:schemeClr val="tx1">
                    <a:lumMod val="50000"/>
                    <a:lumOff val="50000"/>
                  </a:schemeClr>
                </a:solidFill>
                <a:latin typeface="微软雅黑" pitchFamily="34" charset="-122"/>
                <a:ea typeface="微软雅黑" pitchFamily="34" charset="-122"/>
              </a:rPr>
              <a:t>年</a:t>
            </a:r>
            <a:r>
              <a:rPr lang="en-US" altLang="zh-CN" sz="1000" dirty="1">
                <a:solidFill>
                  <a:schemeClr val="tx1">
                    <a:lumMod val="50000"/>
                    <a:lumOff val="50000"/>
                  </a:schemeClr>
                </a:solidFill>
                <a:latin typeface="微软雅黑" pitchFamily="34" charset="-122"/>
                <a:ea typeface="微软雅黑" pitchFamily="34" charset="-122"/>
              </a:rPr>
              <a:t>1090799.1</a:t>
            </a:r>
            <a:r>
              <a:rPr lang="zh-CN" altLang="en-US" sz="1000" dirty="1">
                <a:solidFill>
                  <a:schemeClr val="tx1">
                    <a:lumMod val="50000"/>
                    <a:lumOff val="50000"/>
                  </a:schemeClr>
                </a:solidFill>
                <a:latin typeface="微软雅黑" pitchFamily="34" charset="-122"/>
                <a:ea typeface="微软雅黑" pitchFamily="34" charset="-122"/>
              </a:rPr>
              <a:t>亿。第三方支付市场集中度不断提升，尤其在移动支付领域，支付宝和财付通两家占据着近</a:t>
            </a:r>
            <a:r>
              <a:rPr lang="en-US" altLang="zh-CN" sz="1000" dirty="1">
                <a:solidFill>
                  <a:schemeClr val="tx1">
                    <a:lumMod val="50000"/>
                    <a:lumOff val="50000"/>
                  </a:schemeClr>
                </a:solidFill>
                <a:latin typeface="微软雅黑" pitchFamily="34" charset="-122"/>
                <a:ea typeface="微软雅黑" pitchFamily="34" charset="-122"/>
              </a:rPr>
              <a:t>90%</a:t>
            </a:r>
            <a:r>
              <a:rPr lang="zh-CN" altLang="en-US" sz="1000" dirty="1">
                <a:solidFill>
                  <a:schemeClr val="tx1">
                    <a:lumMod val="50000"/>
                    <a:lumOff val="50000"/>
                  </a:schemeClr>
                </a:solidFill>
                <a:latin typeface="微软雅黑" pitchFamily="34" charset="-122"/>
                <a:ea typeface="微软雅黑" pitchFamily="34" charset="-122"/>
              </a:rPr>
              <a:t>的市场份额，加上牌照数量的进一步减少，对外商投资支付机构的准入的放开都会加剧市场竞争。</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en-US" altLang="zh-CN" sz="14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委托方为第三方支付行业的知名企业，在酒店、商旅、保险、教育行业，均居全国领先地位。希望通过对第三方支付行业主要竞争对手情况的梳理，拟定应对策略、公司战略布局信息支撑。</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项目组首先通过对</a:t>
            </a:r>
            <a:r>
              <a:rPr lang="en-US" altLang="zh-CN" sz="1000" dirty="1">
                <a:solidFill>
                  <a:schemeClr val="tx1">
                    <a:lumMod val="50000"/>
                    <a:lumOff val="50000"/>
                  </a:schemeClr>
                </a:solidFill>
                <a:latin typeface="微软雅黑" pitchFamily="34" charset="-122"/>
                <a:ea typeface="微软雅黑" pitchFamily="34" charset="-122"/>
              </a:rPr>
              <a:t>5</a:t>
            </a:r>
            <a:r>
              <a:rPr lang="zh-CN" altLang="en-US" sz="1000" dirty="1">
                <a:solidFill>
                  <a:schemeClr val="tx1">
                    <a:lumMod val="50000"/>
                    <a:lumOff val="50000"/>
                  </a:schemeClr>
                </a:solidFill>
                <a:latin typeface="微软雅黑" pitchFamily="34" charset="-122"/>
                <a:ea typeface="微软雅黑" pitchFamily="34" charset="-122"/>
              </a:rPr>
              <a:t>名行业专家的拜访，掌握行业专业知识，然后对竞争对手内部人员访谈，调研</a:t>
            </a:r>
            <a:r>
              <a:rPr lang="en-US" altLang="zh-CN" sz="1000" dirty="1">
                <a:solidFill>
                  <a:schemeClr val="tx1">
                    <a:lumMod val="50000"/>
                    <a:lumOff val="50000"/>
                  </a:schemeClr>
                </a:solidFill>
                <a:latin typeface="微软雅黑" pitchFamily="34" charset="-122"/>
                <a:ea typeface="微软雅黑" pitchFamily="34" charset="-122"/>
              </a:rPr>
              <a:t>5</a:t>
            </a:r>
            <a:r>
              <a:rPr lang="zh-CN" altLang="en-US" sz="1000" dirty="1">
                <a:solidFill>
                  <a:schemeClr val="tx1">
                    <a:lumMod val="50000"/>
                    <a:lumOff val="50000"/>
                  </a:schemeClr>
                </a:solidFill>
                <a:latin typeface="微软雅黑" pitchFamily="34" charset="-122"/>
                <a:ea typeface="微软雅黑" pitchFamily="34" charset="-122"/>
              </a:rPr>
              <a:t>家第三方支付企业。输出成果包括调研公司主要产品、行业综合解决方案（产品）、银行通道列表、产品</a:t>
            </a:r>
            <a:r>
              <a:rPr lang="en-US" altLang="zh-CN" sz="1000" dirty="1">
                <a:solidFill>
                  <a:schemeClr val="tx1">
                    <a:lumMod val="50000"/>
                    <a:lumOff val="50000"/>
                  </a:schemeClr>
                </a:solidFill>
                <a:latin typeface="微软雅黑" pitchFamily="34" charset="-122"/>
                <a:ea typeface="微软雅黑" pitchFamily="34" charset="-122"/>
              </a:rPr>
              <a:t>+</a:t>
            </a:r>
            <a:r>
              <a:rPr lang="zh-CN" altLang="en-US" sz="1000" dirty="1">
                <a:solidFill>
                  <a:schemeClr val="tx1">
                    <a:lumMod val="50000"/>
                    <a:lumOff val="50000"/>
                  </a:schemeClr>
                </a:solidFill>
                <a:latin typeface="微软雅黑" pitchFamily="34" charset="-122"/>
                <a:ea typeface="微软雅黑" pitchFamily="34" charset="-122"/>
              </a:rPr>
              <a:t>通道费率清单、签约</a:t>
            </a:r>
            <a:r>
              <a:rPr lang="en-US" altLang="zh-CN" sz="1000" dirty="1">
                <a:solidFill>
                  <a:schemeClr val="tx1">
                    <a:lumMod val="50000"/>
                    <a:lumOff val="50000"/>
                  </a:schemeClr>
                </a:solidFill>
                <a:latin typeface="微软雅黑" pitchFamily="34" charset="-122"/>
                <a:ea typeface="微软雅黑" pitchFamily="34" charset="-122"/>
              </a:rPr>
              <a:t>+</a:t>
            </a:r>
            <a:r>
              <a:rPr lang="zh-CN" altLang="en-US" sz="1000" dirty="1">
                <a:solidFill>
                  <a:schemeClr val="tx1">
                    <a:lumMod val="50000"/>
                    <a:lumOff val="50000"/>
                  </a:schemeClr>
                </a:solidFill>
                <a:latin typeface="微软雅黑" pitchFamily="34" charset="-122"/>
                <a:ea typeface="微软雅黑" pitchFamily="34" charset="-122"/>
              </a:rPr>
              <a:t>退款流程及客户组织架构、咨诉率等。</a:t>
            </a:r>
          </a:p>
        </p:txBody>
      </p:sp>
    </p:spTree>
    <p:extLst>
      <p:ext uri="{BB962C8B-B14F-4D97-AF65-F5344CB8AC3E}">
        <p14:creationId xmlns:p14="http://schemas.microsoft.com/office/powerpoint/2010/main" val="1872199916"/>
      </p:ext>
    </p:extLst>
  </p:cSld>
  <p:clrMapOvr>
    <a:masterClrMapping/>
  </p:clrMapOvr>
  <p:transition spd="fast"/>
  <p:timing>
    <p:tnLst>
      <p:par>
        <p:cTn id="1"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矩形 2"/>
          <p:cNvSpPr/>
          <p:nvPr/>
        </p:nvSpPr>
        <p:spPr>
          <a:xfrm>
            <a:off x="469556" y="530049"/>
            <a:ext cx="5177481" cy="260115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6" name="矩形 5"/>
          <p:cNvSpPr/>
          <p:nvPr/>
        </p:nvSpPr>
        <p:spPr>
          <a:xfrm>
            <a:off x="475685" y="3212122"/>
            <a:ext cx="2498104" cy="2358499"/>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8" name="矩形 7"/>
          <p:cNvSpPr/>
          <p:nvPr/>
        </p:nvSpPr>
        <p:spPr>
          <a:xfrm>
            <a:off x="463548" y="5669280"/>
            <a:ext cx="3172537" cy="2061366"/>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31" name="矩形 30"/>
          <p:cNvSpPr/>
          <p:nvPr/>
        </p:nvSpPr>
        <p:spPr>
          <a:xfrm>
            <a:off x="3061252" y="3217377"/>
            <a:ext cx="2585785" cy="2358499"/>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38" name="矩形 37"/>
          <p:cNvSpPr/>
          <p:nvPr/>
        </p:nvSpPr>
        <p:spPr>
          <a:xfrm>
            <a:off x="3709409" y="5666792"/>
            <a:ext cx="1938722" cy="2073164"/>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2" name="矩形 1"/>
          <p:cNvSpPr/>
          <p:nvPr/>
        </p:nvSpPr>
        <p:spPr>
          <a:xfrm>
            <a:off x="477073" y="531377"/>
            <a:ext cx="1005403" cy="215444"/>
          </a:xfrm>
          <a:prstGeom prst="rect"/>
          <a:solidFill>
            <a:schemeClr val="accent6">
              <a:lumMod val="50000"/>
            </a:schemeClr>
          </a:solidFill>
        </p:spPr>
        <p:txBody>
          <a:bodyPr wrap="non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快捷支付产品情况</a:t>
            </a:r>
          </a:p>
        </p:txBody>
      </p:sp>
      <p:graphicFrame>
        <p:nvGraphicFramePr>
          <p:cNvPr id="15" name="表格 14"/>
          <p:cNvGraphicFramePr/>
          <p:nvPr/>
        </p:nvGraphicFramePr>
        <p:xfrm>
          <a:off x="640626" y="777715"/>
          <a:ext cx="2260123" cy="1071811"/>
        </p:xfrm>
        <a:graphic>
          <a:graphicData uri="http://schemas.openxmlformats.org/drawingml/2006/table">
            <a:tbl>
              <a:tblPr firstRow="1" bandRow="1"/>
              <a:tblGrid>
                <a:gridCol w="1130059"/>
                <a:gridCol w="565032"/>
                <a:gridCol w="565032"/>
              </a:tblGrid>
              <a:tr h="143459">
                <a:tc rowSpan="2">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en-US" altLang="zh-CN" sz="400" b="0" u="none" dirty="1">
                          <a:solidFill>
                            <a:schemeClr val="tx1"/>
                          </a:solidFill>
                          <a:latin typeface="微软雅黑" panose="020b0503020204020204" pitchFamily="34" charset="-122"/>
                          <a:ea typeface="微软雅黑" panose="020b0503020204020204" pitchFamily="34" charset="-122"/>
                        </a:rPr>
                        <a:t>L</a:t>
                      </a:r>
                      <a:r>
                        <a:rPr lang="zh-CN" altLang="en-US" sz="400" b="0" u="none" dirty="1">
                          <a:solidFill>
                            <a:schemeClr val="tx1"/>
                          </a:solidFill>
                          <a:latin typeface="微软雅黑" panose="020b0503020204020204" pitchFamily="34" charset="-122"/>
                          <a:ea typeface="微软雅黑" panose="020b0503020204020204" pitchFamily="34" charset="-122"/>
                        </a:rPr>
                        <a:t>公司</a:t>
                      </a:r>
                      <a:endParaRPr lang="en-US" altLang="zh-CN" sz="400" b="0" u="none">
                        <a:solidFill>
                          <a:schemeClr val="tx1"/>
                        </a:solidFill>
                        <a:latin typeface="微软雅黑" panose="020b0503020204020204" pitchFamily="34" charset="-122"/>
                        <a:ea typeface="微软雅黑" panose="020b0503020204020204" pitchFamily="34" charset="-122"/>
                      </a:endParaRPr>
                    </a:p>
                    <a:p>
                      <a:pPr algn="ctr"/>
                      <a:r>
                        <a:rPr lang="zh-CN" altLang="en-US" sz="400" b="0" u="none" dirty="1">
                          <a:solidFill>
                            <a:schemeClr val="tx1"/>
                          </a:solidFill>
                          <a:latin typeface="微软雅黑" panose="020b0503020204020204" pitchFamily="34" charset="-122"/>
                          <a:ea typeface="微软雅黑" panose="020b0503020204020204" pitchFamily="34" charset="-122"/>
                        </a:rPr>
                        <a:t>快捷支付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c gridSpan="2">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zh-CN" altLang="en-US" sz="400" b="0" u="none" dirty="1">
                          <a:solidFill>
                            <a:schemeClr val="tx1"/>
                          </a:solidFill>
                          <a:latin typeface="微软雅黑" panose="020b0503020204020204" pitchFamily="34" charset="-122"/>
                          <a:ea typeface="微软雅黑" panose="020b0503020204020204" pitchFamily="34" charset="-122"/>
                        </a:rPr>
                        <a:t>签约价</a:t>
                      </a:r>
                      <a:endParaRPr lang="en-US" altLang="zh-CN" sz="400" b="0" u="none">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c hMerge="1" rowSpan="1">
                  <a:txBody>
                    <a:bodyPr/>
                    <a:lstStyle/>
                    <a:p>
                      <a:pPr algn="l"/>
                      <a:endParaRPr lang="zh-CN" altLang="en-US" sz="900">
                        <a:latin typeface="微软雅黑" panose="020b0503020204020204" pitchFamily="34" charset="-122"/>
                        <a:ea typeface="微软雅黑" panose="020b0503020204020204" pitchFamily="34" charset="-122"/>
                      </a:endParaRPr>
                    </a:p>
                  </a:txBody>
                  <a:tcPr/>
                </a:tc>
              </a:tr>
              <a:tr h="218371">
                <a:tc gridSpan="1" vMerge="1">
                  <a:txBody>
                    <a:bodyPr/>
                    <a:lstStyle/>
                    <a:p>
                      <a:endParaRPr lang="zh-CN" altLang="en-US"/>
                    </a:p>
                  </a:txBody>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ctr"/>
                      <a:r>
                        <a:rPr lang="zh-CN" altLang="en-US" sz="400" b="0" u="none" dirty="1">
                          <a:solidFill>
                            <a:schemeClr val="tx1"/>
                          </a:solidFill>
                          <a:latin typeface="微软雅黑" panose="020b0503020204020204" pitchFamily="34" charset="-122"/>
                          <a:ea typeface="微软雅黑" panose="020b0503020204020204" pitchFamily="34" charset="-122"/>
                        </a:rPr>
                        <a:t>借记卡：</a:t>
                      </a:r>
                      <a:r>
                        <a:rPr lang="en-US" altLang="zh-CN" sz="400" b="0" u="none" dirty="1">
                          <a:solidFill>
                            <a:schemeClr val="tx1"/>
                          </a:solidFill>
                          <a:latin typeface="微软雅黑" panose="020b0503020204020204" pitchFamily="34" charset="-122"/>
                          <a:ea typeface="微软雅黑" panose="020b0503020204020204" pitchFamily="34" charset="-122"/>
                        </a:rPr>
                        <a:t>0.35%</a:t>
                      </a:r>
                      <a:endParaRPr lang="zh-CN" altLang="en-US" sz="400" b="0" u="none">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400" b="0" u="none" dirty="1">
                          <a:solidFill>
                            <a:schemeClr val="tx1"/>
                          </a:solidFill>
                          <a:latin typeface="微软雅黑" panose="020b0503020204020204" pitchFamily="34" charset="-122"/>
                          <a:ea typeface="微软雅黑" panose="020b0503020204020204" pitchFamily="34" charset="-122"/>
                        </a:rPr>
                        <a:t>贷记卡：</a:t>
                      </a:r>
                      <a:r>
                        <a:rPr lang="en-US" altLang="zh-CN" sz="400" b="0" u="none" dirty="1">
                          <a:solidFill>
                            <a:schemeClr val="tx1"/>
                          </a:solidFill>
                          <a:latin typeface="微软雅黑" panose="020b0503020204020204" pitchFamily="34" charset="-122"/>
                          <a:ea typeface="微软雅黑" panose="020b0503020204020204" pitchFamily="34" charset="-122"/>
                        </a:rPr>
                        <a:t>0.55%</a:t>
                      </a:r>
                      <a:r>
                        <a:rPr lang="zh-CN" altLang="en-US" sz="400" b="0" u="none" dirty="1">
                          <a:solidFill>
                            <a:schemeClr val="tx1"/>
                          </a:solidFill>
                          <a:latin typeface="微软雅黑" panose="020b0503020204020204" pitchFamily="34" charset="-122"/>
                          <a:ea typeface="微软雅黑" panose="020b0503020204020204" pitchFamily="34" charset="-122"/>
                        </a:rPr>
                        <a:t>，保底</a:t>
                      </a:r>
                      <a:r>
                        <a:rPr lang="en-US" altLang="zh-CN" sz="400" b="0" u="none" dirty="1">
                          <a:solidFill>
                            <a:schemeClr val="tx1"/>
                          </a:solidFill>
                          <a:latin typeface="微软雅黑" panose="020b0503020204020204" pitchFamily="34" charset="-122"/>
                          <a:ea typeface="微软雅黑" panose="020b0503020204020204" pitchFamily="34" charset="-122"/>
                        </a:rPr>
                        <a:t>0.1</a:t>
                      </a:r>
                      <a:r>
                        <a:rPr lang="zh-CN" altLang="en-US" sz="400" b="0" u="none" dirty="1">
                          <a:solidFill>
                            <a:schemeClr val="tx1"/>
                          </a:solidFill>
                          <a:latin typeface="微软雅黑" panose="020b0503020204020204" pitchFamily="34" charset="-122"/>
                          <a:ea typeface="微软雅黑" panose="020b0503020204020204" pitchFamily="34" charset="-122"/>
                        </a:rPr>
                        <a:t>元</a:t>
                      </a:r>
                      <a:r>
                        <a:rPr lang="en-US" altLang="zh-CN" sz="400" b="0" u="none" dirty="1">
                          <a:solidFill>
                            <a:schemeClr val="tx1"/>
                          </a:solidFill>
                          <a:latin typeface="微软雅黑" panose="020b0503020204020204" pitchFamily="34" charset="-122"/>
                          <a:ea typeface="微软雅黑" panose="020b0503020204020204" pitchFamily="34" charset="-122"/>
                        </a:rPr>
                        <a:t>/</a:t>
                      </a:r>
                      <a:r>
                        <a:rPr lang="zh-CN" altLang="en-US" sz="400" b="0" u="none" dirty="1">
                          <a:solidFill>
                            <a:schemeClr val="tx1"/>
                          </a:solidFill>
                          <a:latin typeface="微软雅黑" panose="020b0503020204020204" pitchFamily="34" charset="-122"/>
                          <a:ea typeface="微软雅黑" panose="020b0503020204020204" pitchFamily="34" charset="-122"/>
                        </a:rPr>
                        <a:t>笔</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r>
              <a:tr h="545145">
                <a:tc gridSpan="3">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l"/>
                      <a:r>
                        <a:rPr lang="zh-CN" altLang="en-US" sz="400" b="0" u="none" dirty="1">
                          <a:solidFill>
                            <a:schemeClr val="tx1"/>
                          </a:solidFill>
                          <a:latin typeface="微软雅黑" panose="020b0503020204020204" pitchFamily="34" charset="-122"/>
                          <a:ea typeface="微软雅黑" panose="020b0503020204020204" pitchFamily="34" charset="-122"/>
                        </a:rPr>
                        <a:t>产品简介：</a:t>
                      </a:r>
                      <a:endParaRPr lang="en-US" altLang="zh-CN" sz="400" b="0" u="none">
                        <a:solidFill>
                          <a:schemeClr val="tx1"/>
                        </a:solidFill>
                        <a:latin typeface="微软雅黑" panose="020b0503020204020204" pitchFamily="34" charset="-122"/>
                        <a:ea typeface="微软雅黑" panose="020b0503020204020204" pitchFamily="34" charset="-122"/>
                      </a:endParaRPr>
                    </a:p>
                    <a:p>
                      <a:pPr algn="l">
                        <a:lnSpc>
                          <a:spcPct val="150000"/>
                        </a:lnSpc>
                      </a:pPr>
                      <a:r>
                        <a:rPr lang="zh-CN" altLang="en-US" sz="400" b="0" u="none" dirty="1">
                          <a:solidFill>
                            <a:schemeClr val="tx1"/>
                          </a:solidFill>
                          <a:latin typeface="微软雅黑" panose="020b0503020204020204" pitchFamily="34" charset="-122"/>
                          <a:ea typeface="微软雅黑" panose="020b0503020204020204" pitchFamily="34" charset="-122"/>
                        </a:rPr>
                        <a:t>  银行卡快捷支付（无线）</a:t>
                      </a:r>
                      <a:r>
                        <a:rPr lang="en-US" altLang="zh-CN" sz="400" b="0" u="none" dirty="1">
                          <a:solidFill>
                            <a:schemeClr val="tx1"/>
                          </a:solidFill>
                          <a:latin typeface="微软雅黑" panose="020b0503020204020204" pitchFamily="34" charset="-122"/>
                          <a:ea typeface="微软雅黑" panose="020b0503020204020204" pitchFamily="34" charset="-122"/>
                        </a:rPr>
                        <a:t>:</a:t>
                      </a:r>
                      <a:r>
                        <a:rPr lang="zh-CN" altLang="en-US" sz="400" b="0" u="none" dirty="1">
                          <a:solidFill>
                            <a:schemeClr val="tx1"/>
                          </a:solidFill>
                          <a:latin typeface="微软雅黑" panose="020b0503020204020204" pitchFamily="34" charset="-122"/>
                          <a:ea typeface="微软雅黑" panose="020b0503020204020204" pitchFamily="34" charset="-122"/>
                        </a:rPr>
                        <a:t>用户通过手机客户端订购商品时，只需提供银行卡信息（姓名、证件类型、证件号码、卡号、银行预留手机号码等），通过预留手机短信验证，即可完成支付方式的支付方式。</a:t>
                      </a:r>
                    </a:p>
                    <a:p>
                      <a:pPr algn="l">
                        <a:lnSpc>
                          <a:spcPct val="150000"/>
                        </a:lnSpc>
                      </a:pPr>
                      <a:r>
                        <a:rPr lang="zh-CN" altLang="en-US" sz="400" b="0" u="none" dirty="1">
                          <a:solidFill>
                            <a:schemeClr val="tx1"/>
                          </a:solidFill>
                          <a:latin typeface="微软雅黑" panose="020b0503020204020204" pitchFamily="34" charset="-122"/>
                          <a:ea typeface="微软雅黑" panose="020b0503020204020204" pitchFamily="34" charset="-122"/>
                        </a:rPr>
                        <a:t>    银行卡快捷支付（</a:t>
                      </a:r>
                      <a:r>
                        <a:rPr lang="en-US" altLang="zh-CN" sz="400" b="0" u="none" dirty="1">
                          <a:solidFill>
                            <a:schemeClr val="tx1"/>
                          </a:solidFill>
                          <a:latin typeface="微软雅黑" panose="020b0503020204020204" pitchFamily="34" charset="-122"/>
                          <a:ea typeface="微软雅黑" panose="020b0503020204020204" pitchFamily="34" charset="-122"/>
                        </a:rPr>
                        <a:t>web</a:t>
                      </a:r>
                      <a:r>
                        <a:rPr lang="zh-CN" altLang="en-US" sz="400" b="0" u="none" dirty="1">
                          <a:solidFill>
                            <a:schemeClr val="tx1"/>
                          </a:solidFill>
                          <a:latin typeface="微软雅黑" panose="020b0503020204020204" pitchFamily="34" charset="-122"/>
                          <a:ea typeface="微软雅黑" panose="020b0503020204020204" pitchFamily="34" charset="-122"/>
                        </a:rPr>
                        <a:t>）</a:t>
                      </a:r>
                      <a:r>
                        <a:rPr lang="en-US" altLang="zh-CN" sz="400" b="0" u="none" dirty="1">
                          <a:solidFill>
                            <a:schemeClr val="tx1"/>
                          </a:solidFill>
                          <a:latin typeface="微软雅黑" panose="020b0503020204020204" pitchFamily="34" charset="-122"/>
                          <a:ea typeface="微软雅黑" panose="020b0503020204020204" pitchFamily="34" charset="-122"/>
                        </a:rPr>
                        <a:t>:</a:t>
                      </a:r>
                      <a:r>
                        <a:rPr lang="zh-CN" altLang="en-US" sz="400" b="0" u="none" dirty="1">
                          <a:solidFill>
                            <a:schemeClr val="tx1"/>
                          </a:solidFill>
                          <a:latin typeface="微软雅黑" panose="020b0503020204020204" pitchFamily="34" charset="-122"/>
                          <a:ea typeface="微软雅黑" panose="020b0503020204020204" pitchFamily="34" charset="-122"/>
                        </a:rPr>
                        <a:t>用户通过</a:t>
                      </a:r>
                      <a:r>
                        <a:rPr lang="en-US" altLang="zh-CN" sz="400" b="0" u="none" dirty="1">
                          <a:solidFill>
                            <a:schemeClr val="tx1"/>
                          </a:solidFill>
                          <a:latin typeface="微软雅黑" panose="020b0503020204020204" pitchFamily="34" charset="-122"/>
                          <a:ea typeface="微软雅黑" panose="020b0503020204020204" pitchFamily="34" charset="-122"/>
                        </a:rPr>
                        <a:t>PC</a:t>
                      </a:r>
                      <a:r>
                        <a:rPr lang="zh-CN" altLang="en-US" sz="400" b="0" u="none" dirty="1">
                          <a:solidFill>
                            <a:schemeClr val="tx1"/>
                          </a:solidFill>
                          <a:latin typeface="微软雅黑" panose="020b0503020204020204" pitchFamily="34" charset="-122"/>
                          <a:ea typeface="微软雅黑" panose="020b0503020204020204" pitchFamily="34" charset="-122"/>
                        </a:rPr>
                        <a:t>端订购商品时，只需提供银行卡信息（姓名、证件类型、证件号码、卡号、银行预留手机号码等），通过预留手机短信验证，即可完成支付方式的支付方式。</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pPr algn="ctr"/>
                      <a:endParaRPr lang="zh-CN" altLang="en-US" sz="1600">
                        <a:latin typeface="微软雅黑" panose="020b0503020204020204" pitchFamily="34" charset="-122"/>
                        <a:ea typeface="微软雅黑" panose="020b0503020204020204" pitchFamily="34" charset="-122"/>
                      </a:endParaRPr>
                    </a:p>
                  </a:txBody>
                  <a:tcPr/>
                </a:tc>
                <a:tc hMerge="1" rowSpan="1">
                  <a:txBody>
                    <a:bodyPr/>
                    <a:lstStyle/>
                    <a:p>
                      <a:endParaRPr lang="zh-CN" altLang="en-US"/>
                    </a:p>
                  </a:txBody>
                  <a:tcPr/>
                </a:tc>
              </a:tr>
            </a:tbl>
          </a:graphicData>
        </a:graphic>
      </p:graphicFrame>
      <p:graphicFrame>
        <p:nvGraphicFramePr>
          <p:cNvPr id="16" name="表格 15"/>
          <p:cNvGraphicFramePr/>
          <p:nvPr/>
        </p:nvGraphicFramePr>
        <p:xfrm>
          <a:off x="665542" y="1905967"/>
          <a:ext cx="2245906" cy="1177685"/>
        </p:xfrm>
        <a:graphic>
          <a:graphicData uri="http://schemas.openxmlformats.org/drawingml/2006/table">
            <a:tbl>
              <a:tblPr firstRow="1" bandRow="1"/>
              <a:tblGrid>
                <a:gridCol w="1122954"/>
                <a:gridCol w="561476"/>
                <a:gridCol w="561476"/>
              </a:tblGrid>
              <a:tr h="171845">
                <a:tc rowSpan="2">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en-US" altLang="zh-CN" sz="400" b="0" dirty="1">
                          <a:solidFill>
                            <a:schemeClr val="tx1"/>
                          </a:solidFill>
                          <a:latin typeface="微软雅黑" panose="020b0503020204020204" pitchFamily="34" charset="-122"/>
                          <a:ea typeface="微软雅黑" panose="020b0503020204020204" pitchFamily="34" charset="-122"/>
                        </a:rPr>
                        <a:t>L</a:t>
                      </a:r>
                      <a:r>
                        <a:rPr lang="zh-CN" altLang="en-US" sz="400" b="0" dirty="1">
                          <a:solidFill>
                            <a:schemeClr val="tx1"/>
                          </a:solidFill>
                          <a:latin typeface="微软雅黑" panose="020b0503020204020204" pitchFamily="34" charset="-122"/>
                          <a:ea typeface="微软雅黑" panose="020b0503020204020204" pitchFamily="34" charset="-122"/>
                        </a:rPr>
                        <a:t>公司</a:t>
                      </a:r>
                      <a:endParaRPr lang="en-US" altLang="zh-CN" sz="400" b="0">
                        <a:solidFill>
                          <a:schemeClr val="tx1"/>
                        </a:solidFill>
                        <a:latin typeface="微软雅黑" panose="020b0503020204020204" pitchFamily="34" charset="-122"/>
                        <a:ea typeface="微软雅黑" panose="020b0503020204020204" pitchFamily="34" charset="-122"/>
                      </a:endParaRPr>
                    </a:p>
                    <a:p>
                      <a:pPr algn="ctr"/>
                      <a:r>
                        <a:rPr lang="zh-CN" altLang="en-US" sz="400" b="0" dirty="1">
                          <a:solidFill>
                            <a:schemeClr val="tx1"/>
                          </a:solidFill>
                          <a:latin typeface="微软雅黑" panose="020b0503020204020204" pitchFamily="34" charset="-122"/>
                          <a:ea typeface="微软雅黑" panose="020b0503020204020204" pitchFamily="34" charset="-122"/>
                        </a:rPr>
                        <a:t>手机</a:t>
                      </a:r>
                      <a:r>
                        <a:rPr lang="en-US" altLang="zh-CN" sz="400" b="0" dirty="1">
                          <a:solidFill>
                            <a:schemeClr val="tx1"/>
                          </a:solidFill>
                          <a:latin typeface="微软雅黑" panose="020b0503020204020204" pitchFamily="34" charset="-122"/>
                          <a:ea typeface="微软雅黑" panose="020b0503020204020204" pitchFamily="34" charset="-122"/>
                        </a:rPr>
                        <a:t>Pay</a:t>
                      </a:r>
                      <a:endParaRPr lang="zh-CN" altLang="en-US" sz="400" b="0">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c gridSpan="2">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zh-CN" altLang="en-US" sz="400" b="0" dirty="1">
                          <a:solidFill>
                            <a:schemeClr val="tx1"/>
                          </a:solidFill>
                          <a:latin typeface="微软雅黑" panose="020b0503020204020204" pitchFamily="34" charset="-122"/>
                          <a:ea typeface="微软雅黑" panose="020b0503020204020204" pitchFamily="34" charset="-122"/>
                        </a:rPr>
                        <a:t>签约价</a:t>
                      </a:r>
                      <a:endParaRPr lang="en-US" altLang="zh-CN" sz="400" b="0">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c hMerge="1" rowSpan="1">
                  <a:txBody>
                    <a:bodyPr/>
                    <a:lstStyle/>
                    <a:p>
                      <a:pPr algn="l"/>
                      <a:endParaRPr lang="zh-CN" altLang="en-US" sz="900">
                        <a:latin typeface="微软雅黑" panose="020b0503020204020204" pitchFamily="34" charset="-122"/>
                        <a:ea typeface="微软雅黑" panose="020b0503020204020204" pitchFamily="34" charset="-122"/>
                      </a:endParaRPr>
                    </a:p>
                  </a:txBody>
                  <a:tcPr/>
                </a:tc>
              </a:tr>
              <a:tr h="167954">
                <a:tc gridSpan="1" vMerge="1">
                  <a:txBody>
                    <a:bodyPr/>
                    <a:lstStyle/>
                    <a:p>
                      <a:endParaRPr lang="zh-CN" altLang="en-US"/>
                    </a:p>
                  </a:txBody>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ctr"/>
                      <a:r>
                        <a:rPr lang="zh-CN" altLang="en-US" sz="400" b="0" dirty="1">
                          <a:solidFill>
                            <a:schemeClr val="tx1"/>
                          </a:solidFill>
                          <a:latin typeface="微软雅黑" panose="020b0503020204020204" pitchFamily="34" charset="-122"/>
                          <a:ea typeface="微软雅黑" panose="020b0503020204020204" pitchFamily="34" charset="-122"/>
                        </a:rPr>
                        <a:t>单笔金额</a:t>
                      </a:r>
                      <a:r>
                        <a:rPr lang="en-US" altLang="zh-CN" sz="400" b="0" dirty="1">
                          <a:solidFill>
                            <a:schemeClr val="tx1"/>
                          </a:solidFill>
                          <a:latin typeface="微软雅黑" panose="020b0503020204020204" pitchFamily="34" charset="-122"/>
                          <a:ea typeface="微软雅黑" panose="020b0503020204020204" pitchFamily="34" charset="-122"/>
                        </a:rPr>
                        <a:t>1000</a:t>
                      </a:r>
                      <a:r>
                        <a:rPr lang="zh-CN" altLang="en-US" sz="400" b="0" dirty="1">
                          <a:solidFill>
                            <a:schemeClr val="tx1"/>
                          </a:solidFill>
                          <a:latin typeface="微软雅黑" panose="020b0503020204020204" pitchFamily="34" charset="-122"/>
                          <a:ea typeface="微软雅黑" panose="020b0503020204020204" pitchFamily="34" charset="-122"/>
                        </a:rPr>
                        <a:t>元以下</a:t>
                      </a:r>
                      <a:r>
                        <a:rPr lang="en-US" altLang="zh-CN" sz="400" b="0" dirty="1">
                          <a:solidFill>
                            <a:schemeClr val="tx1"/>
                          </a:solidFill>
                          <a:latin typeface="微软雅黑" panose="020b0503020204020204" pitchFamily="34" charset="-122"/>
                          <a:ea typeface="微软雅黑" panose="020b0503020204020204" pitchFamily="34" charset="-122"/>
                        </a:rPr>
                        <a:t>0.22%</a:t>
                      </a:r>
                      <a:endParaRPr lang="zh-CN" altLang="en-US" sz="400" b="0">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400" b="0" dirty="1">
                          <a:solidFill>
                            <a:schemeClr val="tx1"/>
                          </a:solidFill>
                          <a:latin typeface="微软雅黑" panose="020b0503020204020204" pitchFamily="34" charset="-122"/>
                          <a:ea typeface="微软雅黑" panose="020b0503020204020204" pitchFamily="34" charset="-122"/>
                        </a:rPr>
                        <a:t>单笔金额</a:t>
                      </a:r>
                      <a:r>
                        <a:rPr lang="en-US" altLang="zh-CN" sz="400" b="0" dirty="1">
                          <a:solidFill>
                            <a:schemeClr val="tx1"/>
                          </a:solidFill>
                          <a:latin typeface="微软雅黑" panose="020b0503020204020204" pitchFamily="34" charset="-122"/>
                          <a:ea typeface="微软雅黑" panose="020b0503020204020204" pitchFamily="34" charset="-122"/>
                        </a:rPr>
                        <a:t>1000</a:t>
                      </a:r>
                      <a:r>
                        <a:rPr lang="zh-CN" altLang="en-US" sz="400" b="0" dirty="1">
                          <a:solidFill>
                            <a:schemeClr val="tx1"/>
                          </a:solidFill>
                          <a:latin typeface="微软雅黑" panose="020b0503020204020204" pitchFamily="34" charset="-122"/>
                          <a:ea typeface="微软雅黑" panose="020b0503020204020204" pitchFamily="34" charset="-122"/>
                        </a:rPr>
                        <a:t>元以上</a:t>
                      </a:r>
                      <a:r>
                        <a:rPr lang="en-US" altLang="zh-CN" sz="400" b="0" dirty="1">
                          <a:solidFill>
                            <a:schemeClr val="tx1"/>
                          </a:solidFill>
                          <a:latin typeface="微软雅黑" panose="020b0503020204020204" pitchFamily="34" charset="-122"/>
                          <a:ea typeface="微软雅黑" panose="020b0503020204020204" pitchFamily="34" charset="-122"/>
                        </a:rPr>
                        <a:t>0.6%</a:t>
                      </a:r>
                      <a:endParaRPr lang="zh-CN" altLang="en-US" sz="400" b="0">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472C4">
                        <a:lumMod val="60000"/>
                        <a:lumOff val="40000"/>
                      </a:srgbClr>
                    </a:solidFill>
                  </a:tcPr>
                </a:tc>
              </a:tr>
              <a:tr h="729906">
                <a:tc gridSpan="3">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l"/>
                      <a:r>
                        <a:rPr lang="zh-CN" altLang="en-US" sz="400" b="0" dirty="1">
                          <a:solidFill>
                            <a:schemeClr val="tx1"/>
                          </a:solidFill>
                          <a:latin typeface="微软雅黑" panose="020b0503020204020204" pitchFamily="34" charset="-122"/>
                          <a:ea typeface="微软雅黑" panose="020b0503020204020204" pitchFamily="34" charset="-122"/>
                        </a:rPr>
                        <a:t>产品简介：</a:t>
                      </a:r>
                      <a:endParaRPr lang="en-US" altLang="zh-CN" sz="400" b="0">
                        <a:solidFill>
                          <a:schemeClr val="tx1"/>
                        </a:solidFill>
                        <a:latin typeface="微软雅黑" panose="020b0503020204020204" pitchFamily="34" charset="-122"/>
                        <a:ea typeface="微软雅黑" panose="020b0503020204020204" pitchFamily="34" charset="-122"/>
                      </a:endParaRPr>
                    </a:p>
                    <a:p>
                      <a:pPr algn="l">
                        <a:lnSpc>
                          <a:spcPct val="150000"/>
                        </a:lnSpc>
                      </a:pPr>
                      <a:r>
                        <a:rPr lang="zh-CN" altLang="en-US" sz="400" b="0" dirty="1">
                          <a:solidFill>
                            <a:schemeClr val="tx1"/>
                          </a:solidFill>
                          <a:latin typeface="微软雅黑" panose="020b0503020204020204" pitchFamily="34" charset="-122"/>
                          <a:ea typeface="微软雅黑" panose="020b0503020204020204" pitchFamily="34" charset="-122"/>
                        </a:rPr>
                        <a:t>分为</a:t>
                      </a:r>
                      <a:r>
                        <a:rPr lang="en-US" altLang="zh-CN" sz="400" b="0" dirty="1">
                          <a:solidFill>
                            <a:schemeClr val="tx1"/>
                          </a:solidFill>
                          <a:latin typeface="微软雅黑" panose="020b0503020204020204" pitchFamily="34" charset="-122"/>
                          <a:ea typeface="微软雅黑" panose="020b0503020204020204" pitchFamily="34" charset="-122"/>
                        </a:rPr>
                        <a:t>Apple Pay </a:t>
                      </a:r>
                      <a:r>
                        <a:rPr lang="zh-CN" altLang="en-US" sz="400" b="0" dirty="1">
                          <a:solidFill>
                            <a:schemeClr val="tx1"/>
                          </a:solidFill>
                          <a:latin typeface="微软雅黑" panose="020b0503020204020204" pitchFamily="34" charset="-122"/>
                          <a:ea typeface="微软雅黑" panose="020b0503020204020204" pitchFamily="34" charset="-122"/>
                        </a:rPr>
                        <a:t>和 </a:t>
                      </a:r>
                      <a:r>
                        <a:rPr lang="en-US" altLang="zh-CN" sz="400" b="0" dirty="1">
                          <a:solidFill>
                            <a:schemeClr val="tx1"/>
                          </a:solidFill>
                          <a:latin typeface="微软雅黑" panose="020b0503020204020204" pitchFamily="34" charset="-122"/>
                          <a:ea typeface="微软雅黑" panose="020b0503020204020204" pitchFamily="34" charset="-122"/>
                        </a:rPr>
                        <a:t>Samsung Pay</a:t>
                      </a:r>
                      <a:r>
                        <a:rPr lang="zh-CN" altLang="en-US" sz="400" b="0" dirty="1">
                          <a:solidFill>
                            <a:schemeClr val="tx1"/>
                          </a:solidFill>
                          <a:latin typeface="微软雅黑" panose="020b0503020204020204" pitchFamily="34" charset="-122"/>
                          <a:ea typeface="微软雅黑" panose="020b0503020204020204" pitchFamily="34" charset="-122"/>
                        </a:rPr>
                        <a:t>两种。</a:t>
                      </a:r>
                    </a:p>
                    <a:p>
                      <a:pPr marL="0" indent="0" algn="l">
                        <a:lnSpc>
                          <a:spcPct val="150000"/>
                        </a:lnSpc>
                      </a:pPr>
                      <a:r>
                        <a:rPr lang="en-US" altLang="zh-CN" sz="400" b="0" dirty="1">
                          <a:solidFill>
                            <a:schemeClr val="tx1"/>
                          </a:solidFill>
                          <a:latin typeface="微软雅黑" panose="020b0503020204020204" pitchFamily="34" charset="-122"/>
                          <a:ea typeface="微软雅黑" panose="020b0503020204020204" pitchFamily="34" charset="-122"/>
                        </a:rPr>
                        <a:t>       Apple Pay</a:t>
                      </a:r>
                      <a:r>
                        <a:rPr lang="zh-CN" altLang="en-US" sz="400" b="0" dirty="1">
                          <a:solidFill>
                            <a:schemeClr val="tx1"/>
                          </a:solidFill>
                          <a:latin typeface="微软雅黑" panose="020b0503020204020204" pitchFamily="34" charset="-122"/>
                          <a:ea typeface="微软雅黑" panose="020b0503020204020204" pitchFamily="34" charset="-122"/>
                        </a:rPr>
                        <a:t>，只要将</a:t>
                      </a:r>
                      <a:r>
                        <a:rPr lang="en-US" altLang="zh-CN" sz="400" b="0" dirty="1">
                          <a:solidFill>
                            <a:schemeClr val="tx1"/>
                          </a:solidFill>
                          <a:latin typeface="微软雅黑" panose="020b0503020204020204" pitchFamily="34" charset="-122"/>
                          <a:ea typeface="微软雅黑" panose="020b0503020204020204" pitchFamily="34" charset="-122"/>
                        </a:rPr>
                        <a:t>iPhone</a:t>
                      </a:r>
                      <a:r>
                        <a:rPr lang="zh-CN" altLang="en-US" sz="400" b="0" dirty="1">
                          <a:solidFill>
                            <a:schemeClr val="tx1"/>
                          </a:solidFill>
                          <a:latin typeface="微软雅黑" panose="020b0503020204020204" pitchFamily="34" charset="-122"/>
                          <a:ea typeface="微软雅黑" panose="020b0503020204020204" pitchFamily="34" charset="-122"/>
                        </a:rPr>
                        <a:t>靠近支付设备感应区按住</a:t>
                      </a:r>
                      <a:r>
                        <a:rPr lang="en-US" altLang="zh-CN" sz="400" b="0" dirty="1">
                          <a:solidFill>
                            <a:schemeClr val="tx1"/>
                          </a:solidFill>
                          <a:latin typeface="微软雅黑" panose="020b0503020204020204" pitchFamily="34" charset="-122"/>
                          <a:ea typeface="微软雅黑" panose="020b0503020204020204" pitchFamily="34" charset="-122"/>
                        </a:rPr>
                        <a:t>Home</a:t>
                      </a:r>
                      <a:r>
                        <a:rPr lang="zh-CN" altLang="en-US" sz="400" b="0" dirty="1">
                          <a:solidFill>
                            <a:schemeClr val="tx1"/>
                          </a:solidFill>
                          <a:latin typeface="微软雅黑" panose="020b0503020204020204" pitchFamily="34" charset="-122"/>
                          <a:ea typeface="微软雅黑" panose="020b0503020204020204" pitchFamily="34" charset="-122"/>
                        </a:rPr>
                        <a:t>键，简单用 </a:t>
                      </a:r>
                      <a:r>
                        <a:rPr lang="en-US" altLang="zh-CN" sz="400" b="0" dirty="1">
                          <a:solidFill>
                            <a:schemeClr val="tx1"/>
                          </a:solidFill>
                          <a:latin typeface="微软雅黑" panose="020b0503020204020204" pitchFamily="34" charset="-122"/>
                          <a:ea typeface="微软雅黑" panose="020b0503020204020204" pitchFamily="34" charset="-122"/>
                        </a:rPr>
                        <a:t>NFC </a:t>
                      </a:r>
                      <a:r>
                        <a:rPr lang="zh-CN" altLang="en-US" sz="400" b="0" dirty="1">
                          <a:solidFill>
                            <a:schemeClr val="tx1"/>
                          </a:solidFill>
                          <a:latin typeface="微软雅黑" panose="020b0503020204020204" pitchFamily="34" charset="-122"/>
                          <a:ea typeface="微软雅黑" panose="020b0503020204020204" pitchFamily="34" charset="-122"/>
                        </a:rPr>
                        <a:t>轻触一下即完成；不保存用户卡信息，所传数据和支付过程中</a:t>
                      </a:r>
                      <a:r>
                        <a:rPr lang="en-US" altLang="zh-CN" sz="400" b="0" dirty="1">
                          <a:solidFill>
                            <a:schemeClr val="tx1"/>
                          </a:solidFill>
                          <a:latin typeface="微软雅黑" panose="020b0503020204020204" pitchFamily="34" charset="-122"/>
                          <a:ea typeface="微软雅黑" panose="020b0503020204020204" pitchFamily="34" charset="-122"/>
                        </a:rPr>
                        <a:t>Touch ID</a:t>
                      </a:r>
                      <a:r>
                        <a:rPr lang="zh-CN" altLang="en-US" sz="400" b="0" dirty="1">
                          <a:solidFill>
                            <a:schemeClr val="tx1"/>
                          </a:solidFill>
                          <a:latin typeface="微软雅黑" panose="020b0503020204020204" pitchFamily="34" charset="-122"/>
                          <a:ea typeface="微软雅黑" panose="020b0503020204020204" pitchFamily="34" charset="-122"/>
                        </a:rPr>
                        <a:t>加密保护；不会收集用户的购买信息，同时也能保证其他人无法获取这些信息；</a:t>
                      </a:r>
                    </a:p>
                    <a:p>
                      <a:pPr marL="0" indent="0" algn="l">
                        <a:lnSpc>
                          <a:spcPct val="150000"/>
                        </a:lnSpc>
                      </a:pPr>
                      <a:r>
                        <a:rPr lang="en-US" altLang="zh-CN" sz="400" b="0" dirty="1">
                          <a:solidFill>
                            <a:schemeClr val="tx1"/>
                          </a:solidFill>
                          <a:latin typeface="微软雅黑" panose="020b0503020204020204" pitchFamily="34" charset="-122"/>
                          <a:ea typeface="微软雅黑" panose="020b0503020204020204" pitchFamily="34" charset="-122"/>
                        </a:rPr>
                        <a:t>      Samsung Pay,</a:t>
                      </a:r>
                      <a:r>
                        <a:rPr lang="zh-CN" altLang="en-US" sz="400" b="0" dirty="1">
                          <a:solidFill>
                            <a:schemeClr val="tx1"/>
                          </a:solidFill>
                          <a:latin typeface="微软雅黑" panose="020b0503020204020204" pitchFamily="34" charset="-122"/>
                          <a:ea typeface="微软雅黑" panose="020b0503020204020204" pitchFamily="34" charset="-122"/>
                        </a:rPr>
                        <a:t>广泛、安全、便捷，支付只需轻轻一触，界面无需跳转，在商户</a:t>
                      </a:r>
                      <a:r>
                        <a:rPr lang="en-US" altLang="zh-CN" sz="400" b="0" dirty="1">
                          <a:solidFill>
                            <a:schemeClr val="tx1"/>
                          </a:solidFill>
                          <a:latin typeface="微软雅黑" panose="020b0503020204020204" pitchFamily="34" charset="-122"/>
                          <a:ea typeface="微软雅黑" panose="020b0503020204020204" pitchFamily="34" charset="-122"/>
                        </a:rPr>
                        <a:t>App</a:t>
                      </a:r>
                      <a:r>
                        <a:rPr lang="zh-CN" altLang="en-US" sz="400" b="0" dirty="1">
                          <a:solidFill>
                            <a:schemeClr val="tx1"/>
                          </a:solidFill>
                          <a:latin typeface="微软雅黑" panose="020b0503020204020204" pitchFamily="34" charset="-122"/>
                          <a:ea typeface="微软雅黑" panose="020b0503020204020204" pitchFamily="34" charset="-122"/>
                        </a:rPr>
                        <a:t>界面下方弹出；免登录，订单一键支付。订单转化率更高更低的流失率，更多的订单和收益。无需下载安装</a:t>
                      </a:r>
                      <a:r>
                        <a:rPr lang="en-US" altLang="zh-CN" sz="400" b="0" dirty="1">
                          <a:solidFill>
                            <a:schemeClr val="tx1"/>
                          </a:solidFill>
                          <a:latin typeface="微软雅黑" panose="020b0503020204020204" pitchFamily="34" charset="-122"/>
                          <a:ea typeface="微软雅黑" panose="020b0503020204020204" pitchFamily="34" charset="-122"/>
                        </a:rPr>
                        <a:t>Samsung Pay</a:t>
                      </a:r>
                      <a:r>
                        <a:rPr lang="zh-CN" altLang="en-US" sz="400" b="0" dirty="1">
                          <a:solidFill>
                            <a:schemeClr val="tx1"/>
                          </a:solidFill>
                          <a:latin typeface="微软雅黑" panose="020b0503020204020204" pitchFamily="34" charset="-122"/>
                          <a:ea typeface="微软雅黑" panose="020b0503020204020204" pitchFamily="34" charset="-122"/>
                        </a:rPr>
                        <a:t>内置于三星手机，用户仅需简单操作添加银行卡即可使用。</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pPr algn="ctr"/>
                      <a:endParaRPr lang="zh-CN" altLang="en-US" sz="1600">
                        <a:latin typeface="微软雅黑" panose="020b0503020204020204" pitchFamily="34" charset="-122"/>
                        <a:ea typeface="微软雅黑" panose="020b0503020204020204" pitchFamily="34" charset="-122"/>
                      </a:endParaRPr>
                    </a:p>
                  </a:txBody>
                  <a:tcPr/>
                </a:tc>
                <a:tc hMerge="1" rowSpan="1">
                  <a:txBody>
                    <a:bodyPr/>
                    <a:lstStyle/>
                    <a:p>
                      <a:endParaRPr lang="zh-CN" altLang="en-US"/>
                    </a:p>
                  </a:txBody>
                  <a:tcPr/>
                </a:tc>
              </a:tr>
            </a:tbl>
          </a:graphicData>
        </a:graphic>
      </p:graphicFrame>
      <p:graphicFrame>
        <p:nvGraphicFramePr>
          <p:cNvPr id="17" name="表格 16"/>
          <p:cNvGraphicFramePr/>
          <p:nvPr/>
        </p:nvGraphicFramePr>
        <p:xfrm>
          <a:off x="3092190" y="789453"/>
          <a:ext cx="2260800" cy="1041172"/>
        </p:xfrm>
        <a:graphic>
          <a:graphicData uri="http://schemas.openxmlformats.org/drawingml/2006/table">
            <a:tbl>
              <a:tblPr firstRow="1" bandRow="1"/>
              <a:tblGrid>
                <a:gridCol w="1130402"/>
                <a:gridCol w="565199"/>
                <a:gridCol w="565199"/>
              </a:tblGrid>
              <a:tr h="170470">
                <a:tc rowSpan="2">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en-US" altLang="zh-CN" sz="400" b="0" u="none" dirty="1">
                          <a:solidFill>
                            <a:schemeClr val="tx1"/>
                          </a:solidFill>
                          <a:latin typeface="微软雅黑" panose="020b0503020204020204" pitchFamily="34" charset="-122"/>
                          <a:ea typeface="微软雅黑" panose="020b0503020204020204" pitchFamily="34" charset="-122"/>
                        </a:rPr>
                        <a:t>K</a:t>
                      </a:r>
                      <a:r>
                        <a:rPr lang="zh-CN" altLang="en-US" sz="400" b="0" u="none" dirty="1">
                          <a:solidFill>
                            <a:schemeClr val="tx1"/>
                          </a:solidFill>
                          <a:latin typeface="微软雅黑" panose="020b0503020204020204" pitchFamily="34" charset="-122"/>
                          <a:ea typeface="微软雅黑" panose="020b0503020204020204" pitchFamily="34" charset="-122"/>
                        </a:rPr>
                        <a:t>公司</a:t>
                      </a:r>
                      <a:endParaRPr lang="en-US" altLang="zh-CN" sz="400" b="0" u="none">
                        <a:solidFill>
                          <a:schemeClr val="tx1"/>
                        </a:solidFill>
                        <a:latin typeface="微软雅黑" panose="020b0503020204020204" pitchFamily="34" charset="-122"/>
                        <a:ea typeface="微软雅黑" panose="020b0503020204020204" pitchFamily="34" charset="-122"/>
                      </a:endParaRPr>
                    </a:p>
                    <a:p>
                      <a:pPr algn="ctr"/>
                      <a:r>
                        <a:rPr lang="zh-CN" altLang="en-US" sz="400" b="0" u="none" dirty="1">
                          <a:solidFill>
                            <a:schemeClr val="tx1"/>
                          </a:solidFill>
                          <a:latin typeface="微软雅黑" panose="020b0503020204020204" pitchFamily="34" charset="-122"/>
                          <a:ea typeface="微软雅黑" panose="020b0503020204020204" pitchFamily="34" charset="-122"/>
                        </a:rPr>
                        <a:t>快捷支付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gridSpan="2">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zh-CN" altLang="en-US" sz="400" b="0" u="none" dirty="1">
                          <a:solidFill>
                            <a:schemeClr val="tx1"/>
                          </a:solidFill>
                          <a:latin typeface="微软雅黑" panose="020b0503020204020204" pitchFamily="34" charset="-122"/>
                          <a:ea typeface="微软雅黑" panose="020b0503020204020204" pitchFamily="34" charset="-122"/>
                        </a:rPr>
                        <a:t>签约价</a:t>
                      </a:r>
                      <a:endParaRPr lang="en-US" altLang="zh-CN" sz="400" b="0" u="none">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hMerge="1" rowSpan="1">
                  <a:txBody>
                    <a:bodyPr/>
                    <a:lstStyle/>
                    <a:p>
                      <a:pPr algn="l"/>
                      <a:endParaRPr lang="zh-CN" altLang="en-US" sz="900">
                        <a:latin typeface="微软雅黑" panose="020b0503020204020204" pitchFamily="34" charset="-122"/>
                        <a:ea typeface="微软雅黑" panose="020b0503020204020204" pitchFamily="34" charset="-122"/>
                      </a:endParaRPr>
                    </a:p>
                  </a:txBody>
                  <a:tcPr/>
                </a:tc>
              </a:tr>
              <a:tr h="191763">
                <a:tc gridSpan="1" vMerge="1">
                  <a:txBody>
                    <a:bodyPr/>
                    <a:lstStyle/>
                    <a:p>
                      <a:endParaRPr lang="zh-CN" altLang="en-US"/>
                    </a:p>
                  </a:txBody>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ctr"/>
                      <a:r>
                        <a:rPr lang="zh-CN" altLang="en-US" sz="400" b="0" u="none" dirty="1">
                          <a:solidFill>
                            <a:schemeClr val="tx1"/>
                          </a:solidFill>
                          <a:latin typeface="微软雅黑" panose="020b0503020204020204" pitchFamily="34" charset="-122"/>
                          <a:ea typeface="微软雅黑" panose="020b0503020204020204" pitchFamily="34" charset="-122"/>
                        </a:rPr>
                        <a:t>信用卡：</a:t>
                      </a:r>
                      <a:r>
                        <a:rPr lang="en-US" altLang="zh-CN" sz="400" b="0" u="none" dirty="1">
                          <a:solidFill>
                            <a:schemeClr val="tx1"/>
                          </a:solidFill>
                          <a:latin typeface="微软雅黑" panose="020b0503020204020204" pitchFamily="34" charset="-122"/>
                          <a:ea typeface="微软雅黑" panose="020b0503020204020204" pitchFamily="34" charset="-122"/>
                        </a:rPr>
                        <a:t>0.60%</a:t>
                      </a:r>
                      <a:endParaRPr lang="zh-CN" altLang="en-US" sz="400" b="0" u="none">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400" b="0" u="none" dirty="1">
                          <a:solidFill>
                            <a:schemeClr val="tx1"/>
                          </a:solidFill>
                          <a:latin typeface="微软雅黑" panose="020b0503020204020204" pitchFamily="34" charset="-122"/>
                          <a:ea typeface="微软雅黑" panose="020b0503020204020204" pitchFamily="34" charset="-122"/>
                        </a:rPr>
                        <a:t>借记卡：</a:t>
                      </a:r>
                      <a:r>
                        <a:rPr lang="en-US" altLang="zh-CN" sz="400" b="0" u="none" dirty="1">
                          <a:solidFill>
                            <a:schemeClr val="tx1"/>
                          </a:solidFill>
                          <a:latin typeface="微软雅黑" panose="020b0503020204020204" pitchFamily="34" charset="-122"/>
                          <a:ea typeface="微软雅黑" panose="020b0503020204020204" pitchFamily="34" charset="-122"/>
                        </a:rPr>
                        <a:t>0.40%</a:t>
                      </a:r>
                      <a:endParaRPr lang="zh-CN" altLang="en-US" sz="400" b="0" u="none">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r>
              <a:tr h="678939">
                <a:tc gridSpan="3">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l"/>
                      <a:r>
                        <a:rPr lang="zh-CN" altLang="en-US" sz="400" b="0" u="none" dirty="1">
                          <a:solidFill>
                            <a:schemeClr val="tx1"/>
                          </a:solidFill>
                          <a:latin typeface="微软雅黑" panose="020b0503020204020204" pitchFamily="34" charset="-122"/>
                          <a:ea typeface="微软雅黑" panose="020b0503020204020204" pitchFamily="34" charset="-122"/>
                        </a:rPr>
                        <a:t>产品简介：</a:t>
                      </a:r>
                      <a:endParaRPr lang="en-US" altLang="zh-CN" sz="400" b="0" u="none">
                        <a:solidFill>
                          <a:schemeClr val="tx1"/>
                        </a:solidFill>
                        <a:latin typeface="微软雅黑" panose="020b0503020204020204" pitchFamily="34" charset="-122"/>
                        <a:ea typeface="微软雅黑" panose="020b0503020204020204" pitchFamily="34" charset="-122"/>
                      </a:endParaRPr>
                    </a:p>
                    <a:p>
                      <a:pPr algn="l">
                        <a:lnSpc>
                          <a:spcPct val="150000"/>
                        </a:lnSpc>
                      </a:pPr>
                      <a:r>
                        <a:rPr lang="zh-CN" altLang="en-US" sz="400" b="0" u="none" dirty="1">
                          <a:solidFill>
                            <a:schemeClr val="tx1"/>
                          </a:solidFill>
                          <a:latin typeface="微软雅黑" panose="020b0503020204020204" pitchFamily="34" charset="-122"/>
                          <a:ea typeface="微软雅黑" panose="020b0503020204020204" pitchFamily="34" charset="-122"/>
                        </a:rPr>
                        <a:t>       用户通过手机客户端订购商品时，只需提供银行卡信息（姓名、证件类型、证件号码、卡号、银行预留手机号码等），通过预留手机短信验证，即可完成支付方式的支付方式。</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pPr algn="ctr"/>
                      <a:endParaRPr lang="zh-CN" altLang="en-US" sz="1600">
                        <a:latin typeface="微软雅黑" panose="020b0503020204020204" pitchFamily="34" charset="-122"/>
                        <a:ea typeface="微软雅黑" panose="020b0503020204020204" pitchFamily="34" charset="-122"/>
                      </a:endParaRPr>
                    </a:p>
                  </a:txBody>
                  <a:tcPr/>
                </a:tc>
                <a:tc hMerge="1" rowSpan="1">
                  <a:txBody>
                    <a:bodyPr/>
                    <a:lstStyle/>
                    <a:p>
                      <a:endParaRPr lang="zh-CN" altLang="en-US"/>
                    </a:p>
                  </a:txBody>
                  <a:tcPr/>
                </a:tc>
              </a:tr>
            </a:tbl>
          </a:graphicData>
        </a:graphic>
      </p:graphicFrame>
      <p:graphicFrame>
        <p:nvGraphicFramePr>
          <p:cNvPr id="18" name="表格 17"/>
          <p:cNvGraphicFramePr/>
          <p:nvPr/>
        </p:nvGraphicFramePr>
        <p:xfrm>
          <a:off x="3083056" y="1925140"/>
          <a:ext cx="2291538" cy="1181554"/>
        </p:xfrm>
        <a:graphic>
          <a:graphicData uri="http://schemas.openxmlformats.org/drawingml/2006/table">
            <a:tbl>
              <a:tblPr firstRow="1" bandRow="1"/>
              <a:tblGrid>
                <a:gridCol w="720042"/>
                <a:gridCol w="680498"/>
                <a:gridCol w="890998"/>
              </a:tblGrid>
              <a:tr h="175449">
                <a:tc rowSpan="2">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en-US" altLang="zh-CN" sz="400" b="0" u="none" dirty="1">
                          <a:solidFill>
                            <a:schemeClr val="tx1"/>
                          </a:solidFill>
                          <a:latin typeface="微软雅黑" panose="020b0503020204020204" pitchFamily="34" charset="-122"/>
                          <a:ea typeface="微软雅黑" panose="020b0503020204020204" pitchFamily="34" charset="-122"/>
                        </a:rPr>
                        <a:t>LD</a:t>
                      </a:r>
                      <a:r>
                        <a:rPr lang="zh-CN" altLang="en-US" sz="400" b="0" u="none" dirty="1">
                          <a:solidFill>
                            <a:schemeClr val="tx1"/>
                          </a:solidFill>
                          <a:latin typeface="微软雅黑" panose="020b0503020204020204" pitchFamily="34" charset="-122"/>
                          <a:ea typeface="微软雅黑" panose="020b0503020204020204" pitchFamily="34" charset="-122"/>
                        </a:rPr>
                        <a:t>公司</a:t>
                      </a:r>
                      <a:endParaRPr lang="en-US" altLang="zh-CN" sz="400" b="0" u="none">
                        <a:solidFill>
                          <a:schemeClr val="tx1"/>
                        </a:solidFill>
                        <a:latin typeface="微软雅黑" panose="020b0503020204020204" pitchFamily="34" charset="-122"/>
                        <a:ea typeface="微软雅黑" panose="020b0503020204020204" pitchFamily="34" charset="-122"/>
                      </a:endParaRPr>
                    </a:p>
                    <a:p>
                      <a:pPr algn="ctr"/>
                      <a:r>
                        <a:rPr lang="zh-CN" altLang="en-US" sz="400" b="0" u="none" dirty="1">
                          <a:solidFill>
                            <a:schemeClr val="tx1"/>
                          </a:solidFill>
                          <a:latin typeface="微软雅黑" panose="020b0503020204020204" pitchFamily="34" charset="-122"/>
                          <a:ea typeface="微软雅黑" panose="020b0503020204020204" pitchFamily="34" charset="-122"/>
                        </a:rPr>
                        <a:t>快捷支付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gridSpan="2">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zh-CN" altLang="en-US" sz="400" b="0" u="none" dirty="1">
                          <a:solidFill>
                            <a:schemeClr val="tx1"/>
                          </a:solidFill>
                          <a:latin typeface="微软雅黑" panose="020b0503020204020204" pitchFamily="34" charset="-122"/>
                          <a:ea typeface="微软雅黑" panose="020b0503020204020204" pitchFamily="34" charset="-122"/>
                        </a:rPr>
                        <a:t>签约价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hMerge="1" rowSpan="1">
                  <a:txBody>
                    <a:bodyPr/>
                    <a:lstStyle/>
                    <a:p>
                      <a:pPr algn="l"/>
                      <a:endParaRPr lang="zh-CN" altLang="en-US" sz="1050">
                        <a:latin typeface="微软雅黑" panose="020b0503020204020204" pitchFamily="34" charset="-122"/>
                        <a:ea typeface="微软雅黑" panose="020b0503020204020204" pitchFamily="34" charset="-122"/>
                      </a:endParaRPr>
                    </a:p>
                  </a:txBody>
                  <a:tcPr/>
                </a:tc>
              </a:tr>
              <a:tr h="223756">
                <a:tc gridSpan="1" vMerge="1">
                  <a:txBody>
                    <a:bodyPr/>
                    <a:lstStyle/>
                    <a:p>
                      <a:endParaRPr lang="zh-CN" altLang="en-US"/>
                    </a:p>
                  </a:txBody>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ctr"/>
                      <a:r>
                        <a:rPr lang="zh-CN" altLang="en-US" sz="400" b="0" u="none" dirty="1">
                          <a:solidFill>
                            <a:schemeClr val="tx1"/>
                          </a:solidFill>
                          <a:latin typeface="微软雅黑" panose="020b0503020204020204" pitchFamily="34" charset="-122"/>
                          <a:ea typeface="微软雅黑" panose="020b0503020204020204" pitchFamily="34" charset="-122"/>
                        </a:rPr>
                        <a:t>信用卡</a:t>
                      </a:r>
                      <a:r>
                        <a:rPr lang="en-US" altLang="zh-CN" sz="400" b="0" u="none" dirty="1">
                          <a:solidFill>
                            <a:schemeClr val="tx1"/>
                          </a:solidFill>
                          <a:latin typeface="微软雅黑" panose="020b0503020204020204" pitchFamily="34" charset="-122"/>
                          <a:ea typeface="微软雅黑" panose="020b0503020204020204" pitchFamily="34" charset="-122"/>
                        </a:rPr>
                        <a:t>0.60%</a:t>
                      </a:r>
                      <a:r>
                        <a:rPr lang="zh-CN" altLang="en-US" sz="400" b="0" u="none" dirty="1">
                          <a:solidFill>
                            <a:schemeClr val="tx1"/>
                          </a:solidFill>
                          <a:latin typeface="微软雅黑" panose="020b0503020204020204" pitchFamily="34" charset="-122"/>
                          <a:ea typeface="微软雅黑" panose="020b0503020204020204" pitchFamily="34" charset="-122"/>
                        </a:rPr>
                        <a:t>（含每笔</a:t>
                      </a:r>
                      <a:r>
                        <a:rPr lang="en-US" altLang="zh-CN" sz="400" b="0" u="none" dirty="1">
                          <a:solidFill>
                            <a:schemeClr val="tx1"/>
                          </a:solidFill>
                          <a:latin typeface="微软雅黑" panose="020b0503020204020204" pitchFamily="34" charset="-122"/>
                          <a:ea typeface="微软雅黑" panose="020b0503020204020204" pitchFamily="34" charset="-122"/>
                        </a:rPr>
                        <a:t>0.1</a:t>
                      </a:r>
                      <a:r>
                        <a:rPr lang="zh-CN" altLang="en-US" sz="400" b="0" u="none" dirty="1">
                          <a:solidFill>
                            <a:schemeClr val="tx1"/>
                          </a:solidFill>
                          <a:latin typeface="微软雅黑" panose="020b0503020204020204" pitchFamily="34" charset="-122"/>
                          <a:ea typeface="微软雅黑" panose="020b0503020204020204" pitchFamily="34" charset="-122"/>
                        </a:rPr>
                        <a:t>元的信息服务费）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ctr"/>
                      <a:r>
                        <a:rPr lang="zh-CN" altLang="en-US" sz="400" b="0" u="none" dirty="1">
                          <a:solidFill>
                            <a:schemeClr val="tx1"/>
                          </a:solidFill>
                          <a:latin typeface="微软雅黑" panose="020b0503020204020204" pitchFamily="34" charset="-122"/>
                          <a:ea typeface="微软雅黑" panose="020b0503020204020204" pitchFamily="34" charset="-122"/>
                        </a:rPr>
                        <a:t>借记卡：</a:t>
                      </a:r>
                      <a:r>
                        <a:rPr lang="en-US" altLang="zh-CN" sz="400" b="0" u="none" dirty="1">
                          <a:solidFill>
                            <a:schemeClr val="tx1"/>
                          </a:solidFill>
                          <a:latin typeface="微软雅黑" panose="020b0503020204020204" pitchFamily="34" charset="-122"/>
                          <a:ea typeface="微软雅黑" panose="020b0503020204020204" pitchFamily="34" charset="-122"/>
                        </a:rPr>
                        <a:t>0.30%</a:t>
                      </a:r>
                      <a:r>
                        <a:rPr lang="zh-CN" altLang="en-US" sz="400" b="0" u="none" dirty="1">
                          <a:solidFill>
                            <a:schemeClr val="tx1"/>
                          </a:solidFill>
                          <a:latin typeface="微软雅黑" panose="020b0503020204020204" pitchFamily="34" charset="-122"/>
                          <a:ea typeface="微软雅黑" panose="020b0503020204020204" pitchFamily="34" charset="-122"/>
                        </a:rPr>
                        <a:t>（含每笔</a:t>
                      </a:r>
                      <a:r>
                        <a:rPr lang="en-US" altLang="zh-CN" sz="400" b="0" u="none" dirty="1">
                          <a:solidFill>
                            <a:schemeClr val="tx1"/>
                          </a:solidFill>
                          <a:latin typeface="微软雅黑" panose="020b0503020204020204" pitchFamily="34" charset="-122"/>
                          <a:ea typeface="微软雅黑" panose="020b0503020204020204" pitchFamily="34" charset="-122"/>
                        </a:rPr>
                        <a:t>0.1</a:t>
                      </a:r>
                      <a:r>
                        <a:rPr lang="zh-CN" altLang="en-US" sz="400" b="0" u="none" dirty="1">
                          <a:solidFill>
                            <a:schemeClr val="tx1"/>
                          </a:solidFill>
                          <a:latin typeface="微软雅黑" panose="020b0503020204020204" pitchFamily="34" charset="-122"/>
                          <a:ea typeface="微软雅黑" panose="020b0503020204020204" pitchFamily="34" charset="-122"/>
                        </a:rPr>
                        <a:t>元的信息服务费）</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lumMod val="60000"/>
                        <a:lumOff val="40000"/>
                      </a:srgbClr>
                    </a:solidFill>
                  </a:tcPr>
                </a:tc>
              </a:tr>
              <a:tr h="731785">
                <a:tc gridSpan="3">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l"/>
                      <a:r>
                        <a:rPr lang="zh-CN" altLang="en-US" sz="400" b="0" u="none" dirty="1">
                          <a:solidFill>
                            <a:schemeClr val="tx1"/>
                          </a:solidFill>
                          <a:latin typeface="微软雅黑" panose="020b0503020204020204" pitchFamily="34" charset="-122"/>
                          <a:ea typeface="微软雅黑" panose="020b0503020204020204" pitchFamily="34" charset="-122"/>
                        </a:rPr>
                        <a:t>产品简介：</a:t>
                      </a:r>
                      <a:endParaRPr lang="en-US" altLang="zh-CN" sz="400" b="0" u="none">
                        <a:solidFill>
                          <a:schemeClr val="tx1"/>
                        </a:solidFill>
                        <a:latin typeface="微软雅黑" panose="020b0503020204020204" pitchFamily="34" charset="-122"/>
                        <a:ea typeface="微软雅黑" panose="020b0503020204020204" pitchFamily="34" charset="-122"/>
                      </a:endParaRPr>
                    </a:p>
                    <a:p>
                      <a:pPr algn="l">
                        <a:lnSpc>
                          <a:spcPct val="150000"/>
                        </a:lnSpc>
                      </a:pPr>
                      <a:r>
                        <a:rPr lang="en-US" altLang="zh-CN" sz="400" b="0" u="none" dirty="1">
                          <a:solidFill>
                            <a:schemeClr val="tx1"/>
                          </a:solidFill>
                          <a:latin typeface="微软雅黑" panose="020b0503020204020204" pitchFamily="34" charset="-122"/>
                          <a:ea typeface="微软雅黑" panose="020b0503020204020204" pitchFamily="34" charset="-122"/>
                        </a:rPr>
                        <a:t>1</a:t>
                      </a:r>
                      <a:r>
                        <a:rPr lang="zh-CN" altLang="en-US" sz="400" b="0" u="none" dirty="1">
                          <a:solidFill>
                            <a:schemeClr val="tx1"/>
                          </a:solidFill>
                          <a:latin typeface="微软雅黑" panose="020b0503020204020204" pitchFamily="34" charset="-122"/>
                          <a:ea typeface="微软雅黑" panose="020b0503020204020204" pitchFamily="34" charset="-122"/>
                        </a:rPr>
                        <a:t>、信用卡快捷支付：用户通过电话或者网站等方式订购商品时，不需开通网银，直接通过输入卡面信息，即可便捷、快速地完成支付。各类电子商务、电子政务、商旅、游戏网站等有互联网收款需求的企业客户。</a:t>
                      </a:r>
                      <a:endParaRPr lang="en-US" altLang="zh-CN" sz="400" b="0" u="none">
                        <a:solidFill>
                          <a:schemeClr val="tx1"/>
                        </a:solidFill>
                        <a:latin typeface="微软雅黑" panose="020b0503020204020204" pitchFamily="34" charset="-122"/>
                        <a:ea typeface="微软雅黑" panose="020b0503020204020204" pitchFamily="34" charset="-122"/>
                      </a:endParaRPr>
                    </a:p>
                    <a:p>
                      <a:pPr algn="l">
                        <a:lnSpc>
                          <a:spcPct val="150000"/>
                        </a:lnSpc>
                      </a:pPr>
                      <a:r>
                        <a:rPr lang="en-US" altLang="zh-CN" sz="400" b="0" u="none" dirty="1">
                          <a:solidFill>
                            <a:schemeClr val="tx1"/>
                          </a:solidFill>
                          <a:latin typeface="微软雅黑" panose="020b0503020204020204" pitchFamily="34" charset="-122"/>
                          <a:ea typeface="微软雅黑" panose="020b0503020204020204" pitchFamily="34" charset="-122"/>
                        </a:rPr>
                        <a:t>2</a:t>
                      </a:r>
                      <a:r>
                        <a:rPr lang="zh-CN" altLang="en-US" sz="400" b="0" u="none" dirty="1">
                          <a:solidFill>
                            <a:schemeClr val="tx1"/>
                          </a:solidFill>
                          <a:latin typeface="微软雅黑" panose="020b0503020204020204" pitchFamily="34" charset="-122"/>
                          <a:ea typeface="微软雅黑" panose="020b0503020204020204" pitchFamily="34" charset="-122"/>
                        </a:rPr>
                        <a:t>、借记卡快捷支付：用户通过电话或者网站等方式订购商品时，不需开通网银，直接通过输入卡面信息，即可便捷、快速地完成支付。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pPr algn="ctr"/>
                      <a:endParaRPr lang="zh-CN" altLang="en-US" sz="1600">
                        <a:latin typeface="微软雅黑" panose="020b0503020204020204" pitchFamily="34" charset="-122"/>
                        <a:ea typeface="微软雅黑" panose="020b0503020204020204" pitchFamily="34" charset="-122"/>
                      </a:endParaRPr>
                    </a:p>
                  </a:txBody>
                  <a:tcPr/>
                </a:tc>
                <a:tc hMerge="1" rowSpan="1">
                  <a:txBody>
                    <a:bodyPr/>
                    <a:lstStyle/>
                    <a:p>
                      <a:endParaRPr lang="zh-CN" altLang="en-US"/>
                    </a:p>
                  </a:txBody>
                  <a:tcPr/>
                </a:tc>
              </a:tr>
            </a:tbl>
          </a:graphicData>
        </a:graphic>
      </p:graphicFrame>
      <p:sp>
        <p:nvSpPr>
          <p:cNvPr id="21" name="矩形 20"/>
          <p:cNvSpPr/>
          <p:nvPr/>
        </p:nvSpPr>
        <p:spPr>
          <a:xfrm>
            <a:off x="477455" y="3217500"/>
            <a:ext cx="389850" cy="215444"/>
          </a:xfrm>
          <a:prstGeom prst="rect"/>
          <a:solidFill>
            <a:schemeClr val="accent6">
              <a:lumMod val="50000"/>
            </a:schemeClr>
          </a:solidFill>
        </p:spPr>
        <p:txBody>
          <a:bodyPr wrap="non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代收</a:t>
            </a:r>
          </a:p>
        </p:txBody>
      </p:sp>
      <p:graphicFrame>
        <p:nvGraphicFramePr>
          <p:cNvPr id="24" name="表格 23"/>
          <p:cNvGraphicFramePr/>
          <p:nvPr/>
        </p:nvGraphicFramePr>
        <p:xfrm>
          <a:off x="596485" y="3452359"/>
          <a:ext cx="2238419" cy="994171"/>
        </p:xfrm>
        <a:graphic>
          <a:graphicData uri="http://schemas.openxmlformats.org/drawingml/2006/table">
            <a:tbl>
              <a:tblPr firstRow="1" bandRow="1"/>
              <a:tblGrid>
                <a:gridCol w="576597"/>
                <a:gridCol w="662187"/>
                <a:gridCol w="474887"/>
                <a:gridCol w="524748"/>
              </a:tblGrid>
              <a:tr h="156634">
                <a:tc rowSpan="3">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en-US" altLang="zh-CN" sz="400" b="0" dirty="1">
                          <a:solidFill>
                            <a:schemeClr val="tx1"/>
                          </a:solidFill>
                          <a:latin typeface="微软雅黑" panose="020b0503020204020204" pitchFamily="34" charset="-122"/>
                          <a:ea typeface="微软雅黑" panose="020b0503020204020204" pitchFamily="34" charset="-122"/>
                        </a:rPr>
                        <a:t>K</a:t>
                      </a:r>
                      <a:r>
                        <a:rPr lang="zh-CN" altLang="en-US" sz="400" b="0" dirty="1">
                          <a:solidFill>
                            <a:schemeClr val="tx1"/>
                          </a:solidFill>
                          <a:latin typeface="微软雅黑" panose="020b0503020204020204" pitchFamily="34" charset="-122"/>
                          <a:ea typeface="微软雅黑" panose="020b0503020204020204" pitchFamily="34" charset="-122"/>
                        </a:rPr>
                        <a:t>公司</a:t>
                      </a:r>
                      <a:endParaRPr lang="en-US" altLang="zh-CN" sz="400" b="0">
                        <a:solidFill>
                          <a:schemeClr val="tx1"/>
                        </a:solidFill>
                        <a:latin typeface="微软雅黑" panose="020b0503020204020204" pitchFamily="34" charset="-122"/>
                        <a:ea typeface="微软雅黑" panose="020b0503020204020204" pitchFamily="34" charset="-122"/>
                      </a:endParaRPr>
                    </a:p>
                    <a:p>
                      <a:pPr algn="ctr"/>
                      <a:r>
                        <a:rPr lang="zh-CN" altLang="en-US" sz="400" b="0" dirty="1">
                          <a:solidFill>
                            <a:schemeClr val="tx1"/>
                          </a:solidFill>
                          <a:latin typeface="微软雅黑" panose="020b0503020204020204" pitchFamily="34" charset="-122"/>
                          <a:ea typeface="微软雅黑" panose="020b0503020204020204" pitchFamily="34" charset="-122"/>
                        </a:rPr>
                        <a:t>信用卡分期支付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gridSpan="3">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zh-CN" altLang="en-US" sz="400" b="0" dirty="1">
                          <a:solidFill>
                            <a:schemeClr val="tx1"/>
                          </a:solidFill>
                          <a:latin typeface="微软雅黑" panose="020b0503020204020204" pitchFamily="34" charset="-122"/>
                          <a:ea typeface="微软雅黑" panose="020b0503020204020204" pitchFamily="34" charset="-122"/>
                        </a:rPr>
                        <a:t>签约价格</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hMerge="1" rowSpan="1">
                  <a:txBody>
                    <a:bodyPr/>
                    <a:lstStyle/>
                    <a:p>
                      <a:pPr algn="l"/>
                      <a:endParaRPr lang="zh-CN" altLang="en-US" sz="1200">
                        <a:latin typeface="微软雅黑" panose="020b0503020204020204" pitchFamily="34" charset="-122"/>
                        <a:ea typeface="微软雅黑" panose="020b0503020204020204" pitchFamily="34" charset="-122"/>
                      </a:endParaRPr>
                    </a:p>
                  </a:txBody>
                  <a:tcPr/>
                </a:tc>
                <a:tc hMerge="1" rowSpan="1">
                  <a:txBody>
                    <a:bodyPr/>
                    <a:lstStyle/>
                    <a:p>
                      <a:pPr algn="l"/>
                      <a:endParaRPr lang="zh-CN" altLang="en-US" sz="1200">
                        <a:latin typeface="微软雅黑" panose="020b0503020204020204" pitchFamily="34" charset="-122"/>
                        <a:ea typeface="微软雅黑" panose="020b0503020204020204" pitchFamily="34" charset="-122"/>
                      </a:endParaRPr>
                    </a:p>
                  </a:txBody>
                  <a:tcPr/>
                </a:tc>
              </a:tr>
              <a:tr h="166977">
                <a:tc gridSpan="1" vMerge="1">
                  <a:txBody>
                    <a:bodyPr/>
                    <a:lstStyle/>
                    <a:p>
                      <a:endParaRPr lang="zh-CN" altLang="en-US"/>
                    </a:p>
                  </a:txBody>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ctr"/>
                      <a:r>
                        <a:rPr lang="zh-CN" altLang="en-US" sz="400" b="0" dirty="1">
                          <a:solidFill>
                            <a:schemeClr val="tx1"/>
                          </a:solidFill>
                          <a:latin typeface="微软雅黑" panose="020b0503020204020204" pitchFamily="34" charset="-122"/>
                          <a:ea typeface="微软雅黑" panose="020b0503020204020204" pitchFamily="34" charset="-122"/>
                        </a:rPr>
                        <a:t>线上</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ctr"/>
                      <a:r>
                        <a:rPr lang="zh-CN" altLang="en-US" sz="400" b="0" dirty="1">
                          <a:solidFill>
                            <a:schemeClr val="tx1"/>
                          </a:solidFill>
                          <a:latin typeface="微软雅黑" panose="020b0503020204020204" pitchFamily="34" charset="-122"/>
                          <a:ea typeface="微软雅黑" panose="020b0503020204020204" pitchFamily="34" charset="-122"/>
                        </a:rPr>
                        <a:t>线下</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ctr"/>
                      <a:r>
                        <a:rPr lang="zh-CN" altLang="en-US" sz="400" b="0" dirty="1">
                          <a:solidFill>
                            <a:schemeClr val="tx1"/>
                          </a:solidFill>
                          <a:latin typeface="微软雅黑" panose="020b0503020204020204" pitchFamily="34" charset="-122"/>
                          <a:ea typeface="微软雅黑" panose="020b0503020204020204" pitchFamily="34" charset="-122"/>
                        </a:rPr>
                        <a:t>无卡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r>
              <a:tr h="0">
                <a:tc gridSpan="1" vMerge="1">
                  <a:txBody>
                    <a:bodyPr/>
                    <a:lstStyle/>
                    <a:p>
                      <a:endParaRPr lang="zh-CN" altLang="en-US"/>
                    </a:p>
                  </a:txBody>
                  <a:tcPr/>
                </a:tc>
                <a:tc gridSpan="3">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ctr"/>
                      <a:r>
                        <a:rPr lang="en-US" altLang="zh-CN" sz="400" b="0" dirty="1">
                          <a:solidFill>
                            <a:schemeClr val="tx1"/>
                          </a:solidFill>
                          <a:latin typeface="微软雅黑" panose="020b0503020204020204" pitchFamily="34" charset="-122"/>
                          <a:ea typeface="微软雅黑" panose="020b0503020204020204" pitchFamily="34" charset="-122"/>
                        </a:rPr>
                        <a:t>0.60%</a:t>
                      </a:r>
                      <a:endParaRPr lang="zh-CN" altLang="en-US" sz="400" b="0">
                        <a:solidFill>
                          <a:schemeClr val="tx1"/>
                        </a:solidFill>
                        <a:latin typeface="微软雅黑" panose="020b0503020204020204" pitchFamily="34" charset="-122"/>
                        <a:ea typeface="微软雅黑" panose="020b0503020204020204" pitchFamily="34" charset="-122"/>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70AD47">
                        <a:lumMod val="60000"/>
                        <a:lumOff val="40000"/>
                      </a:srgbClr>
                    </a:solidFill>
                  </a:tcPr>
                </a:tc>
                <a:tc hMerge="1" rowSpan="1">
                  <a:txBody>
                    <a:bodyPr/>
                    <a:lstStyle/>
                    <a:p>
                      <a:pPr algn="l"/>
                      <a:endParaRPr lang="zh-CN" altLang="en-US" sz="1000" b="1">
                        <a:solidFill>
                          <a:schemeClr val="bg1"/>
                        </a:solidFill>
                        <a:latin typeface="微软雅黑" panose="020b0503020204020204" pitchFamily="34" charset="-122"/>
                        <a:ea typeface="微软雅黑" panose="020b0503020204020204" pitchFamily="34" charset="-122"/>
                      </a:endParaRPr>
                    </a:p>
                  </a:txBody>
                  <a:tcPr/>
                </a:tc>
                <a:tc hMerge="1" rowSpan="1">
                  <a:txBody>
                    <a:bodyPr/>
                    <a:lstStyle/>
                    <a:p>
                      <a:pPr algn="l"/>
                      <a:endParaRPr lang="zh-CN" altLang="en-US" sz="1000" b="1">
                        <a:solidFill>
                          <a:schemeClr val="bg1"/>
                        </a:solidFill>
                        <a:latin typeface="微软雅黑" panose="020b0503020204020204" pitchFamily="34" charset="-122"/>
                        <a:ea typeface="微软雅黑" panose="020b0503020204020204" pitchFamily="34" charset="-122"/>
                      </a:endParaRPr>
                    </a:p>
                  </a:txBody>
                  <a:tcPr/>
                </a:tc>
              </a:tr>
              <a:tr h="417937">
                <a:tc gridSpan="4">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l"/>
                      <a:r>
                        <a:rPr lang="zh-CN" altLang="en-US" sz="400" b="0" dirty="1">
                          <a:solidFill>
                            <a:schemeClr val="tx1"/>
                          </a:solidFill>
                          <a:latin typeface="微软雅黑" panose="020b0503020204020204" pitchFamily="34" charset="-122"/>
                          <a:ea typeface="微软雅黑" panose="020b0503020204020204" pitchFamily="34" charset="-122"/>
                        </a:rPr>
                        <a:t>产品简介：</a:t>
                      </a:r>
                      <a:endParaRPr lang="en-US" altLang="zh-CN" sz="400" b="0">
                        <a:solidFill>
                          <a:schemeClr val="tx1"/>
                        </a:solidFill>
                        <a:latin typeface="微软雅黑" panose="020b0503020204020204" pitchFamily="34" charset="-122"/>
                        <a:ea typeface="微软雅黑" panose="020b0503020204020204" pitchFamily="34" charset="-122"/>
                      </a:endParaRPr>
                    </a:p>
                    <a:p>
                      <a:pPr algn="l">
                        <a:lnSpc>
                          <a:spcPct val="150000"/>
                        </a:lnSpc>
                      </a:pPr>
                      <a:r>
                        <a:rPr lang="en-US" altLang="zh-CN" sz="400" b="0" dirty="1">
                          <a:solidFill>
                            <a:schemeClr val="tx1"/>
                          </a:solidFill>
                          <a:latin typeface="微软雅黑" panose="020b0503020204020204" pitchFamily="34" charset="-122"/>
                          <a:ea typeface="微软雅黑" panose="020b0503020204020204" pitchFamily="34" charset="-122"/>
                        </a:rPr>
                        <a:t>1</a:t>
                      </a:r>
                      <a:r>
                        <a:rPr lang="zh-CN" altLang="en-US" sz="400" b="0" dirty="1">
                          <a:solidFill>
                            <a:schemeClr val="tx1"/>
                          </a:solidFill>
                          <a:latin typeface="微软雅黑" panose="020b0503020204020204" pitchFamily="34" charset="-122"/>
                          <a:ea typeface="微软雅黑" panose="020b0503020204020204" pitchFamily="34" charset="-122"/>
                        </a:rPr>
                        <a:t>、线上</a:t>
                      </a:r>
                      <a:r>
                        <a:rPr lang="en-US" altLang="zh-CN" sz="400" b="0" dirty="1">
                          <a:solidFill>
                            <a:schemeClr val="tx1"/>
                          </a:solidFill>
                          <a:latin typeface="微软雅黑" panose="020b0503020204020204" pitchFamily="34" charset="-122"/>
                          <a:ea typeface="微软雅黑" panose="020b0503020204020204" pitchFamily="34" charset="-122"/>
                        </a:rPr>
                        <a:t>/</a:t>
                      </a:r>
                      <a:r>
                        <a:rPr lang="zh-CN" altLang="en-US" sz="400" b="0" dirty="1">
                          <a:solidFill>
                            <a:schemeClr val="tx1"/>
                          </a:solidFill>
                          <a:latin typeface="微软雅黑" panose="020b0503020204020204" pitchFamily="34" charset="-122"/>
                          <a:ea typeface="微软雅黑" panose="020b0503020204020204" pitchFamily="34" charset="-122"/>
                        </a:rPr>
                        <a:t>下：整合了多家银行的分期付款业务，商家只要接入快钱就可以向消费者提供多家银行的分期付款服务。商家只需与快钱进行结算即可，不用向不同的银行分别进行结算。</a:t>
                      </a:r>
                      <a:endParaRPr lang="en-US" altLang="zh-CN" sz="400" b="0">
                        <a:solidFill>
                          <a:schemeClr val="tx1"/>
                        </a:solidFill>
                        <a:latin typeface="微软雅黑" panose="020b0503020204020204" pitchFamily="34" charset="-122"/>
                        <a:ea typeface="微软雅黑" panose="020b0503020204020204" pitchFamily="34" charset="-122"/>
                      </a:endParaRPr>
                    </a:p>
                    <a:p>
                      <a:pPr algn="l">
                        <a:lnSpc>
                          <a:spcPct val="150000"/>
                        </a:lnSpc>
                      </a:pPr>
                      <a:r>
                        <a:rPr lang="en-US" altLang="zh-CN" sz="400" b="0" dirty="1">
                          <a:solidFill>
                            <a:schemeClr val="tx1"/>
                          </a:solidFill>
                          <a:latin typeface="微软雅黑" panose="020b0503020204020204" pitchFamily="34" charset="-122"/>
                          <a:ea typeface="微软雅黑" panose="020b0503020204020204" pitchFamily="34" charset="-122"/>
                        </a:rPr>
                        <a:t>2</a:t>
                      </a:r>
                      <a:r>
                        <a:rPr lang="zh-CN" altLang="en-US" sz="400" b="0" dirty="1">
                          <a:solidFill>
                            <a:schemeClr val="tx1"/>
                          </a:solidFill>
                          <a:latin typeface="微软雅黑" panose="020b0503020204020204" pitchFamily="34" charset="-122"/>
                          <a:ea typeface="微软雅黑" panose="020b0503020204020204" pitchFamily="34" charset="-122"/>
                        </a:rPr>
                        <a:t>、无卡：消费者只需要提交信用卡卡号和有效期等信息，不用刷卡，无需当面交易，即可完成付款的产品。</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pPr algn="ctr"/>
                      <a:endParaRPr lang="zh-CN" altLang="en-US" sz="1600">
                        <a:latin typeface="微软雅黑" panose="020b0503020204020204" pitchFamily="34" charset="-122"/>
                        <a:ea typeface="微软雅黑" panose="020b0503020204020204" pitchFamily="34" charset="-122"/>
                      </a:endParaRPr>
                    </a:p>
                  </a:txBody>
                  <a:tcPr/>
                </a:tc>
                <a:tc hMerge="1" rowSpan="1">
                  <a:txBody>
                    <a:bodyPr/>
                    <a:lstStyle/>
                    <a:p>
                      <a:endParaRPr lang="zh-CN" altLang="en-US"/>
                    </a:p>
                  </a:txBody>
                  <a:tcPr/>
                </a:tc>
                <a:tc hMerge="1" rowSpan="1">
                  <a:txBody>
                    <a:bodyPr/>
                    <a:lstStyle/>
                    <a:p>
                      <a:endParaRPr lang="zh-CN" altLang="en-US"/>
                    </a:p>
                  </a:txBody>
                  <a:tcPr/>
                </a:tc>
              </a:tr>
            </a:tbl>
          </a:graphicData>
        </a:graphic>
      </p:graphicFrame>
      <p:graphicFrame>
        <p:nvGraphicFramePr>
          <p:cNvPr id="25" name="表格 24"/>
          <p:cNvGraphicFramePr/>
          <p:nvPr/>
        </p:nvGraphicFramePr>
        <p:xfrm>
          <a:off x="606944" y="4525563"/>
          <a:ext cx="2203409" cy="984691"/>
        </p:xfrm>
        <a:graphic>
          <a:graphicData uri="http://schemas.openxmlformats.org/drawingml/2006/table">
            <a:tbl>
              <a:tblPr firstRow="1" bandRow="1"/>
              <a:tblGrid>
                <a:gridCol w="572545"/>
                <a:gridCol w="749104"/>
                <a:gridCol w="881760"/>
              </a:tblGrid>
              <a:tr h="186070">
                <a:tc rowSpan="2">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en-US" altLang="zh-CN" sz="400" b="0" dirty="1">
                          <a:solidFill>
                            <a:schemeClr val="tx1"/>
                          </a:solidFill>
                          <a:latin typeface="微软雅黑" panose="020b0503020204020204" pitchFamily="34" charset="-122"/>
                          <a:ea typeface="微软雅黑" panose="020b0503020204020204" pitchFamily="34" charset="-122"/>
                        </a:rPr>
                        <a:t>Y</a:t>
                      </a:r>
                      <a:r>
                        <a:rPr lang="zh-CN" altLang="en-US" sz="400" b="0" dirty="1">
                          <a:solidFill>
                            <a:schemeClr val="tx1"/>
                          </a:solidFill>
                          <a:latin typeface="微软雅黑" panose="020b0503020204020204" pitchFamily="34" charset="-122"/>
                          <a:ea typeface="微软雅黑" panose="020b0503020204020204" pitchFamily="34" charset="-122"/>
                        </a:rPr>
                        <a:t>公司</a:t>
                      </a:r>
                      <a:endParaRPr lang="en-US" altLang="zh-CN" sz="400" b="0">
                        <a:solidFill>
                          <a:schemeClr val="tx1"/>
                        </a:solidFill>
                        <a:latin typeface="微软雅黑" panose="020b0503020204020204" pitchFamily="34" charset="-122"/>
                        <a:ea typeface="微软雅黑" panose="020b0503020204020204" pitchFamily="34" charset="-122"/>
                      </a:endParaRPr>
                    </a:p>
                    <a:p>
                      <a:pPr algn="ctr"/>
                      <a:r>
                        <a:rPr lang="zh-CN" altLang="en-US" sz="400" b="0" dirty="1">
                          <a:solidFill>
                            <a:schemeClr val="tx1"/>
                          </a:solidFill>
                          <a:latin typeface="微软雅黑" panose="020b0503020204020204" pitchFamily="34" charset="-122"/>
                          <a:ea typeface="微软雅黑" panose="020b0503020204020204" pitchFamily="34" charset="-122"/>
                        </a:rPr>
                        <a:t>代收</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gridSpan="2">
                  <a:txBody>
                    <a:bodyPr anchorCtr="0"/>
                    <a:lstStyle>
                      <a:lvl1pPr marL="0" algn="l" defTabSz="612008" rtl="0" eaLnBrk="1" latinLnBrk="0" hangingPunct="1">
                        <a:defRPr sz="1205" b="1" kern="1200">
                          <a:solidFill>
                            <a:schemeClr val="lt1"/>
                          </a:solidFill>
                          <a:latin typeface="Calibri" panose="020f0502020204030204"/>
                          <a:ea typeface=""/>
                          <a:cs typeface=""/>
                        </a:defRPr>
                      </a:lvl1pPr>
                      <a:lvl2pPr marL="306004" algn="l" defTabSz="612008" rtl="0" eaLnBrk="1" latinLnBrk="0" hangingPunct="1">
                        <a:defRPr sz="1205" b="1" kern="1200">
                          <a:solidFill>
                            <a:schemeClr val="lt1"/>
                          </a:solidFill>
                          <a:latin typeface="Calibri" panose="020f0502020204030204"/>
                          <a:ea typeface=""/>
                          <a:cs typeface=""/>
                        </a:defRPr>
                      </a:lvl2pPr>
                      <a:lvl3pPr marL="612008" algn="l" defTabSz="612008" rtl="0" eaLnBrk="1" latinLnBrk="0" hangingPunct="1">
                        <a:defRPr sz="1205" b="1" kern="1200">
                          <a:solidFill>
                            <a:schemeClr val="lt1"/>
                          </a:solidFill>
                          <a:latin typeface="Calibri" panose="020f0502020204030204"/>
                          <a:ea typeface=""/>
                          <a:cs typeface=""/>
                        </a:defRPr>
                      </a:lvl3pPr>
                      <a:lvl4pPr marL="918012" algn="l" defTabSz="612008" rtl="0" eaLnBrk="1" latinLnBrk="0" hangingPunct="1">
                        <a:defRPr sz="1205" b="1" kern="1200">
                          <a:solidFill>
                            <a:schemeClr val="lt1"/>
                          </a:solidFill>
                          <a:latin typeface="Calibri" panose="020f0502020204030204"/>
                          <a:ea typeface=""/>
                          <a:cs typeface=""/>
                        </a:defRPr>
                      </a:lvl4pPr>
                      <a:lvl5pPr marL="1224016" algn="l" defTabSz="612008" rtl="0" eaLnBrk="1" latinLnBrk="0" hangingPunct="1">
                        <a:defRPr sz="1205" b="1" kern="1200">
                          <a:solidFill>
                            <a:schemeClr val="lt1"/>
                          </a:solidFill>
                          <a:latin typeface="Calibri" panose="020f0502020204030204"/>
                          <a:ea typeface=""/>
                          <a:cs typeface=""/>
                        </a:defRPr>
                      </a:lvl5pPr>
                      <a:lvl6pPr marL="1530020" algn="l" defTabSz="612008" rtl="0" eaLnBrk="1" latinLnBrk="0" hangingPunct="1">
                        <a:defRPr sz="1205" b="1" kern="1200">
                          <a:solidFill>
                            <a:schemeClr val="lt1"/>
                          </a:solidFill>
                          <a:latin typeface="Calibri" panose="020f0502020204030204"/>
                          <a:ea typeface=""/>
                          <a:cs typeface=""/>
                        </a:defRPr>
                      </a:lvl6pPr>
                      <a:lvl7pPr marL="1836024" algn="l" defTabSz="612008" rtl="0" eaLnBrk="1" latinLnBrk="0" hangingPunct="1">
                        <a:defRPr sz="1205" b="1" kern="1200">
                          <a:solidFill>
                            <a:schemeClr val="lt1"/>
                          </a:solidFill>
                          <a:latin typeface="Calibri" panose="020f0502020204030204"/>
                          <a:ea typeface=""/>
                          <a:cs typeface=""/>
                        </a:defRPr>
                      </a:lvl7pPr>
                      <a:lvl8pPr marL="2142028" algn="l" defTabSz="612008" rtl="0" eaLnBrk="1" latinLnBrk="0" hangingPunct="1">
                        <a:defRPr sz="1205" b="1" kern="1200">
                          <a:solidFill>
                            <a:schemeClr val="lt1"/>
                          </a:solidFill>
                          <a:latin typeface="Calibri" panose="020f0502020204030204"/>
                          <a:ea typeface=""/>
                          <a:cs typeface=""/>
                        </a:defRPr>
                      </a:lvl8pPr>
                      <a:lvl9pPr marL="2448032" algn="l" defTabSz="612008" rtl="0" eaLnBrk="1" latinLnBrk="0" hangingPunct="1">
                        <a:defRPr sz="1205" b="1" kern="1200">
                          <a:solidFill>
                            <a:schemeClr val="lt1"/>
                          </a:solidFill>
                          <a:latin typeface="Calibri" panose="020f0502020204030204"/>
                          <a:ea typeface=""/>
                          <a:cs typeface=""/>
                        </a:defRPr>
                      </a:lvl9pPr>
                    </a:lstStyle>
                    <a:p>
                      <a:pPr algn="ctr"/>
                      <a:r>
                        <a:rPr lang="zh-CN" altLang="en-US" sz="400" b="0" dirty="1">
                          <a:solidFill>
                            <a:schemeClr val="tx1"/>
                          </a:solidFill>
                          <a:latin typeface="微软雅黑" panose="020b0503020204020204" pitchFamily="34" charset="-122"/>
                          <a:ea typeface="微软雅黑" panose="020b0503020204020204" pitchFamily="34" charset="-122"/>
                        </a:rPr>
                        <a:t>签约价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hMerge="1" rowSpan="1">
                  <a:txBody>
                    <a:bodyPr/>
                    <a:lstStyle/>
                    <a:p>
                      <a:endParaRPr lang="zh-CN" altLang="en-US"/>
                    </a:p>
                  </a:txBody>
                  <a:tcPr/>
                </a:tc>
              </a:tr>
              <a:tr h="281252">
                <a:tc gridSpan="1" vMerge="1">
                  <a:txBody>
                    <a:bodyPr/>
                    <a:lstStyle/>
                    <a:p>
                      <a:endParaRPr lang="zh-CN" altLang="en-US"/>
                    </a:p>
                  </a:txBody>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ctr"/>
                      <a:r>
                        <a:rPr lang="zh-CN" altLang="en-US" sz="400" b="0" dirty="1">
                          <a:solidFill>
                            <a:schemeClr val="tx1"/>
                          </a:solidFill>
                          <a:latin typeface="微软雅黑" panose="020b0503020204020204" pitchFamily="34" charset="-122"/>
                          <a:ea typeface="微软雅黑" panose="020b0503020204020204" pitchFamily="34" charset="-122"/>
                        </a:rPr>
                        <a:t>单笔代收：</a:t>
                      </a:r>
                      <a:r>
                        <a:rPr lang="en-US" altLang="zh-CN" sz="400" b="0" dirty="1">
                          <a:solidFill>
                            <a:schemeClr val="tx1"/>
                          </a:solidFill>
                          <a:latin typeface="微软雅黑" panose="020b0503020204020204" pitchFamily="34" charset="-122"/>
                          <a:ea typeface="微软雅黑" panose="020b0503020204020204" pitchFamily="34" charset="-122"/>
                        </a:rPr>
                        <a:t>1.00</a:t>
                      </a:r>
                      <a:r>
                        <a:rPr lang="zh-CN" altLang="en-US" sz="400" b="0" dirty="1">
                          <a:solidFill>
                            <a:schemeClr val="tx1"/>
                          </a:solidFill>
                          <a:latin typeface="微软雅黑" panose="020b0503020204020204" pitchFamily="34" charset="-122"/>
                          <a:ea typeface="微软雅黑" panose="020b0503020204020204" pitchFamily="34" charset="-122"/>
                        </a:rPr>
                        <a:t>元</a:t>
                      </a:r>
                      <a:r>
                        <a:rPr lang="en-US" altLang="zh-CN" sz="400" b="0" dirty="1">
                          <a:solidFill>
                            <a:schemeClr val="tx1"/>
                          </a:solidFill>
                          <a:latin typeface="微软雅黑" panose="020b0503020204020204" pitchFamily="34" charset="-122"/>
                          <a:ea typeface="微软雅黑" panose="020b0503020204020204" pitchFamily="34" charset="-122"/>
                        </a:rPr>
                        <a:t>/</a:t>
                      </a:r>
                      <a:r>
                        <a:rPr lang="zh-CN" altLang="en-US" sz="400" b="0" dirty="1">
                          <a:solidFill>
                            <a:schemeClr val="tx1"/>
                          </a:solidFill>
                          <a:latin typeface="微软雅黑" panose="020b0503020204020204" pitchFamily="34" charset="-122"/>
                          <a:ea typeface="微软雅黑" panose="020b0503020204020204" pitchFamily="34" charset="-122"/>
                        </a:rPr>
                        <a:t>笔</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c>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400" b="0" dirty="1">
                          <a:solidFill>
                            <a:schemeClr val="tx1"/>
                          </a:solidFill>
                          <a:latin typeface="微软雅黑" panose="020b0503020204020204" pitchFamily="34" charset="-122"/>
                          <a:ea typeface="微软雅黑" panose="020b0503020204020204" pitchFamily="34" charset="-122"/>
                        </a:rPr>
                        <a:t>批量代收：</a:t>
                      </a:r>
                      <a:r>
                        <a:rPr lang="en-US" altLang="zh-CN" sz="400" b="0" dirty="1">
                          <a:solidFill>
                            <a:schemeClr val="tx1"/>
                          </a:solidFill>
                          <a:latin typeface="微软雅黑" panose="020b0503020204020204" pitchFamily="34" charset="-122"/>
                          <a:ea typeface="微软雅黑" panose="020b0503020204020204" pitchFamily="34" charset="-122"/>
                        </a:rPr>
                        <a:t>0.70</a:t>
                      </a:r>
                      <a:r>
                        <a:rPr lang="zh-CN" altLang="en-US" sz="400" b="0" dirty="1">
                          <a:solidFill>
                            <a:schemeClr val="tx1"/>
                          </a:solidFill>
                          <a:latin typeface="微软雅黑" panose="020b0503020204020204" pitchFamily="34" charset="-122"/>
                          <a:ea typeface="微软雅黑" panose="020b0503020204020204" pitchFamily="34" charset="-122"/>
                        </a:rPr>
                        <a:t>元</a:t>
                      </a:r>
                      <a:r>
                        <a:rPr lang="en-US" altLang="zh-CN" sz="400" b="0" dirty="1">
                          <a:solidFill>
                            <a:schemeClr val="tx1"/>
                          </a:solidFill>
                          <a:latin typeface="微软雅黑" panose="020b0503020204020204" pitchFamily="34" charset="-122"/>
                          <a:ea typeface="微软雅黑" panose="020b0503020204020204" pitchFamily="34" charset="-122"/>
                        </a:rPr>
                        <a:t>/</a:t>
                      </a:r>
                      <a:r>
                        <a:rPr lang="zh-CN" altLang="en-US" sz="400" b="0" dirty="1">
                          <a:solidFill>
                            <a:schemeClr val="tx1"/>
                          </a:solidFill>
                          <a:latin typeface="微软雅黑" panose="020b0503020204020204" pitchFamily="34" charset="-122"/>
                          <a:ea typeface="微软雅黑" panose="020b0503020204020204" pitchFamily="34" charset="-122"/>
                        </a:rPr>
                        <a:t>笔</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D7D31">
                        <a:lumMod val="60000"/>
                        <a:lumOff val="40000"/>
                      </a:srgbClr>
                    </a:solidFill>
                  </a:tcPr>
                </a:tc>
              </a:tr>
              <a:tr h="517369">
                <a:tc gridSpan="3">
                  <a:txBody>
                    <a:bodyPr anchorCtr="0"/>
                    <a:lstStyle>
                      <a:lvl1pPr marL="0" algn="l" defTabSz="612008" rtl="0" eaLnBrk="1" latinLnBrk="0" hangingPunct="1">
                        <a:defRPr sz="1205" kern="1200">
                          <a:solidFill>
                            <a:schemeClr val="dk1"/>
                          </a:solidFill>
                          <a:latin typeface="Calibri" panose="020f0502020204030204"/>
                          <a:ea typeface=""/>
                          <a:cs typeface=""/>
                        </a:defRPr>
                      </a:lvl1pPr>
                      <a:lvl2pPr marL="306004" algn="l" defTabSz="612008" rtl="0" eaLnBrk="1" latinLnBrk="0" hangingPunct="1">
                        <a:defRPr sz="1205" kern="1200">
                          <a:solidFill>
                            <a:schemeClr val="dk1"/>
                          </a:solidFill>
                          <a:latin typeface="Calibri" panose="020f0502020204030204"/>
                          <a:ea typeface=""/>
                          <a:cs typeface=""/>
                        </a:defRPr>
                      </a:lvl2pPr>
                      <a:lvl3pPr marL="612008" algn="l" defTabSz="612008" rtl="0" eaLnBrk="1" latinLnBrk="0" hangingPunct="1">
                        <a:defRPr sz="1205" kern="1200">
                          <a:solidFill>
                            <a:schemeClr val="dk1"/>
                          </a:solidFill>
                          <a:latin typeface="Calibri" panose="020f0502020204030204"/>
                          <a:ea typeface=""/>
                          <a:cs typeface=""/>
                        </a:defRPr>
                      </a:lvl3pPr>
                      <a:lvl4pPr marL="918012" algn="l" defTabSz="612008" rtl="0" eaLnBrk="1" latinLnBrk="0" hangingPunct="1">
                        <a:defRPr sz="1205" kern="1200">
                          <a:solidFill>
                            <a:schemeClr val="dk1"/>
                          </a:solidFill>
                          <a:latin typeface="Calibri" panose="020f0502020204030204"/>
                          <a:ea typeface=""/>
                          <a:cs typeface=""/>
                        </a:defRPr>
                      </a:lvl4pPr>
                      <a:lvl5pPr marL="1224016" algn="l" defTabSz="612008" rtl="0" eaLnBrk="1" latinLnBrk="0" hangingPunct="1">
                        <a:defRPr sz="1205" kern="1200">
                          <a:solidFill>
                            <a:schemeClr val="dk1"/>
                          </a:solidFill>
                          <a:latin typeface="Calibri" panose="020f0502020204030204"/>
                          <a:ea typeface=""/>
                          <a:cs typeface=""/>
                        </a:defRPr>
                      </a:lvl5pPr>
                      <a:lvl6pPr marL="1530020" algn="l" defTabSz="612008" rtl="0" eaLnBrk="1" latinLnBrk="0" hangingPunct="1">
                        <a:defRPr sz="1205" kern="1200">
                          <a:solidFill>
                            <a:schemeClr val="dk1"/>
                          </a:solidFill>
                          <a:latin typeface="Calibri" panose="020f0502020204030204"/>
                          <a:ea typeface=""/>
                          <a:cs typeface=""/>
                        </a:defRPr>
                      </a:lvl6pPr>
                      <a:lvl7pPr marL="1836024" algn="l" defTabSz="612008" rtl="0" eaLnBrk="1" latinLnBrk="0" hangingPunct="1">
                        <a:defRPr sz="1205" kern="1200">
                          <a:solidFill>
                            <a:schemeClr val="dk1"/>
                          </a:solidFill>
                          <a:latin typeface="Calibri" panose="020f0502020204030204"/>
                          <a:ea typeface=""/>
                          <a:cs typeface=""/>
                        </a:defRPr>
                      </a:lvl7pPr>
                      <a:lvl8pPr marL="2142028" algn="l" defTabSz="612008" rtl="0" eaLnBrk="1" latinLnBrk="0" hangingPunct="1">
                        <a:defRPr sz="1205" kern="1200">
                          <a:solidFill>
                            <a:schemeClr val="dk1"/>
                          </a:solidFill>
                          <a:latin typeface="Calibri" panose="020f0502020204030204"/>
                          <a:ea typeface=""/>
                          <a:cs typeface=""/>
                        </a:defRPr>
                      </a:lvl8pPr>
                      <a:lvl9pPr marL="2448032" algn="l" defTabSz="612008" rtl="0" eaLnBrk="1" latinLnBrk="0" hangingPunct="1">
                        <a:defRPr sz="1205" kern="1200">
                          <a:solidFill>
                            <a:schemeClr val="dk1"/>
                          </a:solidFill>
                          <a:latin typeface="Calibri" panose="020f0502020204030204"/>
                          <a:ea typeface=""/>
                          <a:cs typeface=""/>
                        </a:defRPr>
                      </a:lvl9pPr>
                    </a:lstStyle>
                    <a:p>
                      <a:pPr algn="l"/>
                      <a:r>
                        <a:rPr lang="zh-CN" altLang="en-US" sz="400" b="0" dirty="1">
                          <a:solidFill>
                            <a:schemeClr val="tx1"/>
                          </a:solidFill>
                          <a:latin typeface="微软雅黑" panose="020b0503020204020204" pitchFamily="34" charset="-122"/>
                          <a:ea typeface="微软雅黑" panose="020b0503020204020204" pitchFamily="34" charset="-122"/>
                        </a:rPr>
                        <a:t>产品简介：</a:t>
                      </a:r>
                      <a:endParaRPr lang="en-US" altLang="zh-CN" sz="400" b="0">
                        <a:solidFill>
                          <a:schemeClr val="tx1"/>
                        </a:solidFill>
                        <a:latin typeface="微软雅黑" panose="020b0503020204020204" pitchFamily="34" charset="-122"/>
                        <a:ea typeface="微软雅黑" panose="020b0503020204020204" pitchFamily="34" charset="-122"/>
                      </a:endParaRPr>
                    </a:p>
                    <a:p>
                      <a:pPr algn="l">
                        <a:lnSpc>
                          <a:spcPct val="150000"/>
                        </a:lnSpc>
                      </a:pPr>
                      <a:r>
                        <a:rPr lang="zh-CN" altLang="en-US" sz="400" b="0" dirty="1">
                          <a:solidFill>
                            <a:schemeClr val="tx1"/>
                          </a:solidFill>
                          <a:latin typeface="微软雅黑" panose="020b0503020204020204" pitchFamily="34" charset="-122"/>
                          <a:ea typeface="微软雅黑" panose="020b0503020204020204" pitchFamily="34" charset="-122"/>
                        </a:rPr>
                        <a:t>       代收产品是基于持卡人与商户签订业务委托协议，许可商户根据协议约定，向持卡人指定账户请求并完成指定款项支付的业务。主要应用于水电煤缴费、资金归集、保险代扣、消费信贷还款代扣等场景。</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pPr algn="ctr"/>
                      <a:endParaRPr lang="zh-CN" altLang="en-US" sz="1600">
                        <a:latin typeface="微软雅黑" panose="020b0503020204020204" pitchFamily="34" charset="-122"/>
                        <a:ea typeface="微软雅黑" panose="020b0503020204020204" pitchFamily="34" charset="-122"/>
                      </a:endParaRPr>
                    </a:p>
                  </a:txBody>
                  <a:tcPr/>
                </a:tc>
                <a:tc hMerge="1" rowSpan="1">
                  <a:txBody>
                    <a:bodyPr/>
                    <a:lstStyle/>
                    <a:p>
                      <a:endParaRPr lang="zh-CN" altLang="en-US"/>
                    </a:p>
                  </a:txBody>
                  <a:tcPr/>
                </a:tc>
              </a:tr>
            </a:tbl>
          </a:graphicData>
        </a:graphic>
      </p:graphicFrame>
      <p:sp>
        <p:nvSpPr>
          <p:cNvPr id="26" name="矩形 25"/>
          <p:cNvSpPr/>
          <p:nvPr/>
        </p:nvSpPr>
        <p:spPr>
          <a:xfrm>
            <a:off x="3064646" y="3226150"/>
            <a:ext cx="595035" cy="215444"/>
          </a:xfrm>
          <a:prstGeom prst="rect"/>
          <a:solidFill>
            <a:schemeClr val="accent6">
              <a:lumMod val="50000"/>
            </a:schemeClr>
          </a:solidFill>
        </p:spPr>
        <p:txBody>
          <a:bodyPr wrap="non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认证支付</a:t>
            </a:r>
          </a:p>
        </p:txBody>
      </p:sp>
      <p:graphicFrame>
        <p:nvGraphicFramePr>
          <p:cNvPr id="27" name="表格 26"/>
          <p:cNvGraphicFramePr/>
          <p:nvPr/>
        </p:nvGraphicFramePr>
        <p:xfrm>
          <a:off x="3238254" y="3446647"/>
          <a:ext cx="2239200" cy="993600"/>
        </p:xfrm>
        <a:graphic>
          <a:graphicData uri="http://schemas.openxmlformats.org/drawingml/2006/table">
            <a:tbl>
              <a:tblPr firstRow="1" bandRow="1">
                <a:tableStyleId>{5C22544A-7EE6-4342-B048-85BDC9FD1C3A}</a:tableStyleId>
              </a:tblPr>
              <a:tblGrid>
                <a:gridCol w="1119600"/>
                <a:gridCol w="1119600"/>
              </a:tblGrid>
              <a:tr h="276247">
                <a:tc>
                  <a:txBody>
                    <a:bodyPr anchorCtr="0"/>
                    <a:lstStyle/>
                    <a:p>
                      <a:pPr algn="ctr"/>
                      <a:r>
                        <a:rPr lang="en-US" altLang="zh-CN" sz="400" b="0" dirty="1">
                          <a:solidFill>
                            <a:schemeClr val="tx1"/>
                          </a:solidFill>
                          <a:latin typeface="微软雅黑" panose="020b0503020204020204" pitchFamily="34" charset="-122"/>
                          <a:ea typeface="微软雅黑" panose="020b0503020204020204" pitchFamily="34" charset="-122"/>
                        </a:rPr>
                        <a:t>L</a:t>
                      </a:r>
                      <a:r>
                        <a:rPr lang="zh-CN" altLang="en-US" sz="400" b="0" dirty="1">
                          <a:solidFill>
                            <a:schemeClr val="tx1"/>
                          </a:solidFill>
                          <a:latin typeface="微软雅黑" panose="020b0503020204020204" pitchFamily="34" charset="-122"/>
                          <a:ea typeface="微软雅黑" panose="020b0503020204020204" pitchFamily="34" charset="-122"/>
                        </a:rPr>
                        <a:t>公司</a:t>
                      </a:r>
                      <a:endParaRPr lang="en-US" altLang="zh-CN" sz="400" b="0">
                        <a:solidFill>
                          <a:schemeClr val="tx1"/>
                        </a:solidFill>
                        <a:latin typeface="微软雅黑" panose="020b0503020204020204" pitchFamily="34" charset="-122"/>
                        <a:ea typeface="微软雅黑" panose="020b0503020204020204" pitchFamily="34" charset="-122"/>
                      </a:endParaRPr>
                    </a:p>
                    <a:p>
                      <a:pPr algn="ctr"/>
                      <a:r>
                        <a:rPr lang="zh-CN" altLang="en-US" sz="400" b="0" dirty="1">
                          <a:solidFill>
                            <a:schemeClr val="tx1"/>
                          </a:solidFill>
                          <a:latin typeface="微软雅黑" panose="020b0503020204020204" pitchFamily="34" charset="-122"/>
                          <a:ea typeface="微软雅黑" panose="020b0503020204020204" pitchFamily="34" charset="-122"/>
                        </a:rPr>
                        <a:t>认证支付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c>
                  <a:txBody>
                    <a:bodyPr anchorCtr="0"/>
                    <a:lstStyle/>
                    <a:p>
                      <a:pPr algn="ctr"/>
                      <a:r>
                        <a:rPr lang="zh-CN" altLang="en-US" sz="400" b="0" dirty="1">
                          <a:solidFill>
                            <a:schemeClr val="tx1"/>
                          </a:solidFill>
                          <a:latin typeface="微软雅黑" panose="020b0503020204020204" pitchFamily="34" charset="-122"/>
                          <a:ea typeface="微软雅黑" panose="020b0503020204020204" pitchFamily="34" charset="-122"/>
                        </a:rPr>
                        <a:t>签约价：</a:t>
                      </a:r>
                      <a:r>
                        <a:rPr lang="en-US" altLang="zh-CN" sz="400" b="0" dirty="1">
                          <a:solidFill>
                            <a:schemeClr val="tx1"/>
                          </a:solidFill>
                          <a:latin typeface="微软雅黑" panose="020b0503020204020204" pitchFamily="34" charset="-122"/>
                          <a:ea typeface="微软雅黑" panose="020b0503020204020204" pitchFamily="34" charset="-122"/>
                        </a:rPr>
                        <a:t>0.08%-0.15%</a:t>
                      </a:r>
                      <a:r>
                        <a:rPr lang="zh-CN" altLang="en-US" sz="400" b="0" dirty="1">
                          <a:solidFill>
                            <a:schemeClr val="tx1"/>
                          </a:solidFill>
                          <a:latin typeface="微软雅黑" panose="020b0503020204020204" pitchFamily="34" charset="-122"/>
                          <a:ea typeface="微软雅黑" panose="020b0503020204020204" pitchFamily="34" charset="-122"/>
                        </a:rPr>
                        <a:t>，保底</a:t>
                      </a:r>
                      <a:r>
                        <a:rPr lang="en-US" altLang="zh-CN" sz="400" b="0" dirty="1">
                          <a:solidFill>
                            <a:schemeClr val="tx1"/>
                          </a:solidFill>
                          <a:latin typeface="微软雅黑" panose="020b0503020204020204" pitchFamily="34" charset="-122"/>
                          <a:ea typeface="微软雅黑" panose="020b0503020204020204" pitchFamily="34" charset="-122"/>
                        </a:rPr>
                        <a:t>1</a:t>
                      </a:r>
                      <a:r>
                        <a:rPr lang="zh-CN" altLang="en-US" sz="400" b="0" dirty="1">
                          <a:solidFill>
                            <a:schemeClr val="tx1"/>
                          </a:solidFill>
                          <a:latin typeface="微软雅黑" panose="020b0503020204020204" pitchFamily="34" charset="-122"/>
                          <a:ea typeface="微软雅黑" panose="020b0503020204020204" pitchFamily="34" charset="-122"/>
                        </a:rPr>
                        <a:t>元</a:t>
                      </a:r>
                      <a:r>
                        <a:rPr lang="en-US" altLang="zh-CN" sz="400" b="0" dirty="1">
                          <a:solidFill>
                            <a:schemeClr val="tx1"/>
                          </a:solidFill>
                          <a:latin typeface="微软雅黑" panose="020b0503020204020204" pitchFamily="34" charset="-122"/>
                          <a:ea typeface="微软雅黑" panose="020b0503020204020204" pitchFamily="34" charset="-122"/>
                        </a:rPr>
                        <a:t>/</a:t>
                      </a:r>
                      <a:r>
                        <a:rPr lang="zh-CN" altLang="en-US" sz="400" b="0" dirty="1">
                          <a:solidFill>
                            <a:schemeClr val="tx1"/>
                          </a:solidFill>
                          <a:latin typeface="微软雅黑" panose="020b0503020204020204" pitchFamily="34" charset="-122"/>
                          <a:ea typeface="微软雅黑" panose="020b0503020204020204" pitchFamily="34" charset="-122"/>
                        </a:rPr>
                        <a:t>笔</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60000"/>
                        <a:lumOff val="40000"/>
                      </a:schemeClr>
                    </a:solidFill>
                  </a:tcPr>
                </a:tc>
              </a:tr>
              <a:tr h="717353">
                <a:tc gridSpan="2">
                  <a:txBody>
                    <a:bodyPr anchorCtr="0"/>
                    <a:lstStyle/>
                    <a:p>
                      <a:pPr algn="l"/>
                      <a:r>
                        <a:rPr lang="zh-CN" altLang="en-US" sz="400" b="0" dirty="1">
                          <a:solidFill>
                            <a:schemeClr val="tx1"/>
                          </a:solidFill>
                          <a:latin typeface="微软雅黑" panose="020b0503020204020204" pitchFamily="34" charset="-122"/>
                          <a:ea typeface="微软雅黑" panose="020b0503020204020204" pitchFamily="34" charset="-122"/>
                        </a:rPr>
                        <a:t>产品简介：</a:t>
                      </a:r>
                      <a:endParaRPr lang="en-US" altLang="zh-CN" sz="400" b="0">
                        <a:solidFill>
                          <a:schemeClr val="tx1"/>
                        </a:solidFill>
                        <a:latin typeface="微软雅黑" panose="020b0503020204020204" pitchFamily="34" charset="-122"/>
                        <a:ea typeface="微软雅黑" panose="020b0503020204020204" pitchFamily="34" charset="-122"/>
                      </a:endParaRPr>
                    </a:p>
                    <a:p>
                      <a:pPr algn="l">
                        <a:lnSpc>
                          <a:spcPct val="150000"/>
                        </a:lnSpc>
                      </a:pPr>
                      <a:r>
                        <a:rPr lang="zh-CN" altLang="en-US" sz="400" b="0" dirty="1">
                          <a:solidFill>
                            <a:schemeClr val="tx1"/>
                          </a:solidFill>
                          <a:latin typeface="微软雅黑" panose="020b0503020204020204" pitchFamily="34" charset="-122"/>
                          <a:ea typeface="微软雅黑" panose="020b0503020204020204" pitchFamily="34" charset="-122"/>
                        </a:rPr>
                        <a:t>      认证支付是连连支付为有大额支付需求的行业客户量身打造的一款安全、便捷的新型支付产品，一点解决支付流程中快捷支付额度偏低、传统网银流程繁琐的问题。</a:t>
                      </a:r>
                    </a:p>
                    <a:p>
                      <a:pPr algn="l">
                        <a:lnSpc>
                          <a:spcPct val="150000"/>
                        </a:lnSpc>
                      </a:pPr>
                      <a:r>
                        <a:rPr lang="zh-CN" altLang="en-US" sz="400" b="0" dirty="1">
                          <a:solidFill>
                            <a:schemeClr val="tx1"/>
                          </a:solidFill>
                          <a:latin typeface="微软雅黑" panose="020b0503020204020204" pitchFamily="34" charset="-122"/>
                          <a:ea typeface="微软雅黑" panose="020b0503020204020204" pitchFamily="34" charset="-122"/>
                        </a:rPr>
                        <a:t>      产品提供标准版和卡前置两种产品模式，支持</a:t>
                      </a:r>
                      <a:r>
                        <a:rPr lang="en-US" altLang="zh-CN" sz="400" b="0" dirty="1">
                          <a:solidFill>
                            <a:schemeClr val="tx1"/>
                          </a:solidFill>
                          <a:latin typeface="微软雅黑" panose="020b0503020204020204" pitchFamily="34" charset="-122"/>
                          <a:ea typeface="微软雅黑" panose="020b0503020204020204" pitchFamily="34" charset="-122"/>
                        </a:rPr>
                        <a:t>WEB</a:t>
                      </a:r>
                      <a:r>
                        <a:rPr lang="zh-CN" altLang="en-US" sz="400" b="0" dirty="1">
                          <a:solidFill>
                            <a:schemeClr val="tx1"/>
                          </a:solidFill>
                          <a:latin typeface="微软雅黑" panose="020b0503020204020204" pitchFamily="34" charset="-122"/>
                          <a:ea typeface="微软雅黑" panose="020b0503020204020204" pitchFamily="34" charset="-122"/>
                        </a:rPr>
                        <a:t>端和无线端产品，包括</a:t>
                      </a:r>
                      <a:r>
                        <a:rPr lang="en-US" altLang="zh-CN" sz="400" b="0" dirty="1">
                          <a:solidFill>
                            <a:schemeClr val="tx1"/>
                          </a:solidFill>
                          <a:latin typeface="微软雅黑" panose="020b0503020204020204" pitchFamily="34" charset="-122"/>
                          <a:ea typeface="微软雅黑" panose="020b0503020204020204" pitchFamily="34" charset="-122"/>
                        </a:rPr>
                        <a:t>WEB</a:t>
                      </a:r>
                      <a:r>
                        <a:rPr lang="zh-CN" altLang="en-US" sz="400" b="0" dirty="1">
                          <a:solidFill>
                            <a:schemeClr val="tx1"/>
                          </a:solidFill>
                          <a:latin typeface="微软雅黑" panose="020b0503020204020204" pitchFamily="34" charset="-122"/>
                          <a:ea typeface="微软雅黑" panose="020b0503020204020204" pitchFamily="34" charset="-122"/>
                        </a:rPr>
                        <a:t>、手机</a:t>
                      </a:r>
                      <a:r>
                        <a:rPr lang="en-US" altLang="zh-CN" sz="400" b="0" dirty="1">
                          <a:solidFill>
                            <a:schemeClr val="tx1"/>
                          </a:solidFill>
                          <a:latin typeface="微软雅黑" panose="020b0503020204020204" pitchFamily="34" charset="-122"/>
                          <a:ea typeface="微软雅黑" panose="020b0503020204020204" pitchFamily="34" charset="-122"/>
                        </a:rPr>
                        <a:t>SDK</a:t>
                      </a:r>
                      <a:r>
                        <a:rPr lang="zh-CN" altLang="en-US" sz="400" b="0" dirty="1">
                          <a:solidFill>
                            <a:schemeClr val="tx1"/>
                          </a:solidFill>
                          <a:latin typeface="微软雅黑" panose="020b0503020204020204" pitchFamily="34" charset="-122"/>
                          <a:ea typeface="微软雅黑" panose="020b0503020204020204" pitchFamily="34" charset="-122"/>
                        </a:rPr>
                        <a:t>（</a:t>
                      </a:r>
                      <a:r>
                        <a:rPr lang="en-US" altLang="zh-CN" sz="400" b="0" dirty="1">
                          <a:solidFill>
                            <a:schemeClr val="tx1"/>
                          </a:solidFill>
                          <a:latin typeface="微软雅黑" panose="020b0503020204020204" pitchFamily="34" charset="-122"/>
                          <a:ea typeface="微软雅黑" panose="020b0503020204020204" pitchFamily="34" charset="-122"/>
                        </a:rPr>
                        <a:t>IOS</a:t>
                      </a:r>
                      <a:r>
                        <a:rPr lang="zh-CN" altLang="en-US" sz="400" b="0" dirty="1">
                          <a:solidFill>
                            <a:schemeClr val="tx1"/>
                          </a:solidFill>
                          <a:latin typeface="微软雅黑" panose="020b0503020204020204" pitchFamily="34" charset="-122"/>
                          <a:ea typeface="微软雅黑" panose="020b0503020204020204" pitchFamily="34" charset="-122"/>
                        </a:rPr>
                        <a:t>、</a:t>
                      </a:r>
                      <a:r>
                        <a:rPr lang="en-US" altLang="zh-CN" sz="400" b="0" dirty="1">
                          <a:solidFill>
                            <a:schemeClr val="tx1"/>
                          </a:solidFill>
                          <a:latin typeface="微软雅黑" panose="020b0503020204020204" pitchFamily="34" charset="-122"/>
                          <a:ea typeface="微软雅黑" panose="020b0503020204020204" pitchFamily="34" charset="-122"/>
                        </a:rPr>
                        <a:t>Andriod</a:t>
                      </a:r>
                      <a:r>
                        <a:rPr lang="zh-CN" altLang="en-US" sz="400" b="0" dirty="1">
                          <a:solidFill>
                            <a:schemeClr val="tx1"/>
                          </a:solidFill>
                          <a:latin typeface="微软雅黑" panose="020b0503020204020204" pitchFamily="34" charset="-122"/>
                          <a:ea typeface="微软雅黑" panose="020b0503020204020204" pitchFamily="34" charset="-122"/>
                        </a:rPr>
                        <a:t>）和</a:t>
                      </a:r>
                      <a:r>
                        <a:rPr lang="en-US" altLang="zh-CN" sz="400" b="0" dirty="1">
                          <a:solidFill>
                            <a:schemeClr val="tx1"/>
                          </a:solidFill>
                          <a:latin typeface="微软雅黑" panose="020b0503020204020204" pitchFamily="34" charset="-122"/>
                          <a:ea typeface="微软雅黑" panose="020b0503020204020204" pitchFamily="34" charset="-122"/>
                        </a:rPr>
                        <a:t>WAP</a:t>
                      </a:r>
                      <a:r>
                        <a:rPr lang="zh-CN" altLang="en-US" sz="400" b="0" dirty="1">
                          <a:solidFill>
                            <a:schemeClr val="tx1"/>
                          </a:solidFill>
                          <a:latin typeface="微软雅黑" panose="020b0503020204020204" pitchFamily="34" charset="-122"/>
                          <a:ea typeface="微软雅黑" panose="020b0503020204020204" pitchFamily="34" charset="-122"/>
                        </a:rPr>
                        <a:t>（支持</a:t>
                      </a:r>
                      <a:r>
                        <a:rPr lang="en-US" altLang="zh-CN" sz="400" b="0" dirty="1">
                          <a:solidFill>
                            <a:schemeClr val="tx1"/>
                          </a:solidFill>
                          <a:latin typeface="微软雅黑" panose="020b0503020204020204" pitchFamily="34" charset="-122"/>
                          <a:ea typeface="微软雅黑" panose="020b0503020204020204" pitchFamily="34" charset="-122"/>
                        </a:rPr>
                        <a:t>HTML5</a:t>
                      </a:r>
                      <a:r>
                        <a:rPr lang="zh-CN" altLang="en-US" sz="400" b="0" dirty="1">
                          <a:solidFill>
                            <a:schemeClr val="tx1"/>
                          </a:solidFill>
                          <a:latin typeface="微软雅黑" panose="020b0503020204020204" pitchFamily="34" charset="-122"/>
                          <a:ea typeface="微软雅黑" panose="020b0503020204020204" pitchFamily="34" charset="-122"/>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rowSpan="1">
                  <a:txBody>
                    <a:bodyPr/>
                    <a:lstStyle/>
                    <a:p>
                      <a:pPr algn="ctr"/>
                      <a:endParaRPr lang="zh-CN" altLang="en-US" sz="1600">
                        <a:latin typeface="微软雅黑" panose="020b0503020204020204" pitchFamily="34" charset="-122"/>
                        <a:ea typeface="微软雅黑" panose="020b0503020204020204" pitchFamily="34" charset="-122"/>
                      </a:endParaRPr>
                    </a:p>
                  </a:txBody>
                  <a:tcPr/>
                </a:tc>
              </a:tr>
            </a:tbl>
          </a:graphicData>
        </a:graphic>
      </p:graphicFrame>
      <p:graphicFrame>
        <p:nvGraphicFramePr>
          <p:cNvPr id="28" name="表格 27"/>
          <p:cNvGraphicFramePr/>
          <p:nvPr/>
        </p:nvGraphicFramePr>
        <p:xfrm>
          <a:off x="3251199" y="4490925"/>
          <a:ext cx="2216150" cy="1066800"/>
        </p:xfrm>
        <a:graphic>
          <a:graphicData uri="http://schemas.openxmlformats.org/drawingml/2006/table">
            <a:tbl>
              <a:tblPr firstRow="1" bandRow="1">
                <a:tableStyleId>{5C22544A-7EE6-4342-B048-85BDC9FD1C3A}</a:tableStyleId>
              </a:tblPr>
              <a:tblGrid>
                <a:gridCol w="571081"/>
                <a:gridCol w="783382"/>
                <a:gridCol w="861687"/>
              </a:tblGrid>
              <a:tr h="140630">
                <a:tc rowSpan="2">
                  <a:txBody>
                    <a:bodyPr anchorCtr="0"/>
                    <a:lstStyle/>
                    <a:p>
                      <a:pPr algn="l"/>
                      <a:r>
                        <a:rPr lang="en-US" altLang="zh-CN" sz="400" b="0" dirty="1">
                          <a:solidFill>
                            <a:schemeClr val="tx1"/>
                          </a:solidFill>
                          <a:latin typeface="微软雅黑" panose="020b0503020204020204" pitchFamily="34" charset="-122"/>
                          <a:ea typeface="微软雅黑" panose="020b0503020204020204" pitchFamily="34" charset="-122"/>
                        </a:rPr>
                        <a:t>B</a:t>
                      </a:r>
                      <a:r>
                        <a:rPr lang="zh-CN" altLang="en-US" sz="400" b="0" dirty="1">
                          <a:solidFill>
                            <a:schemeClr val="tx1"/>
                          </a:solidFill>
                          <a:latin typeface="微软雅黑" panose="020b0503020204020204" pitchFamily="34" charset="-122"/>
                          <a:ea typeface="微软雅黑" panose="020b0503020204020204" pitchFamily="34" charset="-122"/>
                        </a:rPr>
                        <a:t>公司</a:t>
                      </a:r>
                      <a:endParaRPr lang="en-US" altLang="zh-CN" sz="400" b="0">
                        <a:solidFill>
                          <a:schemeClr val="tx1"/>
                        </a:solidFill>
                        <a:latin typeface="微软雅黑" panose="020b0503020204020204" pitchFamily="34" charset="-122"/>
                        <a:ea typeface="微软雅黑" panose="020b0503020204020204" pitchFamily="34" charset="-122"/>
                      </a:endParaRPr>
                    </a:p>
                    <a:p>
                      <a:pPr algn="l"/>
                      <a:r>
                        <a:rPr lang="zh-CN" altLang="en-US" sz="400" b="0" dirty="1">
                          <a:solidFill>
                            <a:schemeClr val="tx1"/>
                          </a:solidFill>
                          <a:latin typeface="微软雅黑" panose="020b0503020204020204" pitchFamily="34" charset="-122"/>
                          <a:ea typeface="微软雅黑" panose="020b0503020204020204" pitchFamily="34" charset="-122"/>
                        </a:rPr>
                        <a:t>认证支付</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gridSpan="2">
                  <a:txBody>
                    <a:bodyPr anchorCtr="0"/>
                    <a:lstStyle/>
                    <a:p>
                      <a:pPr algn="ctr"/>
                      <a:r>
                        <a:rPr lang="zh-CN" altLang="en-US" sz="400" b="0" dirty="1">
                          <a:solidFill>
                            <a:schemeClr val="tx1"/>
                          </a:solidFill>
                          <a:latin typeface="微软雅黑" panose="020b0503020204020204" pitchFamily="34" charset="-122"/>
                          <a:ea typeface="微软雅黑" panose="020b0503020204020204" pitchFamily="34" charset="-122"/>
                        </a:rPr>
                        <a:t>签约价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hMerge="1" rowSpan="1">
                  <a:txBody>
                    <a:bodyPr/>
                    <a:lstStyle/>
                    <a:p>
                      <a:pPr algn="l"/>
                      <a:endParaRPr lang="zh-CN" altLang="en-US" sz="1050">
                        <a:latin typeface="微软雅黑" panose="020b0503020204020204" pitchFamily="34" charset="-122"/>
                        <a:ea typeface="微软雅黑" panose="020b0503020204020204" pitchFamily="34" charset="-122"/>
                      </a:endParaRPr>
                    </a:p>
                  </a:txBody>
                  <a:tcPr/>
                </a:tc>
              </a:tr>
              <a:tr h="196883">
                <a:tc gridSpan="1" vMerge="1">
                  <a:txBody>
                    <a:bodyPr/>
                    <a:lstStyle/>
                    <a:p>
                      <a:endParaRPr lang="zh-CN" altLang="en-US"/>
                    </a:p>
                  </a:txBody>
                  <a:tcPr/>
                </a:tc>
                <a:tc>
                  <a:txBody>
                    <a:bodyPr anchorCtr="0"/>
                    <a:lstStyle/>
                    <a:p>
                      <a:pPr algn="l"/>
                      <a:r>
                        <a:rPr lang="zh-CN" altLang="en-US" sz="400" b="0" dirty="1">
                          <a:solidFill>
                            <a:schemeClr val="tx1"/>
                          </a:solidFill>
                          <a:latin typeface="微软雅黑" panose="020b0503020204020204" pitchFamily="34" charset="-122"/>
                          <a:ea typeface="微软雅黑" panose="020b0503020204020204" pitchFamily="34" charset="-122"/>
                        </a:rPr>
                        <a:t>普通：</a:t>
                      </a:r>
                      <a:r>
                        <a:rPr lang="en-US" altLang="zh-CN" sz="400" b="0" dirty="1">
                          <a:solidFill>
                            <a:schemeClr val="tx1"/>
                          </a:solidFill>
                          <a:latin typeface="微软雅黑" panose="020b0503020204020204" pitchFamily="34" charset="-122"/>
                          <a:ea typeface="微软雅黑" panose="020b0503020204020204" pitchFamily="34" charset="-122"/>
                        </a:rPr>
                        <a:t>0.5</a:t>
                      </a:r>
                      <a:r>
                        <a:rPr lang="zh-CN" altLang="en-US" sz="400" b="0" dirty="1">
                          <a:solidFill>
                            <a:schemeClr val="tx1"/>
                          </a:solidFill>
                          <a:latin typeface="微软雅黑" panose="020b0503020204020204" pitchFamily="34" charset="-122"/>
                          <a:ea typeface="微软雅黑" panose="020b0503020204020204" pitchFamily="34" charset="-122"/>
                        </a:rPr>
                        <a:t>元</a:t>
                      </a:r>
                      <a:r>
                        <a:rPr lang="en-US" altLang="zh-CN" sz="400" b="0" dirty="1">
                          <a:solidFill>
                            <a:schemeClr val="tx1"/>
                          </a:solidFill>
                          <a:latin typeface="微软雅黑" panose="020b0503020204020204" pitchFamily="34" charset="-122"/>
                          <a:ea typeface="微软雅黑" panose="020b0503020204020204" pitchFamily="34" charset="-122"/>
                        </a:rPr>
                        <a:t>/</a:t>
                      </a:r>
                      <a:r>
                        <a:rPr lang="zh-CN" altLang="en-US" sz="400" b="0" dirty="1">
                          <a:solidFill>
                            <a:schemeClr val="tx1"/>
                          </a:solidFill>
                          <a:latin typeface="微软雅黑" panose="020b0503020204020204" pitchFamily="34" charset="-122"/>
                          <a:ea typeface="微软雅黑" panose="020b0503020204020204" pitchFamily="34" charset="-122"/>
                        </a:rPr>
                        <a:t>笔</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c>
                  <a:txBody>
                    <a:bodyPr anchorCtr="0"/>
                    <a:lstStyle/>
                    <a:p>
                      <a:pPr algn="l"/>
                      <a:r>
                        <a:rPr lang="zh-CN" altLang="en-US" sz="400" b="0" dirty="1">
                          <a:solidFill>
                            <a:schemeClr val="tx1"/>
                          </a:solidFill>
                          <a:latin typeface="微软雅黑" panose="020b0503020204020204" pitchFamily="34" charset="-122"/>
                          <a:ea typeface="微软雅黑" panose="020b0503020204020204" pitchFamily="34" charset="-122"/>
                        </a:rPr>
                        <a:t>尊享版：</a:t>
                      </a:r>
                      <a:endParaRPr lang="en-US" altLang="zh-CN" sz="400" b="0">
                        <a:solidFill>
                          <a:schemeClr val="tx1"/>
                        </a:solidFill>
                        <a:latin typeface="微软雅黑" panose="020b0503020204020204" pitchFamily="34" charset="-122"/>
                        <a:ea typeface="微软雅黑" panose="020b0503020204020204" pitchFamily="34" charset="-122"/>
                      </a:endParaRPr>
                    </a:p>
                    <a:p>
                      <a:pPr algn="l"/>
                      <a:r>
                        <a:rPr lang="en-US" altLang="zh-CN" sz="400" b="0" dirty="1">
                          <a:solidFill>
                            <a:schemeClr val="tx1"/>
                          </a:solidFill>
                          <a:latin typeface="微软雅黑" panose="020b0503020204020204" pitchFamily="34" charset="-122"/>
                          <a:ea typeface="微软雅黑" panose="020b0503020204020204" pitchFamily="34" charset="-122"/>
                        </a:rPr>
                        <a:t>1.5</a:t>
                      </a:r>
                      <a:r>
                        <a:rPr lang="zh-CN" altLang="en-US" sz="400" b="0" dirty="1">
                          <a:solidFill>
                            <a:schemeClr val="tx1"/>
                          </a:solidFill>
                          <a:latin typeface="微软雅黑" panose="020b0503020204020204" pitchFamily="34" charset="-122"/>
                          <a:ea typeface="微软雅黑" panose="020b0503020204020204" pitchFamily="34" charset="-122"/>
                        </a:rPr>
                        <a:t>元</a:t>
                      </a:r>
                      <a:r>
                        <a:rPr lang="en-US" altLang="zh-CN" sz="400" b="0" dirty="1">
                          <a:solidFill>
                            <a:schemeClr val="tx1"/>
                          </a:solidFill>
                          <a:latin typeface="微软雅黑" panose="020b0503020204020204" pitchFamily="34" charset="-122"/>
                          <a:ea typeface="微软雅黑" panose="020b0503020204020204" pitchFamily="34" charset="-122"/>
                        </a:rPr>
                        <a:t>/</a:t>
                      </a:r>
                      <a:r>
                        <a:rPr lang="zh-CN" altLang="en-US" sz="400" b="0" dirty="1">
                          <a:solidFill>
                            <a:schemeClr val="tx1"/>
                          </a:solidFill>
                          <a:latin typeface="微软雅黑" panose="020b0503020204020204" pitchFamily="34" charset="-122"/>
                          <a:ea typeface="微软雅黑" panose="020b0503020204020204" pitchFamily="34" charset="-122"/>
                        </a:rPr>
                        <a:t>笔</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65000"/>
                      </a:schemeClr>
                    </a:solidFill>
                  </a:tcPr>
                </a:tc>
              </a:tr>
              <a:tr h="646900">
                <a:tc gridSpan="3">
                  <a:txBody>
                    <a:bodyPr anchorCtr="0"/>
                    <a:lstStyle/>
                    <a:p>
                      <a:pPr algn="l"/>
                      <a:r>
                        <a:rPr lang="zh-CN" altLang="en-US" sz="400" b="0" dirty="1">
                          <a:solidFill>
                            <a:schemeClr val="tx1"/>
                          </a:solidFill>
                          <a:latin typeface="微软雅黑" panose="020b0503020204020204" pitchFamily="34" charset="-122"/>
                          <a:ea typeface="微软雅黑" panose="020b0503020204020204" pitchFamily="34" charset="-122"/>
                        </a:rPr>
                        <a:t>产品简介：</a:t>
                      </a:r>
                      <a:endParaRPr lang="en-US" altLang="zh-CN" sz="400" b="0">
                        <a:solidFill>
                          <a:schemeClr val="tx1"/>
                        </a:solidFill>
                        <a:latin typeface="微软雅黑" panose="020b0503020204020204" pitchFamily="34" charset="-122"/>
                        <a:ea typeface="微软雅黑" panose="020b0503020204020204" pitchFamily="34" charset="-122"/>
                      </a:endParaRPr>
                    </a:p>
                    <a:p>
                      <a:pPr algn="l">
                        <a:lnSpc>
                          <a:spcPct val="150000"/>
                        </a:lnSpc>
                      </a:pPr>
                      <a:r>
                        <a:rPr lang="en-US" altLang="zh-CN" sz="400" b="0" dirty="1">
                          <a:solidFill>
                            <a:schemeClr val="tx1"/>
                          </a:solidFill>
                          <a:latin typeface="微软雅黑" panose="020b0503020204020204" pitchFamily="34" charset="-122"/>
                          <a:ea typeface="微软雅黑" panose="020b0503020204020204" pitchFamily="34" charset="-122"/>
                        </a:rPr>
                        <a:t>1</a:t>
                      </a:r>
                      <a:r>
                        <a:rPr lang="zh-CN" altLang="en-US" sz="400" b="0" dirty="1">
                          <a:solidFill>
                            <a:schemeClr val="tx1"/>
                          </a:solidFill>
                          <a:latin typeface="微软雅黑" panose="020b0503020204020204" pitchFamily="34" charset="-122"/>
                          <a:ea typeface="微软雅黑" panose="020b0503020204020204" pitchFamily="34" charset="-122"/>
                        </a:rPr>
                        <a:t>、普通版：由宝付开发，合作商户提供给用户的一种安全、方便、快捷的支付方式。在商户页面完成支付，服务器交互，不跳转宝付页面。用户无需开通网银，有网上支付需求时，填写持卡人本人的身份信息和银行卡信息，即可完成支付。认证支付一般支持大额的支付方式，额度在</a:t>
                      </a:r>
                      <a:r>
                        <a:rPr lang="en-US" altLang="zh-CN" sz="400" b="0" dirty="1">
                          <a:solidFill>
                            <a:schemeClr val="tx1"/>
                          </a:solidFill>
                          <a:latin typeface="微软雅黑" panose="020b0503020204020204" pitchFamily="34" charset="-122"/>
                          <a:ea typeface="微软雅黑" panose="020b0503020204020204" pitchFamily="34" charset="-122"/>
                        </a:rPr>
                        <a:t>1</a:t>
                      </a:r>
                      <a:r>
                        <a:rPr lang="zh-CN" altLang="en-US" sz="400" b="0" dirty="1">
                          <a:solidFill>
                            <a:schemeClr val="tx1"/>
                          </a:solidFill>
                          <a:latin typeface="微软雅黑" panose="020b0503020204020204" pitchFamily="34" charset="-122"/>
                          <a:ea typeface="微软雅黑" panose="020b0503020204020204" pitchFamily="34" charset="-122"/>
                        </a:rPr>
                        <a:t>万</a:t>
                      </a:r>
                      <a:r>
                        <a:rPr lang="en-US" altLang="zh-CN" sz="400" b="0" dirty="1">
                          <a:solidFill>
                            <a:schemeClr val="tx1"/>
                          </a:solidFill>
                          <a:latin typeface="微软雅黑" panose="020b0503020204020204" pitchFamily="34" charset="-122"/>
                          <a:ea typeface="微软雅黑" panose="020b0503020204020204" pitchFamily="34" charset="-122"/>
                        </a:rPr>
                        <a:t>-100</a:t>
                      </a:r>
                      <a:r>
                        <a:rPr lang="zh-CN" altLang="en-US" sz="400" b="0" dirty="1">
                          <a:solidFill>
                            <a:schemeClr val="tx1"/>
                          </a:solidFill>
                          <a:latin typeface="微软雅黑" panose="020b0503020204020204" pitchFamily="34" charset="-122"/>
                          <a:ea typeface="微软雅黑" panose="020b0503020204020204" pitchFamily="34" charset="-122"/>
                        </a:rPr>
                        <a:t>万左右，面向理财等专业行业、支付频次相对较低。</a:t>
                      </a:r>
                      <a:endParaRPr lang="en-US" altLang="zh-CN" sz="400" b="0">
                        <a:solidFill>
                          <a:schemeClr val="tx1"/>
                        </a:solidFill>
                        <a:latin typeface="微软雅黑" panose="020b0503020204020204" pitchFamily="34" charset="-122"/>
                        <a:ea typeface="微软雅黑" panose="020b0503020204020204" pitchFamily="34" charset="-122"/>
                      </a:endParaRPr>
                    </a:p>
                    <a:p>
                      <a:pPr algn="l">
                        <a:lnSpc>
                          <a:spcPct val="150000"/>
                        </a:lnSpc>
                      </a:pPr>
                      <a:r>
                        <a:rPr lang="en-US" altLang="zh-CN" sz="400" b="0" dirty="1">
                          <a:solidFill>
                            <a:schemeClr val="tx1"/>
                          </a:solidFill>
                          <a:latin typeface="微软雅黑" panose="020b0503020204020204" pitchFamily="34" charset="-122"/>
                          <a:ea typeface="微软雅黑" panose="020b0503020204020204" pitchFamily="34" charset="-122"/>
                        </a:rPr>
                        <a:t>2</a:t>
                      </a:r>
                      <a:r>
                        <a:rPr lang="zh-CN" altLang="en-US" sz="400" b="0" dirty="1">
                          <a:solidFill>
                            <a:schemeClr val="tx1"/>
                          </a:solidFill>
                          <a:latin typeface="微软雅黑" panose="020b0503020204020204" pitchFamily="34" charset="-122"/>
                          <a:ea typeface="微软雅黑" panose="020b0503020204020204" pitchFamily="34" charset="-122"/>
                        </a:rPr>
                        <a:t>、尊享版：认证支付是代扣</a:t>
                      </a:r>
                      <a:r>
                        <a:rPr lang="en-US" altLang="zh-CN" sz="400" b="0" dirty="1">
                          <a:solidFill>
                            <a:schemeClr val="tx1"/>
                          </a:solidFill>
                          <a:latin typeface="微软雅黑" panose="020b0503020204020204" pitchFamily="34" charset="-122"/>
                          <a:ea typeface="微软雅黑" panose="020b0503020204020204" pitchFamily="34" charset="-122"/>
                        </a:rPr>
                        <a:t>+</a:t>
                      </a:r>
                      <a:r>
                        <a:rPr lang="zh-CN" altLang="en-US" sz="400" b="0" dirty="1">
                          <a:solidFill>
                            <a:schemeClr val="tx1"/>
                          </a:solidFill>
                          <a:latin typeface="微软雅黑" panose="020b0503020204020204" pitchFamily="34" charset="-122"/>
                          <a:ea typeface="微软雅黑" panose="020b0503020204020204" pitchFamily="34" charset="-122"/>
                        </a:rPr>
                        <a:t>鉴权的打包类产品，功能其实跟认证支付是一样的，只是额度有所不同。据了解，此款产品主要针对</a:t>
                      </a:r>
                      <a:r>
                        <a:rPr lang="en-US" altLang="zh-CN" sz="400" b="0" dirty="1">
                          <a:solidFill>
                            <a:schemeClr val="tx1"/>
                          </a:solidFill>
                          <a:latin typeface="微软雅黑" panose="020b0503020204020204" pitchFamily="34" charset="-122"/>
                          <a:ea typeface="微软雅黑" panose="020b0503020204020204" pitchFamily="34" charset="-122"/>
                        </a:rPr>
                        <a:t>P2P</a:t>
                      </a:r>
                      <a:r>
                        <a:rPr lang="zh-CN" altLang="en-US" sz="400" b="0" dirty="1">
                          <a:solidFill>
                            <a:schemeClr val="tx1"/>
                          </a:solidFill>
                          <a:latin typeface="微软雅黑" panose="020b0503020204020204" pitchFamily="34" charset="-122"/>
                          <a:ea typeface="微软雅黑" panose="020b0503020204020204" pitchFamily="34" charset="-122"/>
                        </a:rPr>
                        <a:t>理财平台。</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rowSpan="1">
                  <a:txBody>
                    <a:bodyPr/>
                    <a:lstStyle/>
                    <a:p>
                      <a:pPr algn="ctr"/>
                      <a:endParaRPr lang="zh-CN" altLang="en-US" sz="1600">
                        <a:latin typeface="微软雅黑" panose="020b0503020204020204" pitchFamily="34" charset="-122"/>
                        <a:ea typeface="微软雅黑" panose="020b0503020204020204" pitchFamily="34" charset="-122"/>
                      </a:endParaRPr>
                    </a:p>
                  </a:txBody>
                  <a:tcPr/>
                </a:tc>
                <a:tc hMerge="1" rowSpan="1">
                  <a:txBody>
                    <a:bodyPr/>
                    <a:lstStyle/>
                    <a:p>
                      <a:endParaRPr lang="zh-CN" altLang="en-US"/>
                    </a:p>
                  </a:txBody>
                  <a:tcPr/>
                </a:tc>
              </a:tr>
            </a:tbl>
          </a:graphicData>
        </a:graphic>
      </p:graphicFrame>
      <p:sp>
        <p:nvSpPr>
          <p:cNvPr id="40" name="矩形 39"/>
          <p:cNvSpPr/>
          <p:nvPr/>
        </p:nvSpPr>
        <p:spPr>
          <a:xfrm>
            <a:off x="1423119" y="4218938"/>
            <a:ext cx="118715"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42" name="矩形 41"/>
          <p:cNvSpPr/>
          <p:nvPr/>
        </p:nvSpPr>
        <p:spPr>
          <a:xfrm>
            <a:off x="2034563" y="4135364"/>
            <a:ext cx="92342"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43" name="矩形 42"/>
          <p:cNvSpPr/>
          <p:nvPr/>
        </p:nvSpPr>
        <p:spPr>
          <a:xfrm>
            <a:off x="456535" y="5684403"/>
            <a:ext cx="1005403" cy="215444"/>
          </a:xfrm>
          <a:prstGeom prst="rect"/>
          <a:solidFill>
            <a:schemeClr val="accent6">
              <a:lumMod val="50000"/>
            </a:schemeClr>
          </a:solidFill>
        </p:spPr>
        <p:txBody>
          <a:bodyPr wrap="non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保险行业解决方案</a:t>
            </a:r>
          </a:p>
        </p:txBody>
      </p:sp>
      <p:graphicFrame>
        <p:nvGraphicFramePr>
          <p:cNvPr id="29" name="表格 28"/>
          <p:cNvGraphicFramePr/>
          <p:nvPr/>
        </p:nvGraphicFramePr>
        <p:xfrm>
          <a:off x="587830" y="5927629"/>
          <a:ext cx="2869730" cy="1668602"/>
        </p:xfrm>
        <a:graphic>
          <a:graphicData uri="http://schemas.openxmlformats.org/drawingml/2006/table">
            <a:tbl>
              <a:tblPr/>
              <a:tblGrid>
                <a:gridCol w="1434865"/>
                <a:gridCol w="1434865"/>
              </a:tblGrid>
              <a:tr h="151839">
                <a:tc gridSpan="2">
                  <a:txBody>
                    <a:bodyPr anchorCtr="0"/>
                    <a:lstStyle/>
                    <a:p>
                      <a:pPr algn="ctr" fontAlgn="ctr"/>
                      <a:r>
                        <a:rPr lang="en-US" altLang="zh-CN" sz="400" b="0" i="0" u="none" strike="noStrike" dirty="1">
                          <a:solidFill>
                            <a:srgbClr val="FFFFFF"/>
                          </a:solidFill>
                          <a:effectLst/>
                          <a:latin typeface="微软雅黑" panose="020b0503020204020204" pitchFamily="34" charset="-122"/>
                          <a:ea typeface="微软雅黑" panose="020b0503020204020204" pitchFamily="34" charset="-122"/>
                        </a:rPr>
                        <a:t>Y</a:t>
                      </a:r>
                      <a:r>
                        <a:rPr lang="zh-CN" altLang="en-US" sz="400" b="0" i="0" u="none" strike="noStrike" dirty="1">
                          <a:solidFill>
                            <a:srgbClr val="FFFFFF"/>
                          </a:solidFill>
                          <a:effectLst/>
                          <a:latin typeface="微软雅黑" panose="020b0503020204020204" pitchFamily="34" charset="-122"/>
                          <a:ea typeface="微软雅黑" panose="020b0503020204020204" pitchFamily="34" charset="-122"/>
                        </a:rPr>
                        <a:t>公司保险行业解决方案</a:t>
                      </a:r>
                    </a:p>
                  </a:txBody>
                  <a:tcPr marL="4386" marR="4386" marT="438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375623"/>
                    </a:solidFill>
                  </a:tcPr>
                </a:tc>
                <a:tc hMerge="1" rowSpan="1">
                  <a:txBody>
                    <a:bodyPr/>
                    <a:lstStyle/>
                    <a:p>
                      <a:endParaRPr lang="zh-CN" altLang="en-US"/>
                    </a:p>
                  </a:txBody>
                  <a:tcPr/>
                </a:tc>
              </a:tr>
              <a:tr h="1160669">
                <a:tc gridSpan="2">
                  <a:txBody>
                    <a:bodyPr anchorCtr="0"/>
                    <a:lstStyle/>
                    <a:p>
                      <a:pPr algn="l" fontAlgn="t">
                        <a:lnSpc>
                          <a:spcPct val="150000"/>
                        </a:lnSpc>
                      </a:pP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产品功能介绍：</a:t>
                      </a:r>
                      <a:b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b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针对保险行业出了定制化的方案产品。主要的功能包括实名验证、代扣、代付和快捷支付。实名验证支持“姓名、身份证号一致性校验”、“身份证照片返回”、“身份证部分地址返回”多种验证方式，灵活选择。代扣限额高，最高一笔可达</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500</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万，手续费按笔收费。代付最高单笔限额</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1000</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万，一般都是</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T0</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到账。</a:t>
                      </a:r>
                      <a:endParaRPr lang="en-US" altLang="zh-CN" sz="400" b="0" i="0" u="none" strike="noStrike">
                        <a:solidFill>
                          <a:srgbClr val="000000"/>
                        </a:solidFill>
                        <a:effectLst/>
                        <a:latin typeface="微软雅黑" panose="020b0503020204020204" pitchFamily="34" charset="-122"/>
                        <a:ea typeface="微软雅黑" panose="020b0503020204020204" pitchFamily="34" charset="-122"/>
                      </a:endParaRPr>
                    </a:p>
                    <a:p>
                      <a:pPr algn="l" fontAlgn="t">
                        <a:lnSpc>
                          <a:spcPct val="150000"/>
                        </a:lnSpc>
                      </a:pPr>
                      <a:b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b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行业成功案例：</a:t>
                      </a:r>
                      <a:b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b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1</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、中国人寿</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2011</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年至今与</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Chinapay</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合作产品达</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7</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项，包括网银支付、无卡支付、实名认证代收、单笔代收、批量代收、单笔代付、批量代付。</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2016</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年</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Chinapay</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保险行业交易量排名第一。</a:t>
                      </a:r>
                      <a:b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b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2</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、太平洋保险与</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Y</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公司合作验证代收付、单笔代收、批量代收、单笔代付、批量代付、网银、无卡产品。</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2016</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年</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8</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月，太保财险全国分公司上线了小额车险理赔</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T+2</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小时项目，试运行期间日均代付笔数达</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2</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万多笔。</a:t>
                      </a:r>
                      <a:b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b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3</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、中国人寿旗下的中国人寿养老于</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2015</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年上线了实名验证代收付产品，用于其官网销售的养老保障产品线上实名绑卡环节，结合实时代扣和批量代付，全流程解决了保险产品认申购、赎回过程中的资金结算问题。</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2016</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年交易量突破</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300</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亿。</a:t>
                      </a:r>
                    </a:p>
                  </a:txBody>
                  <a:tcPr marL="4386" marR="4386" marT="4386"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rowSpan="1">
                  <a:txBody>
                    <a:bodyPr/>
                    <a:lstStyle/>
                    <a:p>
                      <a:endParaRPr lang="zh-CN" altLang="en-US"/>
                    </a:p>
                  </a:txBody>
                  <a:tcPr/>
                </a:tc>
              </a:tr>
              <a:tr h="90410">
                <a:tc>
                  <a:txBody>
                    <a:bodyPr anchorCtr="0"/>
                    <a:lstStyle/>
                    <a:p>
                      <a:pPr algn="ctr" fontAlgn="ctr"/>
                      <a:r>
                        <a:rPr lang="zh-CN" altLang="en-US" sz="400" b="1" i="0" u="none" strike="noStrike" dirty="1">
                          <a:solidFill>
                            <a:srgbClr val="FFFFFF"/>
                          </a:solidFill>
                          <a:effectLst/>
                          <a:latin typeface="微软雅黑" panose="020b0503020204020204" pitchFamily="34" charset="-122"/>
                          <a:ea typeface="微软雅黑" panose="020b0503020204020204" pitchFamily="34" charset="-122"/>
                        </a:rPr>
                        <a:t>功能名称</a:t>
                      </a:r>
                    </a:p>
                  </a:txBody>
                  <a:tcPr marL="4386" marR="4386" marT="438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48235"/>
                    </a:solidFill>
                  </a:tcPr>
                </a:tc>
                <a:tc>
                  <a:txBody>
                    <a:bodyPr anchorCtr="0"/>
                    <a:lstStyle/>
                    <a:p>
                      <a:pPr algn="ctr" fontAlgn="ctr"/>
                      <a:r>
                        <a:rPr lang="zh-CN" altLang="en-US" sz="400" b="1" i="0" u="none" strike="noStrike" dirty="1">
                          <a:solidFill>
                            <a:srgbClr val="FFFFFF"/>
                          </a:solidFill>
                          <a:effectLst/>
                          <a:latin typeface="微软雅黑" panose="020b0503020204020204" pitchFamily="34" charset="-122"/>
                          <a:ea typeface="微软雅黑" panose="020b0503020204020204" pitchFamily="34" charset="-122"/>
                        </a:rPr>
                        <a:t>手续费</a:t>
                      </a:r>
                    </a:p>
                  </a:txBody>
                  <a:tcPr marL="4386" marR="4386" marT="438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48235"/>
                    </a:solidFill>
                  </a:tcPr>
                </a:tc>
              </a:tr>
              <a:tr h="66421">
                <a:tc>
                  <a:txBody>
                    <a:bodyPr anchorCtr="0"/>
                    <a:lstStyle/>
                    <a:p>
                      <a:pPr algn="ctr" fontAlgn="ct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实名验证</a:t>
                      </a:r>
                    </a:p>
                  </a:txBody>
                  <a:tcPr marL="4386" marR="4386" marT="438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t"/>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1.5</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元</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笔</a:t>
                      </a:r>
                    </a:p>
                  </a:txBody>
                  <a:tcPr marL="4386" marR="4386" marT="4386"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6421">
                <a:tc>
                  <a:txBody>
                    <a:bodyPr anchorCtr="0"/>
                    <a:lstStyle/>
                    <a:p>
                      <a:pPr algn="ctr" fontAlgn="ct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代扣</a:t>
                      </a:r>
                    </a:p>
                  </a:txBody>
                  <a:tcPr marL="4386" marR="4386" marT="4386"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t"/>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1</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元</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笔</a:t>
                      </a:r>
                    </a:p>
                  </a:txBody>
                  <a:tcPr marL="4386" marR="4386" marT="4386"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6421">
                <a:tc>
                  <a:txBody>
                    <a:bodyPr anchorCtr="0"/>
                    <a:lstStyle/>
                    <a:p>
                      <a:pPr algn="ctr" fontAlgn="t"/>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代付</a:t>
                      </a:r>
                    </a:p>
                  </a:txBody>
                  <a:tcPr marL="4386" marR="4386" marT="4386"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t"/>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1</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元</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笔</a:t>
                      </a:r>
                    </a:p>
                  </a:txBody>
                  <a:tcPr marL="4386" marR="4386" marT="4386"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6421">
                <a:tc>
                  <a:txBody>
                    <a:bodyPr anchorCtr="0"/>
                    <a:lstStyle/>
                    <a:p>
                      <a:pPr algn="ctr" fontAlgn="t"/>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快捷支付</a:t>
                      </a:r>
                    </a:p>
                  </a:txBody>
                  <a:tcPr marL="4386" marR="4386" marT="4386"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nchorCtr="0"/>
                    <a:lstStyle/>
                    <a:p>
                      <a:pPr algn="ctr" fontAlgn="t"/>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0.30%</a:t>
                      </a:r>
                    </a:p>
                  </a:txBody>
                  <a:tcPr marL="4386" marR="4386" marT="4386"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34" name="矩形 33"/>
          <p:cNvSpPr/>
          <p:nvPr/>
        </p:nvSpPr>
        <p:spPr>
          <a:xfrm>
            <a:off x="3713085" y="5672633"/>
            <a:ext cx="1005403" cy="215444"/>
          </a:xfrm>
          <a:prstGeom prst="rect"/>
          <a:solidFill>
            <a:schemeClr val="accent6">
              <a:lumMod val="50000"/>
            </a:schemeClr>
          </a:solidFill>
        </p:spPr>
        <p:txBody>
          <a:bodyPr wrap="non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金融行业解决方案</a:t>
            </a:r>
          </a:p>
        </p:txBody>
      </p:sp>
      <p:graphicFrame>
        <p:nvGraphicFramePr>
          <p:cNvPr id="35" name="表格 34"/>
          <p:cNvGraphicFramePr/>
          <p:nvPr/>
        </p:nvGraphicFramePr>
        <p:xfrm>
          <a:off x="3756600" y="5916306"/>
          <a:ext cx="1844339" cy="1703165"/>
        </p:xfrm>
        <a:graphic>
          <a:graphicData uri="http://schemas.openxmlformats.org/drawingml/2006/table">
            <a:tbl>
              <a:tblPr/>
              <a:tblGrid>
                <a:gridCol w="1005595"/>
                <a:gridCol w="838744"/>
              </a:tblGrid>
              <a:tr h="148305">
                <a:tc gridSpan="2">
                  <a:txBody>
                    <a:bodyPr anchorCtr="0"/>
                    <a:lstStyle/>
                    <a:p>
                      <a:pPr algn="ctr" fontAlgn="ctr"/>
                      <a:r>
                        <a:rPr lang="en-US" altLang="zh-CN" sz="400" b="0" i="0" u="none" strike="noStrike" dirty="1">
                          <a:solidFill>
                            <a:schemeClr val="bg1"/>
                          </a:solidFill>
                          <a:effectLst/>
                          <a:latin typeface="微软雅黑" panose="020b0503020204020204" pitchFamily="34" charset="-122"/>
                          <a:ea typeface="微软雅黑" panose="020b0503020204020204" pitchFamily="34" charset="-122"/>
                        </a:rPr>
                        <a:t>LD</a:t>
                      </a:r>
                      <a:r>
                        <a:rPr lang="zh-CN" altLang="en-US" sz="400" b="0" i="0" u="none" strike="noStrike" dirty="1">
                          <a:solidFill>
                            <a:schemeClr val="bg1"/>
                          </a:solidFill>
                          <a:effectLst/>
                          <a:latin typeface="微软雅黑" panose="020b0503020204020204" pitchFamily="34" charset="-122"/>
                          <a:ea typeface="微软雅黑" panose="020b0503020204020204" pitchFamily="34" charset="-122"/>
                        </a:rPr>
                        <a:t>基金行业支付解决方案</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50000"/>
                      </a:schemeClr>
                    </a:solidFill>
                  </a:tcPr>
                </a:tc>
                <a:tc hMerge="1" rowSpan="1">
                  <a:txBody>
                    <a:bodyPr/>
                    <a:lstStyle/>
                    <a:p>
                      <a:endParaRPr lang="zh-CN" altLang="en-US"/>
                    </a:p>
                  </a:txBody>
                  <a:tcPr/>
                </a:tc>
              </a:tr>
              <a:tr h="809080">
                <a:tc gridSpan="2">
                  <a:txBody>
                    <a:bodyPr anchorCtr="0"/>
                    <a:lstStyle/>
                    <a:p>
                      <a:pPr algn="l" fontAlgn="t"/>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产品功能介绍：</a:t>
                      </a:r>
                      <a:endParaRPr lang="en-US" altLang="zh-CN" sz="400" b="0" i="0" u="none" strike="noStrike">
                        <a:solidFill>
                          <a:srgbClr val="000000"/>
                        </a:solidFill>
                        <a:effectLst/>
                        <a:latin typeface="微软雅黑" panose="020b0503020204020204" pitchFamily="34" charset="-122"/>
                        <a:ea typeface="微软雅黑" panose="020b0503020204020204" pitchFamily="34" charset="-122"/>
                      </a:endParaRPr>
                    </a:p>
                    <a:p>
                      <a:pPr algn="l" fontAlgn="t"/>
                      <a:endParaRPr lang="en-US" altLang="zh-CN" sz="400" b="0" i="0" u="none" strike="noStrike">
                        <a:solidFill>
                          <a:srgbClr val="000000"/>
                        </a:solidFill>
                        <a:effectLst/>
                        <a:latin typeface="微软雅黑" panose="020b0503020204020204" pitchFamily="34" charset="-122"/>
                        <a:ea typeface="微软雅黑" panose="020b0503020204020204" pitchFamily="34" charset="-122"/>
                      </a:endParaRPr>
                    </a:p>
                    <a:p>
                      <a:pPr algn="l" fontAlgn="t">
                        <a:lnSpc>
                          <a:spcPct val="150000"/>
                        </a:lnSpc>
                      </a:pP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针对基金行业提供包括开户、申购</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认购</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定投、对账等服务，单笔限额</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1</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万至</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100</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万，单日限额</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2</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万至</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100</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万；开户需要校验要素姓名、身份证号、卡号、银行预留手机号四要素；支持银行有中国银行、建设银行、农业银行、中信银行、光大银行、兴业银行等；提供开户签约查询、申购</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认购</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定投查询、撤单查询、赎回</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分红</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退款查询、文件管理、对账监控、差异处理、结算管理、风险监控管理、系统预警等保障</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r>
              <a:tr h="127544">
                <a:tc>
                  <a:txBody>
                    <a:bodyPr anchorCtr="0"/>
                    <a:lstStyle/>
                    <a:p>
                      <a:pPr algn="ctr" fontAlgn="t"/>
                      <a:r>
                        <a:rPr lang="zh-CN" altLang="en-US" sz="400" b="0" i="0" u="none" strike="noStrike" dirty="1">
                          <a:solidFill>
                            <a:schemeClr val="bg1"/>
                          </a:solidFill>
                          <a:effectLst/>
                          <a:latin typeface="微软雅黑" panose="020b0503020204020204" pitchFamily="34" charset="-122"/>
                          <a:ea typeface="微软雅黑" panose="020b0503020204020204" pitchFamily="34" charset="-122"/>
                        </a:rPr>
                        <a:t>功能</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75000"/>
                      </a:schemeClr>
                    </a:solidFill>
                  </a:tcPr>
                </a:tc>
                <a:tc>
                  <a:txBody>
                    <a:bodyPr anchorCtr="0"/>
                    <a:lstStyle/>
                    <a:p>
                      <a:pPr algn="ctr" fontAlgn="ctr"/>
                      <a:r>
                        <a:rPr lang="zh-CN" altLang="en-US" sz="400" b="0" i="0" u="none" strike="noStrike" dirty="1">
                          <a:solidFill>
                            <a:schemeClr val="bg1"/>
                          </a:solidFill>
                          <a:effectLst/>
                          <a:latin typeface="微软雅黑" panose="020b0503020204020204" pitchFamily="34" charset="-122"/>
                          <a:ea typeface="微软雅黑" panose="020b0503020204020204" pitchFamily="34" charset="-122"/>
                        </a:rPr>
                        <a:t>费率</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lumMod val="75000"/>
                      </a:schemeClr>
                    </a:solidFill>
                  </a:tcPr>
                </a:tc>
              </a:tr>
              <a:tr h="154559">
                <a:tc>
                  <a:txBody>
                    <a:bodyPr anchorCtr="0"/>
                    <a:lstStyle/>
                    <a:p>
                      <a:pPr algn="ctr" fontAlgn="ct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鉴权</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fontAlgn="ct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1</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元</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户</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54559">
                <a:tc>
                  <a:txBody>
                    <a:bodyPr anchorCtr="0"/>
                    <a:lstStyle/>
                    <a:p>
                      <a:pPr algn="ctr" fontAlgn="ct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快捷支付</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fontAlgn="ct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0.30%</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54559">
                <a:tc>
                  <a:txBody>
                    <a:bodyPr anchorCtr="0"/>
                    <a:lstStyle/>
                    <a:p>
                      <a:pPr algn="ctr" fontAlgn="ct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网银支付</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fontAlgn="ct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10</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元</a:t>
                      </a: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a:t>
                      </a: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笔</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54559">
                <a:tc>
                  <a:txBody>
                    <a:bodyPr anchorCtr="0"/>
                    <a:lstStyle/>
                    <a:p>
                      <a:pPr algn="ctr" fontAlgn="ctr"/>
                      <a:r>
                        <a:rPr lang="zh-CN" altLang="en-US" sz="400" b="0" i="0" u="none" strike="noStrike" dirty="1">
                          <a:solidFill>
                            <a:srgbClr val="000000"/>
                          </a:solidFill>
                          <a:effectLst/>
                          <a:latin typeface="微软雅黑" panose="020b0503020204020204" pitchFamily="34" charset="-122"/>
                          <a:ea typeface="微软雅黑" panose="020b0503020204020204" pitchFamily="34" charset="-122"/>
                        </a:rPr>
                        <a:t>提现</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fontAlgn="ctr"/>
                      <a:r>
                        <a:rPr lang="en-US" altLang="zh-CN" sz="400" b="0" i="0" u="none" strike="noStrike" dirty="1">
                          <a:solidFill>
                            <a:srgbClr val="000000"/>
                          </a:solidFill>
                          <a:effectLst/>
                          <a:latin typeface="微软雅黑" panose="020b0503020204020204" pitchFamily="34" charset="-122"/>
                          <a:ea typeface="微软雅黑" panose="020b0503020204020204" pitchFamily="34" charset="-122"/>
                        </a:rPr>
                        <a:t>0.10%</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50" name="矩形 49"/>
          <p:cNvSpPr/>
          <p:nvPr/>
        </p:nvSpPr>
        <p:spPr>
          <a:xfrm>
            <a:off x="3709409" y="3872255"/>
            <a:ext cx="165154" cy="52540"/>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51" name="矩形 50"/>
          <p:cNvSpPr/>
          <p:nvPr/>
        </p:nvSpPr>
        <p:spPr>
          <a:xfrm>
            <a:off x="3647378" y="4911346"/>
            <a:ext cx="118715"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55" name="矩形 54"/>
          <p:cNvSpPr/>
          <p:nvPr/>
        </p:nvSpPr>
        <p:spPr>
          <a:xfrm>
            <a:off x="2068150" y="996351"/>
            <a:ext cx="153137" cy="78365"/>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56" name="矩形 55"/>
          <p:cNvSpPr/>
          <p:nvPr/>
        </p:nvSpPr>
        <p:spPr>
          <a:xfrm>
            <a:off x="2622934" y="959125"/>
            <a:ext cx="136703" cy="80135"/>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57" name="矩形 56"/>
          <p:cNvSpPr/>
          <p:nvPr/>
        </p:nvSpPr>
        <p:spPr>
          <a:xfrm>
            <a:off x="2578185" y="1051136"/>
            <a:ext cx="112953"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58" name="矩形 57"/>
          <p:cNvSpPr/>
          <p:nvPr/>
        </p:nvSpPr>
        <p:spPr>
          <a:xfrm>
            <a:off x="4525633" y="1011953"/>
            <a:ext cx="153137" cy="78365"/>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0" name="矩形 59"/>
          <p:cNvSpPr/>
          <p:nvPr/>
        </p:nvSpPr>
        <p:spPr>
          <a:xfrm>
            <a:off x="5099113" y="1023827"/>
            <a:ext cx="142465" cy="54785"/>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1" name="矩形 60"/>
          <p:cNvSpPr/>
          <p:nvPr/>
        </p:nvSpPr>
        <p:spPr>
          <a:xfrm>
            <a:off x="2080624" y="2109643"/>
            <a:ext cx="128787" cy="75417"/>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2" name="矩形 61"/>
          <p:cNvSpPr/>
          <p:nvPr/>
        </p:nvSpPr>
        <p:spPr>
          <a:xfrm>
            <a:off x="2049817" y="2189633"/>
            <a:ext cx="159594" cy="6446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3" name="矩形 62"/>
          <p:cNvSpPr/>
          <p:nvPr/>
        </p:nvSpPr>
        <p:spPr>
          <a:xfrm>
            <a:off x="2642772" y="2109642"/>
            <a:ext cx="128787" cy="75417"/>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4" name="矩形 63"/>
          <p:cNvSpPr/>
          <p:nvPr/>
        </p:nvSpPr>
        <p:spPr>
          <a:xfrm>
            <a:off x="2630250" y="2197917"/>
            <a:ext cx="112953"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5" name="矩形 64"/>
          <p:cNvSpPr/>
          <p:nvPr/>
        </p:nvSpPr>
        <p:spPr>
          <a:xfrm>
            <a:off x="4067988" y="2152198"/>
            <a:ext cx="124002"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6" name="矩形 65"/>
          <p:cNvSpPr/>
          <p:nvPr/>
        </p:nvSpPr>
        <p:spPr>
          <a:xfrm>
            <a:off x="3938899" y="2220776"/>
            <a:ext cx="63086"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7" name="矩形 66"/>
          <p:cNvSpPr/>
          <p:nvPr/>
        </p:nvSpPr>
        <p:spPr>
          <a:xfrm>
            <a:off x="4791590" y="2147350"/>
            <a:ext cx="141309"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8" name="矩形 67"/>
          <p:cNvSpPr/>
          <p:nvPr/>
        </p:nvSpPr>
        <p:spPr>
          <a:xfrm>
            <a:off x="5140179" y="2145278"/>
            <a:ext cx="63086"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0" name="矩形 69"/>
          <p:cNvSpPr/>
          <p:nvPr/>
        </p:nvSpPr>
        <p:spPr>
          <a:xfrm>
            <a:off x="1930787" y="3826536"/>
            <a:ext cx="149837"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1" name="矩形 70"/>
          <p:cNvSpPr/>
          <p:nvPr/>
        </p:nvSpPr>
        <p:spPr>
          <a:xfrm>
            <a:off x="4700153" y="3571000"/>
            <a:ext cx="147397"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2" name="矩形 71"/>
          <p:cNvSpPr/>
          <p:nvPr/>
        </p:nvSpPr>
        <p:spPr>
          <a:xfrm>
            <a:off x="4871097" y="3568219"/>
            <a:ext cx="137268"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3" name="矩形 72"/>
          <p:cNvSpPr/>
          <p:nvPr/>
        </p:nvSpPr>
        <p:spPr>
          <a:xfrm>
            <a:off x="5167265" y="3555957"/>
            <a:ext cx="36000" cy="72000"/>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4" name="矩形 73"/>
          <p:cNvSpPr/>
          <p:nvPr/>
        </p:nvSpPr>
        <p:spPr>
          <a:xfrm>
            <a:off x="1549091" y="4819907"/>
            <a:ext cx="118715"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5" name="矩形 74"/>
          <p:cNvSpPr/>
          <p:nvPr/>
        </p:nvSpPr>
        <p:spPr>
          <a:xfrm>
            <a:off x="2375477" y="4827336"/>
            <a:ext cx="100941" cy="45720"/>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6" name="矩形 75"/>
          <p:cNvSpPr/>
          <p:nvPr/>
        </p:nvSpPr>
        <p:spPr>
          <a:xfrm>
            <a:off x="4026424" y="4717123"/>
            <a:ext cx="103565" cy="52738"/>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7" name="矩形 76"/>
          <p:cNvSpPr/>
          <p:nvPr/>
        </p:nvSpPr>
        <p:spPr>
          <a:xfrm>
            <a:off x="4660355" y="4757400"/>
            <a:ext cx="103565" cy="52738"/>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8" name="矩形 77"/>
          <p:cNvSpPr/>
          <p:nvPr/>
        </p:nvSpPr>
        <p:spPr>
          <a:xfrm>
            <a:off x="2613081" y="7336835"/>
            <a:ext cx="100431"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9" name="矩形 78"/>
          <p:cNvSpPr/>
          <p:nvPr/>
        </p:nvSpPr>
        <p:spPr>
          <a:xfrm>
            <a:off x="2624311" y="7406746"/>
            <a:ext cx="70742"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80" name="矩形 79"/>
          <p:cNvSpPr/>
          <p:nvPr/>
        </p:nvSpPr>
        <p:spPr>
          <a:xfrm>
            <a:off x="2629995" y="7480971"/>
            <a:ext cx="70742"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81" name="矩形 80"/>
          <p:cNvSpPr/>
          <p:nvPr/>
        </p:nvSpPr>
        <p:spPr>
          <a:xfrm>
            <a:off x="2666521" y="7545869"/>
            <a:ext cx="201370" cy="36000"/>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82" name="矩形 81"/>
          <p:cNvSpPr/>
          <p:nvPr/>
        </p:nvSpPr>
        <p:spPr>
          <a:xfrm>
            <a:off x="5035249" y="7058903"/>
            <a:ext cx="100431"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83" name="矩形 82"/>
          <p:cNvSpPr/>
          <p:nvPr/>
        </p:nvSpPr>
        <p:spPr>
          <a:xfrm>
            <a:off x="5115390" y="7215816"/>
            <a:ext cx="127565" cy="36000"/>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84" name="矩形 83"/>
          <p:cNvSpPr/>
          <p:nvPr/>
        </p:nvSpPr>
        <p:spPr>
          <a:xfrm>
            <a:off x="5042775" y="7367491"/>
            <a:ext cx="113997"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85" name="矩形 84"/>
          <p:cNvSpPr/>
          <p:nvPr/>
        </p:nvSpPr>
        <p:spPr>
          <a:xfrm>
            <a:off x="5111649" y="7523098"/>
            <a:ext cx="143182" cy="45719"/>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47651114"/>
      </p:ext>
    </p:extLst>
  </p:cSld>
  <p:clrMapOvr>
    <a:masterClrMapping/>
  </p:clrMapOvr>
  <p:transition spd="fast"/>
  <p:timing>
    <p:tnLst>
      <p:par>
        <p:cTn id="1"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矩形 2"/>
          <p:cNvSpPr/>
          <p:nvPr/>
        </p:nvSpPr>
        <p:spPr>
          <a:xfrm>
            <a:off x="463549" y="527910"/>
            <a:ext cx="5189627" cy="2152030"/>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5" name="矩形 4"/>
          <p:cNvSpPr/>
          <p:nvPr/>
        </p:nvSpPr>
        <p:spPr>
          <a:xfrm>
            <a:off x="463549" y="2748950"/>
            <a:ext cx="2285401" cy="227737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7" name="矩形 6"/>
          <p:cNvSpPr/>
          <p:nvPr/>
        </p:nvSpPr>
        <p:spPr>
          <a:xfrm>
            <a:off x="2858219" y="2748952"/>
            <a:ext cx="2798043" cy="226587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18" name="矩形 17"/>
          <p:cNvSpPr/>
          <p:nvPr/>
        </p:nvSpPr>
        <p:spPr>
          <a:xfrm>
            <a:off x="464860" y="5126967"/>
            <a:ext cx="5188315" cy="2635907"/>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8" name="矩形 7"/>
          <p:cNvSpPr/>
          <p:nvPr/>
        </p:nvSpPr>
        <p:spPr>
          <a:xfrm>
            <a:off x="469899" y="541938"/>
            <a:ext cx="1005403" cy="215444"/>
          </a:xfrm>
          <a:prstGeom prst="rect"/>
          <a:solidFill>
            <a:schemeClr val="accent6">
              <a:lumMod val="50000"/>
            </a:schemeClr>
          </a:solidFill>
        </p:spPr>
        <p:txBody>
          <a:bodyPr wrap="non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快捷支付银行通道</a:t>
            </a:r>
          </a:p>
        </p:txBody>
      </p:sp>
      <p:graphicFrame>
        <p:nvGraphicFramePr>
          <p:cNvPr id="9" name="表格 8"/>
          <p:cNvGraphicFramePr/>
          <p:nvPr/>
        </p:nvGraphicFramePr>
        <p:xfrm>
          <a:off x="1030328" y="775272"/>
          <a:ext cx="4059157" cy="1529016"/>
        </p:xfrm>
        <a:graphic>
          <a:graphicData uri="http://schemas.openxmlformats.org/drawingml/2006/table">
            <a:tbl>
              <a:tblPr firstRow="1" bandRow="1">
                <a:tableStyleId>{93296810-A885-4BE3-A3E7-6D5BEEA58F35}</a:tableStyleId>
              </a:tblPr>
              <a:tblGrid>
                <a:gridCol w="380858"/>
                <a:gridCol w="386849"/>
                <a:gridCol w="658290"/>
                <a:gridCol w="658290"/>
                <a:gridCol w="658290"/>
                <a:gridCol w="658290"/>
                <a:gridCol w="658290"/>
              </a:tblGrid>
              <a:tr h="191127">
                <a:tc gridSpan="2">
                  <a:txBody>
                    <a:bodyPr anchorCtr="0"/>
                    <a:lstStyle/>
                    <a:p>
                      <a:pPr algn="ct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L</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K</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Y</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LD</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B</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91127">
                <a:tc grid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支持银行</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163</a:t>
                      </a:r>
                      <a:r>
                        <a:rPr lang="zh-CN" altLang="en-US" sz="500" b="0" dirty="1">
                          <a:solidFill>
                            <a:schemeClr val="tx1"/>
                          </a:solidFill>
                          <a:latin typeface="微软雅黑" panose="020b0503020204020204" pitchFamily="34" charset="-122"/>
                          <a:ea typeface="微软雅黑" panose="020b0503020204020204" pitchFamily="34" charset="-122"/>
                        </a:rPr>
                        <a:t>（直联</a:t>
                      </a:r>
                      <a:r>
                        <a:rPr lang="en-US" altLang="zh-CN" sz="500" b="0" dirty="1">
                          <a:solidFill>
                            <a:schemeClr val="tx1"/>
                          </a:solidFill>
                          <a:latin typeface="微软雅黑" panose="020b0503020204020204" pitchFamily="34" charset="-122"/>
                          <a:ea typeface="微软雅黑" panose="020b0503020204020204" pitchFamily="34" charset="-122"/>
                        </a:rPr>
                        <a:t>23</a:t>
                      </a:r>
                      <a:r>
                        <a:rPr lang="zh-CN" altLang="en-US" sz="500" b="0" dirty="1">
                          <a:solidFill>
                            <a:schemeClr val="tx1"/>
                          </a:solidFill>
                          <a:latin typeface="微软雅黑" panose="020b0503020204020204" pitchFamily="34" charset="-122"/>
                          <a:ea typeface="微软雅黑" panose="020b0503020204020204" pitchFamily="34" charset="-122"/>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21</a:t>
                      </a:r>
                      <a:r>
                        <a:rPr lang="zh-CN" altLang="en-US" sz="500" b="0" dirty="1">
                          <a:solidFill>
                            <a:schemeClr val="tx1"/>
                          </a:solidFill>
                          <a:latin typeface="微软雅黑" panose="020b0503020204020204" pitchFamily="34" charset="-122"/>
                          <a:ea typeface="微软雅黑" panose="020b0503020204020204" pitchFamily="34" charset="-122"/>
                        </a:rPr>
                        <a:t>（直联</a:t>
                      </a:r>
                      <a:r>
                        <a:rPr lang="en-US" altLang="zh-CN" sz="500" b="0" dirty="1">
                          <a:solidFill>
                            <a:schemeClr val="tx1"/>
                          </a:solidFill>
                          <a:latin typeface="微软雅黑" panose="020b0503020204020204" pitchFamily="34" charset="-122"/>
                          <a:ea typeface="微软雅黑" panose="020b0503020204020204" pitchFamily="34" charset="-122"/>
                        </a:rPr>
                        <a:t>12</a:t>
                      </a:r>
                      <a:r>
                        <a:rPr lang="zh-CN" altLang="en-US" sz="500" b="0" dirty="1">
                          <a:solidFill>
                            <a:schemeClr val="tx1"/>
                          </a:solidFill>
                          <a:latin typeface="微软雅黑" panose="020b0503020204020204" pitchFamily="34" charset="-122"/>
                          <a:ea typeface="微软雅黑" panose="020b0503020204020204" pitchFamily="34" charset="-122"/>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18</a:t>
                      </a:r>
                      <a:r>
                        <a:rPr lang="zh-CN" altLang="en-US" sz="500" b="0" dirty="1">
                          <a:solidFill>
                            <a:schemeClr val="tx1"/>
                          </a:solidFill>
                          <a:latin typeface="微软雅黑" panose="020b0503020204020204" pitchFamily="34" charset="-122"/>
                          <a:ea typeface="微软雅黑" panose="020b0503020204020204" pitchFamily="34" charset="-122"/>
                        </a:rPr>
                        <a:t>（仅直联）</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66</a:t>
                      </a:r>
                      <a:r>
                        <a:rPr lang="zh-CN" altLang="en-US" sz="500" b="0" dirty="1">
                          <a:solidFill>
                            <a:schemeClr val="tx1"/>
                          </a:solidFill>
                          <a:latin typeface="微软雅黑" panose="020b0503020204020204" pitchFamily="34" charset="-122"/>
                          <a:ea typeface="微软雅黑" panose="020b0503020204020204" pitchFamily="34" charset="-122"/>
                        </a:rPr>
                        <a:t>（直联</a:t>
                      </a:r>
                      <a:r>
                        <a:rPr lang="en-US" altLang="zh-CN" sz="500" b="0" dirty="1">
                          <a:solidFill>
                            <a:schemeClr val="tx1"/>
                          </a:solidFill>
                          <a:latin typeface="微软雅黑" panose="020b0503020204020204" pitchFamily="34" charset="-122"/>
                          <a:ea typeface="微软雅黑" panose="020b0503020204020204" pitchFamily="34" charset="-122"/>
                        </a:rPr>
                        <a:t>19</a:t>
                      </a:r>
                      <a:r>
                        <a:rPr lang="zh-CN" altLang="en-US" sz="500" b="0" dirty="1">
                          <a:solidFill>
                            <a:schemeClr val="tx1"/>
                          </a:solidFill>
                          <a:latin typeface="微软雅黑" panose="020b0503020204020204" pitchFamily="34" charset="-122"/>
                          <a:ea typeface="微软雅黑" panose="020b0503020204020204" pitchFamily="34" charset="-122"/>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16</a:t>
                      </a:r>
                      <a:r>
                        <a:rPr lang="zh-CN" altLang="en-US" sz="500" b="0" dirty="1">
                          <a:solidFill>
                            <a:schemeClr val="tx1"/>
                          </a:solidFill>
                          <a:latin typeface="微软雅黑" panose="020b0503020204020204" pitchFamily="34" charset="-122"/>
                          <a:ea typeface="微软雅黑" panose="020b0503020204020204" pitchFamily="34" charset="-122"/>
                        </a:rPr>
                        <a:t>（仅直联）</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91127">
                <a:tc row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签约</a:t>
                      </a:r>
                      <a:endParaRPr lang="en-US" altLang="zh-CN" sz="500" b="0">
                        <a:solidFill>
                          <a:schemeClr val="tx1"/>
                        </a:solidFill>
                        <a:latin typeface="微软雅黑" panose="020b0503020204020204" pitchFamily="34" charset="-122"/>
                        <a:ea typeface="微软雅黑" panose="020b0503020204020204" pitchFamily="34" charset="-122"/>
                      </a:endParaRPr>
                    </a:p>
                    <a:p>
                      <a:pPr algn="ctr"/>
                      <a:r>
                        <a:rPr lang="zh-CN" altLang="en-US" sz="500" b="0" dirty="1">
                          <a:solidFill>
                            <a:schemeClr val="tx1"/>
                          </a:solidFill>
                          <a:latin typeface="微软雅黑" panose="020b0503020204020204" pitchFamily="34" charset="-122"/>
                          <a:ea typeface="微软雅黑" panose="020b0503020204020204" pitchFamily="34" charset="-122"/>
                        </a:rPr>
                        <a:t>价格</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5E3CF"/>
                    </a:solidFill>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500" b="0" dirty="1">
                          <a:solidFill>
                            <a:schemeClr val="tx1"/>
                          </a:solidFill>
                          <a:latin typeface="微软雅黑" panose="020b0503020204020204" pitchFamily="34" charset="-122"/>
                          <a:ea typeface="微软雅黑" panose="020b0503020204020204" pitchFamily="34" charset="-122"/>
                        </a:rPr>
                        <a:t>最高</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0.50%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b="0" dirty="1">
                          <a:solidFill>
                            <a:schemeClr val="tx1"/>
                          </a:solidFill>
                          <a:latin typeface="微软雅黑" panose="020b0503020204020204" pitchFamily="34" charset="-122"/>
                          <a:ea typeface="微软雅黑" panose="020b0503020204020204" pitchFamily="34" charset="-122"/>
                        </a:rPr>
                        <a:t>0.50%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rowSpan="2">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0.20%</a:t>
                      </a:r>
                      <a:endParaRPr lang="zh-CN" altLang="en-US" sz="500" b="0">
                        <a:solidFill>
                          <a:schemeClr val="tx1"/>
                        </a:solidFill>
                        <a:latin typeface="微软雅黑" panose="020b0503020204020204" pitchFamily="34" charset="-122"/>
                        <a:ea typeface="微软雅黑" panose="020b0503020204020204" pitchFamily="34" charset="-122"/>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b="0" dirty="1">
                          <a:solidFill>
                            <a:schemeClr val="tx1"/>
                          </a:solidFill>
                          <a:latin typeface="微软雅黑" panose="020b0503020204020204" pitchFamily="34" charset="-122"/>
                          <a:ea typeface="微软雅黑" panose="020b0503020204020204" pitchFamily="34" charset="-122"/>
                        </a:rPr>
                        <a:t>0.50%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0.50%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91127">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500" b="0" dirty="1">
                          <a:solidFill>
                            <a:schemeClr val="tx1"/>
                          </a:solidFill>
                          <a:latin typeface="微软雅黑" panose="020b0503020204020204" pitchFamily="34" charset="-122"/>
                          <a:ea typeface="微软雅黑" panose="020b0503020204020204" pitchFamily="34" charset="-122"/>
                        </a:rPr>
                        <a:t>最低</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0.17%</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0.20%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b="0" dirty="1">
                          <a:solidFill>
                            <a:schemeClr val="tx1"/>
                          </a:solidFill>
                          <a:latin typeface="微软雅黑" panose="020b0503020204020204" pitchFamily="34" charset="-122"/>
                          <a:ea typeface="微软雅黑" panose="020b0503020204020204" pitchFamily="34" charset="-122"/>
                        </a:rPr>
                        <a:t>0.18%</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0.17%</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91127">
                <a:tc row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单笔</a:t>
                      </a:r>
                      <a:endParaRPr lang="en-US" altLang="zh-CN" sz="500" b="0">
                        <a:solidFill>
                          <a:schemeClr val="tx1"/>
                        </a:solidFill>
                        <a:latin typeface="微软雅黑" panose="020b0503020204020204" pitchFamily="34" charset="-122"/>
                        <a:ea typeface="微软雅黑" panose="020b0503020204020204" pitchFamily="34" charset="-122"/>
                      </a:endParaRPr>
                    </a:p>
                    <a:p>
                      <a:pPr algn="ctr"/>
                      <a:r>
                        <a:rPr lang="zh-CN" altLang="en-US" sz="500" b="0" dirty="1">
                          <a:solidFill>
                            <a:schemeClr val="tx1"/>
                          </a:solidFill>
                          <a:latin typeface="微软雅黑" panose="020b0503020204020204" pitchFamily="34" charset="-122"/>
                          <a:ea typeface="微软雅黑" panose="020b0503020204020204" pitchFamily="34" charset="-122"/>
                        </a:rPr>
                        <a:t>限额</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5E3CF"/>
                    </a:solidFill>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最高</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b="0" dirty="1">
                          <a:solidFill>
                            <a:schemeClr val="tx1"/>
                          </a:solidFill>
                          <a:latin typeface="微软雅黑" panose="020b0503020204020204" pitchFamily="34" charset="-122"/>
                          <a:ea typeface="微软雅黑" panose="020b0503020204020204" pitchFamily="34" charset="-122"/>
                        </a:rPr>
                        <a:t>200,000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b="0" dirty="1">
                          <a:solidFill>
                            <a:schemeClr val="tx1"/>
                          </a:solidFill>
                          <a:latin typeface="微软雅黑" panose="020b0503020204020204" pitchFamily="34" charset="-122"/>
                          <a:ea typeface="微软雅黑" panose="020b0503020204020204" pitchFamily="34" charset="-122"/>
                        </a:rPr>
                        <a:t>50,000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91127">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最低</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b="0" dirty="1">
                          <a:solidFill>
                            <a:schemeClr val="tx1"/>
                          </a:solidFill>
                          <a:latin typeface="微软雅黑" panose="020b0503020204020204" pitchFamily="34" charset="-122"/>
                          <a:ea typeface="微软雅黑" panose="020b0503020204020204" pitchFamily="34" charset="-122"/>
                        </a:rPr>
                        <a:t>2,000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b="0" dirty="1">
                          <a:solidFill>
                            <a:schemeClr val="tx1"/>
                          </a:solidFill>
                          <a:latin typeface="微软雅黑" panose="020b0503020204020204" pitchFamily="34" charset="-122"/>
                          <a:ea typeface="微软雅黑" panose="020b0503020204020204" pitchFamily="34" charset="-122"/>
                        </a:rPr>
                        <a:t>2,000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91127">
                <a:tc row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单日</a:t>
                      </a:r>
                      <a:endParaRPr lang="en-US" altLang="zh-CN" sz="500" b="0">
                        <a:solidFill>
                          <a:schemeClr val="tx1"/>
                        </a:solidFill>
                        <a:latin typeface="微软雅黑" panose="020b0503020204020204" pitchFamily="34" charset="-122"/>
                        <a:ea typeface="微软雅黑" panose="020b0503020204020204" pitchFamily="34" charset="-122"/>
                      </a:endParaRPr>
                    </a:p>
                    <a:p>
                      <a:pPr algn="ctr"/>
                      <a:r>
                        <a:rPr lang="zh-CN" altLang="en-US" sz="500" b="0" dirty="1">
                          <a:solidFill>
                            <a:schemeClr val="tx1"/>
                          </a:solidFill>
                          <a:latin typeface="微软雅黑" panose="020b0503020204020204" pitchFamily="34" charset="-122"/>
                          <a:ea typeface="微软雅黑" panose="020b0503020204020204" pitchFamily="34" charset="-122"/>
                        </a:rPr>
                        <a:t>限额</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最高</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b="0" dirty="1">
                          <a:solidFill>
                            <a:schemeClr val="tx1"/>
                          </a:solidFill>
                          <a:latin typeface="微软雅黑" panose="020b0503020204020204" pitchFamily="34" charset="-122"/>
                          <a:ea typeface="微软雅黑" panose="020b0503020204020204" pitchFamily="34" charset="-122"/>
                        </a:rPr>
                        <a:t>200,000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100,000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b="0" dirty="1">
                          <a:solidFill>
                            <a:schemeClr val="tx1"/>
                          </a:solidFill>
                          <a:latin typeface="微软雅黑" panose="020b0503020204020204" pitchFamily="34" charset="-122"/>
                          <a:ea typeface="微软雅黑" panose="020b0503020204020204" pitchFamily="34" charset="-122"/>
                        </a:rPr>
                        <a:t>50,000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191127">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最低</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b="0" dirty="1">
                          <a:solidFill>
                            <a:schemeClr val="tx1"/>
                          </a:solidFill>
                          <a:latin typeface="微软雅黑" panose="020b0503020204020204" pitchFamily="34" charset="-122"/>
                          <a:ea typeface="微软雅黑" panose="020b0503020204020204" pitchFamily="34" charset="-122"/>
                        </a:rPr>
                        <a:t>2,000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12" name="矩形 11"/>
          <p:cNvSpPr/>
          <p:nvPr/>
        </p:nvSpPr>
        <p:spPr>
          <a:xfrm>
            <a:off x="1928204" y="1376042"/>
            <a:ext cx="373938" cy="134268"/>
          </a:xfrm>
          <a:prstGeom prst="rect"/>
          <a:noFill/>
          <a:ln w="12700" cap="flat" cmpd="sng" algn="ctr">
            <a:solidFill>
              <a:srgbClr val="5B9BD5">
                <a:shade val="50000"/>
              </a:srgbClr>
            </a:solidFill>
            <a:prstDash val="solid"/>
            <a:miter lim="800000"/>
          </a:ln>
          <a:effectLst/>
        </p:spPr>
        <p:txBody>
          <a:bodyPr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13" name="矩形 12"/>
          <p:cNvSpPr/>
          <p:nvPr/>
        </p:nvSpPr>
        <p:spPr>
          <a:xfrm>
            <a:off x="1940847" y="1575790"/>
            <a:ext cx="373938" cy="114830"/>
          </a:xfrm>
          <a:prstGeom prst="rect"/>
          <a:noFill/>
          <a:ln w="12700" cap="flat" cmpd="sng" algn="ctr">
            <a:solidFill>
              <a:srgbClr val="5B9BD5">
                <a:shade val="50000"/>
              </a:srgbClr>
            </a:solidFill>
            <a:prstDash val="solid"/>
            <a:miter lim="800000"/>
          </a:ln>
          <a:effectLst/>
        </p:spPr>
        <p:txBody>
          <a:bodyPr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19" name="矩形 18"/>
          <p:cNvSpPr/>
          <p:nvPr/>
        </p:nvSpPr>
        <p:spPr>
          <a:xfrm>
            <a:off x="2574706" y="1568239"/>
            <a:ext cx="373938" cy="114830"/>
          </a:xfrm>
          <a:prstGeom prst="rect"/>
          <a:noFill/>
          <a:ln w="12700" cap="flat" cmpd="sng" algn="ctr">
            <a:solidFill>
              <a:srgbClr val="5B9BD5">
                <a:shade val="50000"/>
              </a:srgbClr>
            </a:solidFill>
            <a:prstDash val="solid"/>
            <a:miter lim="800000"/>
          </a:ln>
          <a:effectLst/>
        </p:spPr>
        <p:txBody>
          <a:bodyPr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20" name="矩形 19"/>
          <p:cNvSpPr/>
          <p:nvPr/>
        </p:nvSpPr>
        <p:spPr>
          <a:xfrm>
            <a:off x="3263370" y="1568239"/>
            <a:ext cx="373938" cy="119638"/>
          </a:xfrm>
          <a:prstGeom prst="rect"/>
          <a:noFill/>
          <a:ln w="12700" cap="flat" cmpd="sng" algn="ctr">
            <a:solidFill>
              <a:srgbClr val="5B9BD5">
                <a:shade val="50000"/>
              </a:srgbClr>
            </a:solidFill>
            <a:prstDash val="solid"/>
            <a:miter lim="800000"/>
          </a:ln>
          <a:effectLst/>
        </p:spPr>
        <p:txBody>
          <a:bodyPr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21" name="矩形 20"/>
          <p:cNvSpPr/>
          <p:nvPr/>
        </p:nvSpPr>
        <p:spPr>
          <a:xfrm>
            <a:off x="3939493" y="1560167"/>
            <a:ext cx="349303" cy="127915"/>
          </a:xfrm>
          <a:prstGeom prst="rect"/>
          <a:noFill/>
          <a:ln w="12700" cap="flat" cmpd="sng" algn="ctr">
            <a:solidFill>
              <a:srgbClr val="5B9BD5">
                <a:shade val="50000"/>
              </a:srgbClr>
            </a:solidFill>
            <a:prstDash val="solid"/>
            <a:miter lim="800000"/>
          </a:ln>
          <a:effectLst/>
        </p:spPr>
        <p:txBody>
          <a:bodyPr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22" name="矩形 21"/>
          <p:cNvSpPr/>
          <p:nvPr/>
        </p:nvSpPr>
        <p:spPr>
          <a:xfrm>
            <a:off x="4585893" y="1561781"/>
            <a:ext cx="349303" cy="127915"/>
          </a:xfrm>
          <a:prstGeom prst="rect"/>
          <a:noFill/>
          <a:ln w="12700" cap="flat" cmpd="sng" algn="ctr">
            <a:solidFill>
              <a:srgbClr val="5B9BD5">
                <a:shade val="50000"/>
              </a:srgbClr>
            </a:solidFill>
            <a:prstDash val="solid"/>
            <a:miter lim="800000"/>
          </a:ln>
          <a:effectLst/>
        </p:spPr>
        <p:txBody>
          <a:bodyPr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23" name="矩形 22"/>
          <p:cNvSpPr/>
          <p:nvPr/>
        </p:nvSpPr>
        <p:spPr>
          <a:xfrm>
            <a:off x="4590981" y="1383835"/>
            <a:ext cx="349303" cy="127915"/>
          </a:xfrm>
          <a:prstGeom prst="rect"/>
          <a:noFill/>
          <a:ln w="12700" cap="flat" cmpd="sng" algn="ctr">
            <a:solidFill>
              <a:srgbClr val="5B9BD5">
                <a:shade val="50000"/>
              </a:srgbClr>
            </a:solidFill>
            <a:prstDash val="solid"/>
            <a:miter lim="800000"/>
          </a:ln>
          <a:effectLst/>
        </p:spPr>
        <p:txBody>
          <a:bodyPr rtlCol="0" anchor="ctr"/>
          <a:lstStyle/>
          <a:p>
            <a:pPr marL="0" marR="0" lvl="0" indent="0" algn="ctr" defTabSz="914400" fontAlgn="auto" eaLnBrk="1"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24" name="文本框 23"/>
          <p:cNvSpPr txBox="1"/>
          <p:nvPr/>
        </p:nvSpPr>
        <p:spPr>
          <a:xfrm>
            <a:off x="932183" y="2279374"/>
            <a:ext cx="1435912" cy="184666"/>
          </a:xfrm>
          <a:prstGeom prst="rect"/>
          <a:noFill/>
        </p:spPr>
        <p:txBody>
          <a:bodyPr wrap="square" rtlCol="0">
            <a:spAutoFit/>
          </a:bodyPr>
          <a:lstStyle/>
          <a:p>
            <a:r>
              <a:rPr lang="zh-CN" altLang="en-US" sz="600" dirty="1">
                <a:latin typeface="微软雅黑" panose="020b0503020204020204" pitchFamily="34" charset="-122"/>
                <a:ea typeface="微软雅黑" panose="020b0503020204020204" pitchFamily="34" charset="-122"/>
              </a:rPr>
              <a:t>以上数据基于尚普咨询调研得到</a:t>
            </a:r>
            <a:endParaRPr lang="en-US" altLang="zh-CN" sz="600">
              <a:latin typeface="微软雅黑" panose="020b0503020204020204" pitchFamily="34" charset="-122"/>
              <a:ea typeface="微软雅黑" panose="020b0503020204020204" pitchFamily="34" charset="-122"/>
            </a:endParaRPr>
          </a:p>
        </p:txBody>
      </p:sp>
      <p:sp>
        <p:nvSpPr>
          <p:cNvPr id="27" name="文本框 26"/>
          <p:cNvSpPr txBox="1"/>
          <p:nvPr/>
        </p:nvSpPr>
        <p:spPr>
          <a:xfrm>
            <a:off x="731888" y="2449224"/>
            <a:ext cx="2326474" cy="266098"/>
          </a:xfrm>
          <a:prstGeom prst="rect"/>
          <a:noFill/>
        </p:spPr>
        <p:txBody>
          <a:bodyPr wrap="square" rtlCol="0">
            <a:spAutoFit/>
          </a:bodyPr>
          <a:lstStyle/>
          <a:p>
            <a:pPr defTabSz="914400">
              <a:lnSpc>
                <a:spcPct val="150000"/>
              </a:lnSpc>
            </a:pPr>
            <a:r>
              <a:rPr lang="zh-CN" altLang="en-US" sz="400" dirty="1">
                <a:solidFill>
                  <a:prstClr val="black"/>
                </a:solidFill>
                <a:latin typeface="微软雅黑" panose="020b0503020204020204" pitchFamily="34" charset="-122"/>
                <a:ea typeface="微软雅黑" panose="020b0503020204020204" pitchFamily="34" charset="-122"/>
              </a:rPr>
              <a:t>注</a:t>
            </a:r>
            <a:r>
              <a:rPr lang="en-US" altLang="zh-CN" sz="400" dirty="1">
                <a:solidFill>
                  <a:prstClr val="black"/>
                </a:solidFill>
                <a:latin typeface="微软雅黑" panose="020b0503020204020204" pitchFamily="34" charset="-122"/>
                <a:ea typeface="微软雅黑" panose="020b0503020204020204" pitchFamily="34" charset="-122"/>
              </a:rPr>
              <a:t>1</a:t>
            </a:r>
            <a:r>
              <a:rPr lang="zh-CN" altLang="en-US" sz="400" dirty="1">
                <a:solidFill>
                  <a:prstClr val="black"/>
                </a:solidFill>
                <a:latin typeface="微软雅黑" panose="020b0503020204020204" pitchFamily="34" charset="-122"/>
                <a:ea typeface="微软雅黑" panose="020b0503020204020204" pitchFamily="34" charset="-122"/>
              </a:rPr>
              <a:t>：</a:t>
            </a:r>
            <a:r>
              <a:rPr lang="en-US" altLang="zh-CN" sz="400" dirty="1">
                <a:solidFill>
                  <a:prstClr val="black"/>
                </a:solidFill>
                <a:latin typeface="微软雅黑" panose="020b0503020204020204" pitchFamily="34" charset="-122"/>
                <a:ea typeface="微软雅黑" panose="020b0503020204020204" pitchFamily="34" charset="-122"/>
              </a:rPr>
              <a:t>L——2</a:t>
            </a:r>
            <a:r>
              <a:rPr lang="zh-CN" altLang="en-US" sz="400" dirty="1">
                <a:solidFill>
                  <a:prstClr val="black"/>
                </a:solidFill>
                <a:latin typeface="微软雅黑" panose="020b0503020204020204" pitchFamily="34" charset="-122"/>
                <a:ea typeface="微软雅黑" panose="020b0503020204020204" pitchFamily="34" charset="-122"/>
              </a:rPr>
              <a:t>家股份制银行，</a:t>
            </a:r>
            <a:r>
              <a:rPr lang="en-US" altLang="zh-CN" sz="400" dirty="1">
                <a:solidFill>
                  <a:prstClr val="black"/>
                </a:solidFill>
                <a:latin typeface="微软雅黑" panose="020b0503020204020204" pitchFamily="34" charset="-122"/>
                <a:ea typeface="微软雅黑" panose="020b0503020204020204" pitchFamily="34" charset="-122"/>
              </a:rPr>
              <a:t>1</a:t>
            </a:r>
            <a:r>
              <a:rPr lang="zh-CN" altLang="en-US" sz="400" dirty="1">
                <a:solidFill>
                  <a:prstClr val="black"/>
                </a:solidFill>
                <a:latin typeface="微软雅黑" panose="020b0503020204020204" pitchFamily="34" charset="-122"/>
                <a:ea typeface="微软雅黑" panose="020b0503020204020204" pitchFamily="34" charset="-122"/>
              </a:rPr>
              <a:t>家城商银行银行</a:t>
            </a:r>
            <a:endParaRPr lang="en-US" altLang="zh-CN" sz="400">
              <a:solidFill>
                <a:prstClr val="black"/>
              </a:solidFill>
              <a:latin typeface="微软雅黑" panose="020b0503020204020204" pitchFamily="34" charset="-122"/>
              <a:ea typeface="微软雅黑" panose="020b0503020204020204" pitchFamily="34" charset="-122"/>
            </a:endParaRPr>
          </a:p>
          <a:p>
            <a:pPr defTabSz="914400">
              <a:lnSpc>
                <a:spcPct val="150000"/>
              </a:lnSpc>
            </a:pPr>
            <a:r>
              <a:rPr lang="zh-CN" altLang="en-US" sz="400" dirty="1">
                <a:solidFill>
                  <a:prstClr val="black"/>
                </a:solidFill>
                <a:latin typeface="微软雅黑" panose="020b0503020204020204" pitchFamily="34" charset="-122"/>
                <a:ea typeface="微软雅黑" panose="020b0503020204020204" pitchFamily="34" charset="-122"/>
              </a:rPr>
              <a:t>注</a:t>
            </a:r>
            <a:r>
              <a:rPr lang="en-US" altLang="zh-CN" sz="400" dirty="1">
                <a:solidFill>
                  <a:prstClr val="black"/>
                </a:solidFill>
                <a:latin typeface="微软雅黑" panose="020b0503020204020204" pitchFamily="34" charset="-122"/>
                <a:ea typeface="微软雅黑" panose="020b0503020204020204" pitchFamily="34" charset="-122"/>
              </a:rPr>
              <a:t>2</a:t>
            </a:r>
            <a:r>
              <a:rPr lang="zh-CN" altLang="en-US" sz="400" dirty="1">
                <a:solidFill>
                  <a:prstClr val="black"/>
                </a:solidFill>
                <a:latin typeface="微软雅黑" panose="020b0503020204020204" pitchFamily="34" charset="-122"/>
                <a:ea typeface="微软雅黑" panose="020b0503020204020204" pitchFamily="34" charset="-122"/>
              </a:rPr>
              <a:t>：</a:t>
            </a:r>
            <a:r>
              <a:rPr lang="en-US" altLang="zh-CN" sz="400" dirty="1">
                <a:solidFill>
                  <a:prstClr val="black"/>
                </a:solidFill>
                <a:latin typeface="微软雅黑" panose="020b0503020204020204" pitchFamily="34" charset="-122"/>
                <a:ea typeface="微软雅黑" panose="020b0503020204020204" pitchFamily="34" charset="-122"/>
              </a:rPr>
              <a:t>K——1</a:t>
            </a:r>
            <a:r>
              <a:rPr lang="zh-CN" altLang="en-US" sz="400" dirty="1">
                <a:solidFill>
                  <a:prstClr val="black"/>
                </a:solidFill>
                <a:latin typeface="微软雅黑" panose="020b0503020204020204" pitchFamily="34" charset="-122"/>
                <a:ea typeface="微软雅黑" panose="020b0503020204020204" pitchFamily="34" charset="-122"/>
              </a:rPr>
              <a:t>家国有银行，</a:t>
            </a:r>
            <a:r>
              <a:rPr lang="en-US" altLang="zh-CN" sz="400" dirty="1">
                <a:solidFill>
                  <a:prstClr val="black"/>
                </a:solidFill>
                <a:latin typeface="微软雅黑" panose="020b0503020204020204" pitchFamily="34" charset="-122"/>
                <a:ea typeface="微软雅黑" panose="020b0503020204020204" pitchFamily="34" charset="-122"/>
              </a:rPr>
              <a:t>4</a:t>
            </a:r>
            <a:r>
              <a:rPr lang="zh-CN" altLang="en-US" sz="400" dirty="1">
                <a:solidFill>
                  <a:prstClr val="black"/>
                </a:solidFill>
                <a:latin typeface="微软雅黑" panose="020b0503020204020204" pitchFamily="34" charset="-122"/>
                <a:ea typeface="微软雅黑" panose="020b0503020204020204" pitchFamily="34" charset="-122"/>
              </a:rPr>
              <a:t>家股份制银行，</a:t>
            </a:r>
            <a:r>
              <a:rPr lang="en-US" altLang="zh-CN" sz="400" dirty="1">
                <a:solidFill>
                  <a:prstClr val="black"/>
                </a:solidFill>
                <a:latin typeface="微软雅黑" panose="020b0503020204020204" pitchFamily="34" charset="-122"/>
                <a:ea typeface="微软雅黑" panose="020b0503020204020204" pitchFamily="34" charset="-122"/>
              </a:rPr>
              <a:t>1</a:t>
            </a:r>
            <a:r>
              <a:rPr lang="zh-CN" altLang="en-US" sz="400" dirty="1">
                <a:solidFill>
                  <a:prstClr val="black"/>
                </a:solidFill>
                <a:latin typeface="微软雅黑" panose="020b0503020204020204" pitchFamily="34" charset="-122"/>
                <a:ea typeface="微软雅黑" panose="020b0503020204020204" pitchFamily="34" charset="-122"/>
              </a:rPr>
              <a:t>家城商银行</a:t>
            </a:r>
            <a:endParaRPr lang="en-US" altLang="zh-CN" sz="400">
              <a:solidFill>
                <a:prstClr val="black"/>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2494843" y="2449224"/>
            <a:ext cx="2206059" cy="266098"/>
          </a:xfrm>
          <a:prstGeom prst="rect"/>
          <a:noFill/>
        </p:spPr>
        <p:txBody>
          <a:bodyPr wrap="square" rtlCol="0">
            <a:spAutoFit/>
          </a:bodyPr>
          <a:lstStyle/>
          <a:p>
            <a:pPr defTabSz="914400">
              <a:lnSpc>
                <a:spcPct val="150000"/>
              </a:lnSpc>
            </a:pPr>
            <a:r>
              <a:rPr lang="zh-CN" altLang="en-US" sz="400" dirty="1">
                <a:solidFill>
                  <a:prstClr val="black"/>
                </a:solidFill>
                <a:latin typeface="微软雅黑" panose="020b0503020204020204" pitchFamily="34" charset="-122"/>
                <a:ea typeface="微软雅黑" panose="020b0503020204020204" pitchFamily="34" charset="-122"/>
              </a:rPr>
              <a:t>注</a:t>
            </a:r>
            <a:r>
              <a:rPr lang="en-US" altLang="zh-CN" sz="400" dirty="1">
                <a:solidFill>
                  <a:prstClr val="black"/>
                </a:solidFill>
                <a:latin typeface="微软雅黑" panose="020b0503020204020204" pitchFamily="34" charset="-122"/>
                <a:ea typeface="微软雅黑" panose="020b0503020204020204" pitchFamily="34" charset="-122"/>
              </a:rPr>
              <a:t>3</a:t>
            </a:r>
            <a:r>
              <a:rPr lang="zh-CN" altLang="en-US" sz="400" dirty="1">
                <a:solidFill>
                  <a:prstClr val="black"/>
                </a:solidFill>
                <a:latin typeface="微软雅黑" panose="020b0503020204020204" pitchFamily="34" charset="-122"/>
                <a:ea typeface="微软雅黑" panose="020b0503020204020204" pitchFamily="34" charset="-122"/>
              </a:rPr>
              <a:t>：</a:t>
            </a:r>
            <a:r>
              <a:rPr lang="en-US" altLang="zh-CN" sz="400" dirty="1">
                <a:solidFill>
                  <a:prstClr val="black"/>
                </a:solidFill>
                <a:latin typeface="微软雅黑" panose="020b0503020204020204" pitchFamily="34" charset="-122"/>
                <a:ea typeface="微软雅黑" panose="020b0503020204020204" pitchFamily="34" charset="-122"/>
              </a:rPr>
              <a:t>Y——3</a:t>
            </a:r>
            <a:r>
              <a:rPr lang="zh-CN" altLang="en-US" sz="400" dirty="1">
                <a:solidFill>
                  <a:prstClr val="black"/>
                </a:solidFill>
                <a:latin typeface="微软雅黑" panose="020b0503020204020204" pitchFamily="34" charset="-122"/>
                <a:ea typeface="微软雅黑" panose="020b0503020204020204" pitchFamily="34" charset="-122"/>
              </a:rPr>
              <a:t>家国有银行，</a:t>
            </a:r>
            <a:r>
              <a:rPr lang="en-US" altLang="zh-CN" sz="400" dirty="1">
                <a:solidFill>
                  <a:prstClr val="black"/>
                </a:solidFill>
                <a:latin typeface="微软雅黑" panose="020b0503020204020204" pitchFamily="34" charset="-122"/>
                <a:ea typeface="微软雅黑" panose="020b0503020204020204" pitchFamily="34" charset="-122"/>
              </a:rPr>
              <a:t>2</a:t>
            </a:r>
            <a:r>
              <a:rPr lang="zh-CN" altLang="en-US" sz="400" dirty="1">
                <a:solidFill>
                  <a:prstClr val="black"/>
                </a:solidFill>
                <a:latin typeface="微软雅黑" panose="020b0503020204020204" pitchFamily="34" charset="-122"/>
                <a:ea typeface="微软雅黑" panose="020b0503020204020204" pitchFamily="34" charset="-122"/>
              </a:rPr>
              <a:t>家股份制银行，</a:t>
            </a:r>
            <a:r>
              <a:rPr lang="en-US" altLang="zh-CN" sz="400" dirty="1">
                <a:solidFill>
                  <a:prstClr val="black"/>
                </a:solidFill>
                <a:latin typeface="微软雅黑" panose="020b0503020204020204" pitchFamily="34" charset="-122"/>
                <a:ea typeface="微软雅黑" panose="020b0503020204020204" pitchFamily="34" charset="-122"/>
              </a:rPr>
              <a:t>1</a:t>
            </a:r>
            <a:r>
              <a:rPr lang="zh-CN" altLang="en-US" sz="400" dirty="1">
                <a:solidFill>
                  <a:prstClr val="black"/>
                </a:solidFill>
                <a:latin typeface="微软雅黑" panose="020b0503020204020204" pitchFamily="34" charset="-122"/>
                <a:ea typeface="微软雅黑" panose="020b0503020204020204" pitchFamily="34" charset="-122"/>
              </a:rPr>
              <a:t>家城商银行银行</a:t>
            </a:r>
            <a:endParaRPr lang="en-US" altLang="zh-CN" sz="400">
              <a:solidFill>
                <a:prstClr val="black"/>
              </a:solidFill>
              <a:latin typeface="微软雅黑" panose="020b0503020204020204" pitchFamily="34" charset="-122"/>
              <a:ea typeface="微软雅黑" panose="020b0503020204020204" pitchFamily="34" charset="-122"/>
            </a:endParaRPr>
          </a:p>
          <a:p>
            <a:pPr defTabSz="914400">
              <a:lnSpc>
                <a:spcPct val="150000"/>
              </a:lnSpc>
            </a:pPr>
            <a:r>
              <a:rPr lang="zh-CN" altLang="en-US" sz="400" dirty="1">
                <a:solidFill>
                  <a:prstClr val="black"/>
                </a:solidFill>
                <a:latin typeface="微软雅黑" panose="020b0503020204020204" pitchFamily="34" charset="-122"/>
                <a:ea typeface="微软雅黑" panose="020b0503020204020204" pitchFamily="34" charset="-122"/>
              </a:rPr>
              <a:t>注</a:t>
            </a:r>
            <a:r>
              <a:rPr lang="en-US" altLang="zh-CN" sz="400" dirty="1">
                <a:solidFill>
                  <a:prstClr val="black"/>
                </a:solidFill>
                <a:latin typeface="微软雅黑" panose="020b0503020204020204" pitchFamily="34" charset="-122"/>
                <a:ea typeface="微软雅黑" panose="020b0503020204020204" pitchFamily="34" charset="-122"/>
              </a:rPr>
              <a:t>4</a:t>
            </a:r>
            <a:r>
              <a:rPr lang="zh-CN" altLang="en-US" sz="400" dirty="1">
                <a:solidFill>
                  <a:prstClr val="black"/>
                </a:solidFill>
                <a:latin typeface="微软雅黑" panose="020b0503020204020204" pitchFamily="34" charset="-122"/>
                <a:ea typeface="微软雅黑" panose="020b0503020204020204" pitchFamily="34" charset="-122"/>
              </a:rPr>
              <a:t>：</a:t>
            </a:r>
            <a:r>
              <a:rPr lang="en-US" altLang="zh-CN" sz="400" dirty="1">
                <a:solidFill>
                  <a:prstClr val="black"/>
                </a:solidFill>
                <a:latin typeface="微软雅黑" panose="020b0503020204020204" pitchFamily="34" charset="-122"/>
                <a:ea typeface="微软雅黑" panose="020b0503020204020204" pitchFamily="34" charset="-122"/>
              </a:rPr>
              <a:t>LD——3</a:t>
            </a:r>
            <a:r>
              <a:rPr lang="zh-CN" altLang="en-US" sz="400" dirty="1">
                <a:solidFill>
                  <a:prstClr val="black"/>
                </a:solidFill>
                <a:latin typeface="微软雅黑" panose="020b0503020204020204" pitchFamily="34" charset="-122"/>
                <a:ea typeface="微软雅黑" panose="020b0503020204020204" pitchFamily="34" charset="-122"/>
              </a:rPr>
              <a:t>家股份制银行</a:t>
            </a:r>
            <a:endParaRPr lang="en-US" altLang="zh-CN" sz="400">
              <a:solidFill>
                <a:prstClr val="black"/>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4425293" y="2462858"/>
            <a:ext cx="1694520" cy="153888"/>
          </a:xfrm>
          <a:prstGeom prst="rect"/>
          <a:noFill/>
        </p:spPr>
        <p:txBody>
          <a:bodyPr wrap="square" rtlCol="0">
            <a:spAutoFit/>
          </a:bodyPr>
          <a:lstStyle/>
          <a:p>
            <a:r>
              <a:rPr lang="zh-CN" altLang="en-US" sz="400" dirty="1">
                <a:latin typeface="微软雅黑" panose="020b0503020204020204" pitchFamily="34" charset="-122"/>
                <a:ea typeface="微软雅黑" panose="020b0503020204020204" pitchFamily="34" charset="-122"/>
              </a:rPr>
              <a:t>注</a:t>
            </a:r>
            <a:r>
              <a:rPr lang="en-US" altLang="zh-CN" sz="400" dirty="1">
                <a:latin typeface="微软雅黑" panose="020b0503020204020204" pitchFamily="34" charset="-122"/>
                <a:ea typeface="微软雅黑" panose="020b0503020204020204" pitchFamily="34" charset="-122"/>
              </a:rPr>
              <a:t>5</a:t>
            </a:r>
            <a:r>
              <a:rPr lang="zh-CN" altLang="en-US" sz="400" dirty="1">
                <a:latin typeface="微软雅黑" panose="020b0503020204020204" pitchFamily="34" charset="-122"/>
                <a:ea typeface="微软雅黑" panose="020b0503020204020204" pitchFamily="34" charset="-122"/>
              </a:rPr>
              <a:t>：</a:t>
            </a:r>
            <a:r>
              <a:rPr lang="en-US" altLang="zh-CN" sz="400" dirty="1">
                <a:latin typeface="微软雅黑" panose="020b0503020204020204" pitchFamily="34" charset="-122"/>
                <a:ea typeface="微软雅黑" panose="020b0503020204020204" pitchFamily="34" charset="-122"/>
              </a:rPr>
              <a:t>B——1</a:t>
            </a:r>
            <a:r>
              <a:rPr lang="zh-CN" altLang="en-US" sz="400" dirty="1">
                <a:latin typeface="微软雅黑" panose="020b0503020204020204" pitchFamily="34" charset="-122"/>
                <a:ea typeface="微软雅黑" panose="020b0503020204020204" pitchFamily="34" charset="-122"/>
              </a:rPr>
              <a:t>家股份制银行</a:t>
            </a:r>
            <a:endParaRPr lang="en-US" altLang="zh-CN" sz="400">
              <a:latin typeface="微软雅黑" panose="020b0503020204020204" pitchFamily="34" charset="-122"/>
              <a:ea typeface="微软雅黑" panose="020b0503020204020204" pitchFamily="34" charset="-122"/>
            </a:endParaRPr>
          </a:p>
        </p:txBody>
      </p:sp>
      <p:graphicFrame>
        <p:nvGraphicFramePr>
          <p:cNvPr id="2" name="表格 1"/>
          <p:cNvGraphicFramePr/>
          <p:nvPr/>
        </p:nvGraphicFramePr>
        <p:xfrm>
          <a:off x="500223" y="3021307"/>
          <a:ext cx="2212051" cy="1969386"/>
        </p:xfrm>
        <a:graphic>
          <a:graphicData uri="http://schemas.openxmlformats.org/drawingml/2006/table">
            <a:tbl>
              <a:tblPr firstRow="1" bandRow="1">
                <a:tableStyleId>{93296810-A885-4BE3-A3E7-6D5BEEA58F35}</a:tableStyleId>
              </a:tblPr>
              <a:tblGrid>
                <a:gridCol w="304449"/>
                <a:gridCol w="358445"/>
                <a:gridCol w="314553"/>
                <a:gridCol w="314554"/>
                <a:gridCol w="299923"/>
                <a:gridCol w="277978"/>
                <a:gridCol w="342149"/>
              </a:tblGrid>
              <a:tr h="147365">
                <a:tc gridSpan="2">
                  <a:txBody>
                    <a:bodyPr anchorCtr="0"/>
                    <a:lstStyle/>
                    <a:p>
                      <a:pPr algn="ct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gridSpan="5">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L</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r>
              <a:tr h="147365">
                <a:tc grid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支持银行</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gridSpan="5">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19</a:t>
                      </a:r>
                      <a:r>
                        <a:rPr lang="zh-CN" altLang="en-US" sz="500" b="0" dirty="1">
                          <a:solidFill>
                            <a:schemeClr val="tx1"/>
                          </a:solidFill>
                          <a:latin typeface="微软雅黑" panose="020b0503020204020204" pitchFamily="34" charset="-122"/>
                          <a:ea typeface="微软雅黑" panose="020b0503020204020204" pitchFamily="34" charset="-122"/>
                        </a:rPr>
                        <a:t>（直联</a:t>
                      </a:r>
                      <a:r>
                        <a:rPr lang="en-US" altLang="zh-CN" sz="500" b="0" dirty="1">
                          <a:solidFill>
                            <a:schemeClr val="tx1"/>
                          </a:solidFill>
                          <a:latin typeface="微软雅黑" panose="020b0503020204020204" pitchFamily="34" charset="-122"/>
                          <a:ea typeface="微软雅黑" panose="020b0503020204020204" pitchFamily="34" charset="-122"/>
                        </a:rPr>
                        <a:t>15</a:t>
                      </a:r>
                      <a:r>
                        <a:rPr lang="zh-CN" altLang="en-US" sz="500" b="0" dirty="1">
                          <a:solidFill>
                            <a:schemeClr val="tx1"/>
                          </a:solidFill>
                          <a:latin typeface="微软雅黑" panose="020b0503020204020204" pitchFamily="34" charset="-122"/>
                          <a:ea typeface="微软雅黑" panose="020b0503020204020204" pitchFamily="34" charset="-122"/>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r>
              <a:tr h="147365">
                <a:tc row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签约价格</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5E3CF"/>
                    </a:solidFill>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500" b="0" dirty="1">
                          <a:solidFill>
                            <a:schemeClr val="tx1"/>
                          </a:solidFill>
                          <a:latin typeface="微软雅黑" panose="020b0503020204020204" pitchFamily="34" charset="-122"/>
                          <a:ea typeface="微软雅黑" panose="020b0503020204020204" pitchFamily="34" charset="-122"/>
                        </a:rPr>
                        <a:t>最高</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rowSpan="2">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0.07%</a:t>
                      </a:r>
                      <a:endParaRPr lang="zh-CN" altLang="en-US" sz="500" b="0">
                        <a:solidFill>
                          <a:schemeClr val="tx1"/>
                        </a:solidFill>
                        <a:latin typeface="微软雅黑" panose="020b0503020204020204" pitchFamily="34" charset="-122"/>
                        <a:ea typeface="微软雅黑" panose="020b0503020204020204" pitchFamily="34" charset="-122"/>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2">
                  <a:txBody>
                    <a:bodyPr/>
                    <a:lstStyle/>
                    <a:p>
                      <a:endParaRPr lang="zh-CN" altLang="en-US"/>
                    </a:p>
                  </a:txBody>
                  <a:tcPr/>
                </a:tc>
                <a:tc hMerge="1" rowSpan="2">
                  <a:txBody>
                    <a:bodyPr/>
                    <a:lstStyle/>
                    <a:p>
                      <a:endParaRPr lang="zh-CN" altLang="en-US"/>
                    </a:p>
                  </a:txBody>
                  <a:tcPr/>
                </a:tc>
                <a:tc hMerge="1" rowSpan="2">
                  <a:txBody>
                    <a:bodyPr/>
                    <a:lstStyle/>
                    <a:p>
                      <a:endParaRPr lang="zh-CN" altLang="en-US"/>
                    </a:p>
                  </a:txBody>
                  <a:tcPr/>
                </a:tc>
                <a:tc hMerge="1" rowSpan="2">
                  <a:txBody>
                    <a:bodyPr/>
                    <a:lstStyle/>
                    <a:p>
                      <a:endParaRPr lang="zh-CN" altLang="en-US"/>
                    </a:p>
                  </a:txBody>
                  <a:tcPr/>
                </a:tc>
              </a:tr>
              <a:tr h="147365">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500" b="0" dirty="1">
                          <a:solidFill>
                            <a:schemeClr val="tx1"/>
                          </a:solidFill>
                          <a:latin typeface="微软雅黑" panose="020b0503020204020204" pitchFamily="34" charset="-122"/>
                          <a:ea typeface="微软雅黑" panose="020b0503020204020204" pitchFamily="34" charset="-122"/>
                        </a:rPr>
                        <a:t>最低</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r>
              <a:tr h="265257">
                <a:tc row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单笔限额</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5E3CF"/>
                    </a:solidFill>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最高</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20w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24203">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最低</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2000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24203">
                <a:tc row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单日限额</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最高</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100w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60w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30w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20w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24203">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最低</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1w</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2w</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5w</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10w</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31" name="矩形 30"/>
          <p:cNvSpPr/>
          <p:nvPr/>
        </p:nvSpPr>
        <p:spPr>
          <a:xfrm>
            <a:off x="469621" y="2757634"/>
            <a:ext cx="595035" cy="215444"/>
          </a:xfrm>
          <a:prstGeom prst="rect"/>
          <a:solidFill>
            <a:schemeClr val="accent6">
              <a:lumMod val="50000"/>
            </a:schemeClr>
          </a:solidFill>
        </p:spPr>
        <p:txBody>
          <a:bodyPr wrap="non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认证支付</a:t>
            </a:r>
          </a:p>
        </p:txBody>
      </p:sp>
      <p:graphicFrame>
        <p:nvGraphicFramePr>
          <p:cNvPr id="32" name="表格 31"/>
          <p:cNvGraphicFramePr/>
          <p:nvPr/>
        </p:nvGraphicFramePr>
        <p:xfrm>
          <a:off x="2911353" y="3020735"/>
          <a:ext cx="2691773" cy="1757376"/>
        </p:xfrm>
        <a:graphic>
          <a:graphicData uri="http://schemas.openxmlformats.org/drawingml/2006/table">
            <a:tbl>
              <a:tblPr firstRow="1" bandRow="1">
                <a:tableStyleId>{93296810-A885-4BE3-A3E7-6D5BEEA58F35}</a:tableStyleId>
              </a:tblPr>
              <a:tblGrid>
                <a:gridCol w="464844"/>
                <a:gridCol w="589163"/>
                <a:gridCol w="327553"/>
                <a:gridCol w="327553"/>
                <a:gridCol w="327554"/>
                <a:gridCol w="327553"/>
                <a:gridCol w="327553"/>
              </a:tblGrid>
              <a:tr h="145070">
                <a:tc gridSpan="2">
                  <a:txBody>
                    <a:bodyPr anchorCtr="0"/>
                    <a:lstStyle/>
                    <a:p>
                      <a:pPr algn="ct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gridSpan="5">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L</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r>
              <a:tr h="214554">
                <a:tc grid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支持银行</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gridSpan="5">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21</a:t>
                      </a:r>
                      <a:r>
                        <a:rPr lang="zh-CN" altLang="en-US" sz="500" b="0" dirty="1">
                          <a:solidFill>
                            <a:schemeClr val="tx1"/>
                          </a:solidFill>
                          <a:latin typeface="微软雅黑" panose="020b0503020204020204" pitchFamily="34" charset="-122"/>
                          <a:ea typeface="微软雅黑" panose="020b0503020204020204" pitchFamily="34" charset="-122"/>
                        </a:rPr>
                        <a:t>（直联</a:t>
                      </a:r>
                      <a:r>
                        <a:rPr lang="en-US" altLang="zh-CN" sz="500" b="0" dirty="1">
                          <a:solidFill>
                            <a:schemeClr val="tx1"/>
                          </a:solidFill>
                          <a:latin typeface="微软雅黑" panose="020b0503020204020204" pitchFamily="34" charset="-122"/>
                          <a:ea typeface="微软雅黑" panose="020b0503020204020204" pitchFamily="34" charset="-122"/>
                        </a:rPr>
                        <a:t>18</a:t>
                      </a:r>
                      <a:r>
                        <a:rPr lang="zh-CN" altLang="en-US" sz="500" b="0" dirty="1">
                          <a:solidFill>
                            <a:schemeClr val="tx1"/>
                          </a:solidFill>
                          <a:latin typeface="微软雅黑" panose="020b0503020204020204" pitchFamily="34" charset="-122"/>
                          <a:ea typeface="微软雅黑" panose="020b0503020204020204" pitchFamily="34" charset="-122"/>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r>
              <a:tr h="214554">
                <a:tc row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签约价格</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5E3CF"/>
                    </a:solidFill>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500" b="0" dirty="1">
                          <a:solidFill>
                            <a:schemeClr val="tx1"/>
                          </a:solidFill>
                          <a:latin typeface="微软雅黑" panose="020b0503020204020204" pitchFamily="34" charset="-122"/>
                          <a:ea typeface="微软雅黑" panose="020b0503020204020204" pitchFamily="34" charset="-122"/>
                        </a:rPr>
                        <a:t>最高</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0.15%</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r>
              <a:tr h="214554">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500" b="0" dirty="1">
                          <a:solidFill>
                            <a:schemeClr val="tx1"/>
                          </a:solidFill>
                          <a:latin typeface="微软雅黑" panose="020b0503020204020204" pitchFamily="34" charset="-122"/>
                          <a:ea typeface="微软雅黑" panose="020b0503020204020204" pitchFamily="34" charset="-122"/>
                        </a:rPr>
                        <a:t>最低</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0.12%</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r>
              <a:tr h="214554">
                <a:tc row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单笔限额</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5E3CF"/>
                    </a:solidFill>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最高</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algn="ctr" defTabSz="914400" rtl="0" eaLnBrk="1" latinLnBrk="0" hangingPunct="1"/>
                      <a:r>
                        <a:rPr lang="en-US" altLang="zh-CN" sz="500" b="0" kern="1200" dirty="1">
                          <a:solidFill>
                            <a:schemeClr val="tx1"/>
                          </a:solidFill>
                          <a:latin typeface="微软雅黑" panose="020b0503020204020204" pitchFamily="34" charset="-122"/>
                          <a:ea typeface="微软雅黑" panose="020b0503020204020204" pitchFamily="34" charset="-122"/>
                          <a:cs typeface="+mn-cs"/>
                        </a:rPr>
                        <a:t>50w</a:t>
                      </a:r>
                      <a:endParaRPr lang="zh-CN" altLang="en-US" sz="500" b="0" kern="1200">
                        <a:solidFill>
                          <a:schemeClr val="tx1"/>
                        </a:solidFill>
                        <a:latin typeface="微软雅黑" panose="020b0503020204020204" pitchFamily="34" charset="-122"/>
                        <a:ea typeface="微软雅黑" panose="020b0503020204020204" pitchFamily="34" charset="-122"/>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algn="ctr" defTabSz="914400" rtl="0" eaLnBrk="1" latinLnBrk="0" hangingPunct="1"/>
                      <a:r>
                        <a:rPr lang="en-US" altLang="zh-CN" sz="500" b="0" kern="1200" dirty="1">
                          <a:solidFill>
                            <a:schemeClr val="tx1"/>
                          </a:solidFill>
                          <a:latin typeface="微软雅黑" panose="020b0503020204020204" pitchFamily="34" charset="-122"/>
                          <a:ea typeface="微软雅黑" panose="020b0503020204020204" pitchFamily="34" charset="-122"/>
                          <a:cs typeface="+mn-cs"/>
                        </a:rPr>
                        <a:t>20w</a:t>
                      </a:r>
                      <a:endParaRPr lang="zh-CN" altLang="en-US" sz="500" b="0" kern="1200">
                        <a:solidFill>
                          <a:schemeClr val="tx1"/>
                        </a:solidFill>
                        <a:latin typeface="微软雅黑" panose="020b0503020204020204" pitchFamily="34" charset="-122"/>
                        <a:ea typeface="微软雅黑" panose="020b0503020204020204" pitchFamily="34" charset="-122"/>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algn="ctr" defTabSz="914400" rtl="0" eaLnBrk="1" latinLnBrk="0" hangingPunct="1"/>
                      <a:r>
                        <a:rPr lang="en-US" altLang="zh-CN" sz="500" b="0" kern="1200" dirty="1">
                          <a:solidFill>
                            <a:schemeClr val="tx1"/>
                          </a:solidFill>
                          <a:latin typeface="微软雅黑" panose="020b0503020204020204" pitchFamily="34" charset="-122"/>
                          <a:ea typeface="微软雅黑" panose="020b0503020204020204" pitchFamily="34" charset="-122"/>
                          <a:cs typeface="+mn-cs"/>
                        </a:rPr>
                        <a:t>10w</a:t>
                      </a:r>
                      <a:endParaRPr lang="zh-CN" altLang="en-US" sz="500" b="0" kern="1200">
                        <a:solidFill>
                          <a:schemeClr val="tx1"/>
                        </a:solidFill>
                        <a:latin typeface="微软雅黑" panose="020b0503020204020204" pitchFamily="34" charset="-122"/>
                        <a:ea typeface="微软雅黑" panose="020b0503020204020204" pitchFamily="34" charset="-122"/>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algn="ctr" defTabSz="914400" rtl="0" eaLnBrk="1" latinLnBrk="0" hangingPunct="1"/>
                      <a:r>
                        <a:rPr lang="en-US" altLang="zh-CN" sz="500" b="0" kern="1200" dirty="1">
                          <a:solidFill>
                            <a:schemeClr val="tx1"/>
                          </a:solidFill>
                          <a:latin typeface="微软雅黑" panose="020b0503020204020204" pitchFamily="34" charset="-122"/>
                          <a:ea typeface="微软雅黑" panose="020b0503020204020204" pitchFamily="34" charset="-122"/>
                          <a:cs typeface="+mn-cs"/>
                        </a:rPr>
                        <a:t>5w</a:t>
                      </a:r>
                      <a:endParaRPr lang="zh-CN" altLang="en-US" sz="500" b="0" kern="1200">
                        <a:solidFill>
                          <a:schemeClr val="tx1"/>
                        </a:solidFill>
                        <a:latin typeface="微软雅黑" panose="020b0503020204020204" pitchFamily="34" charset="-122"/>
                        <a:ea typeface="微软雅黑" panose="020b0503020204020204" pitchFamily="34" charset="-122"/>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algn="ctr" defTabSz="914400" rtl="0" eaLnBrk="1" latinLnBrk="0" hangingPunct="1"/>
                      <a:r>
                        <a:rPr lang="en-US" altLang="zh-CN" sz="500" b="0" kern="1200" dirty="1">
                          <a:solidFill>
                            <a:schemeClr val="tx1"/>
                          </a:solidFill>
                          <a:latin typeface="微软雅黑" panose="020b0503020204020204" pitchFamily="34" charset="-122"/>
                          <a:ea typeface="微软雅黑" panose="020b0503020204020204" pitchFamily="34" charset="-122"/>
                          <a:cs typeface="+mn-cs"/>
                        </a:rPr>
                        <a:t>2w</a:t>
                      </a:r>
                      <a:endParaRPr lang="zh-CN" altLang="en-US" sz="500" b="0" kern="1200">
                        <a:solidFill>
                          <a:schemeClr val="tx1"/>
                        </a:solidFill>
                        <a:latin typeface="微软雅黑" panose="020b0503020204020204" pitchFamily="34" charset="-122"/>
                        <a:ea typeface="微软雅黑" panose="020b0503020204020204" pitchFamily="34" charset="-122"/>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14554">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最低</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algn="ctr" defTabSz="914400" rtl="0" eaLnBrk="1" latinLnBrk="0" hangingPunct="1"/>
                      <a:r>
                        <a:rPr lang="en-US" altLang="zh-CN" sz="500" b="0" kern="1200" dirty="1">
                          <a:solidFill>
                            <a:schemeClr val="tx1"/>
                          </a:solidFill>
                          <a:latin typeface="微软雅黑" panose="020b0503020204020204" pitchFamily="34" charset="-122"/>
                          <a:ea typeface="微软雅黑" panose="020b0503020204020204" pitchFamily="34" charset="-122"/>
                          <a:cs typeface="+mn-cs"/>
                        </a:rPr>
                        <a:t>1000</a:t>
                      </a:r>
                      <a:endParaRPr lang="zh-CN" altLang="en-US" sz="500" b="0" kern="1200">
                        <a:solidFill>
                          <a:schemeClr val="tx1"/>
                        </a:solidFill>
                        <a:latin typeface="微软雅黑" panose="020b0503020204020204" pitchFamily="34" charset="-122"/>
                        <a:ea typeface="微软雅黑" panose="020b0503020204020204" pitchFamily="34" charset="-122"/>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algn="ctr" defTabSz="914400" rtl="0" eaLnBrk="1" latinLnBrk="0" hangingPunct="1"/>
                      <a:r>
                        <a:rPr lang="en-US" altLang="zh-CN" sz="500" b="0" kern="1200" dirty="1">
                          <a:solidFill>
                            <a:schemeClr val="tx1"/>
                          </a:solidFill>
                          <a:latin typeface="微软雅黑" panose="020b0503020204020204" pitchFamily="34" charset="-122"/>
                          <a:ea typeface="微软雅黑" panose="020b0503020204020204" pitchFamily="34" charset="-122"/>
                          <a:cs typeface="+mn-cs"/>
                        </a:rPr>
                        <a:t>2000</a:t>
                      </a:r>
                      <a:endParaRPr lang="zh-CN" altLang="en-US" sz="500" b="0" kern="1200">
                        <a:solidFill>
                          <a:schemeClr val="tx1"/>
                        </a:solidFill>
                        <a:latin typeface="微软雅黑" panose="020b0503020204020204" pitchFamily="34" charset="-122"/>
                        <a:ea typeface="微软雅黑" panose="020b0503020204020204" pitchFamily="34" charset="-122"/>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algn="ctr" defTabSz="914400" rtl="0" eaLnBrk="1" latinLnBrk="0" hangingPunct="1"/>
                      <a:r>
                        <a:rPr lang="en-US" altLang="zh-CN" sz="500" b="0" kern="1200" dirty="1">
                          <a:solidFill>
                            <a:schemeClr val="tx1"/>
                          </a:solidFill>
                          <a:latin typeface="微软雅黑" panose="020b0503020204020204" pitchFamily="34" charset="-122"/>
                          <a:ea typeface="微软雅黑" panose="020b0503020204020204" pitchFamily="34" charset="-122"/>
                          <a:cs typeface="+mn-cs"/>
                        </a:rPr>
                        <a:t>5000</a:t>
                      </a:r>
                      <a:endParaRPr lang="zh-CN" altLang="en-US" sz="500" b="0" kern="1200">
                        <a:solidFill>
                          <a:schemeClr val="tx1"/>
                        </a:solidFill>
                        <a:latin typeface="微软雅黑" panose="020b0503020204020204" pitchFamily="34" charset="-122"/>
                        <a:ea typeface="微软雅黑" panose="020b0503020204020204" pitchFamily="34" charset="-122"/>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algn="ctr" defTabSz="914400" rtl="0" eaLnBrk="1" latinLnBrk="0" hangingPunct="1"/>
                      <a:r>
                        <a:rPr lang="en-US" altLang="zh-CN" sz="500" b="0" kern="1200" dirty="1">
                          <a:solidFill>
                            <a:schemeClr val="tx1"/>
                          </a:solidFill>
                          <a:latin typeface="微软雅黑" panose="020b0503020204020204" pitchFamily="34" charset="-122"/>
                          <a:ea typeface="微软雅黑" panose="020b0503020204020204" pitchFamily="34" charset="-122"/>
                          <a:cs typeface="+mn-cs"/>
                        </a:rPr>
                        <a:t>9999</a:t>
                      </a:r>
                      <a:endParaRPr lang="zh-CN" altLang="en-US" sz="500" b="0" kern="1200">
                        <a:solidFill>
                          <a:schemeClr val="tx1"/>
                        </a:solidFill>
                        <a:latin typeface="微软雅黑" panose="020b0503020204020204" pitchFamily="34" charset="-122"/>
                        <a:ea typeface="微软雅黑" panose="020b0503020204020204" pitchFamily="34" charset="-122"/>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algn="ctr" defTabSz="914400" rtl="0" eaLnBrk="1" latinLnBrk="0" hangingPunct="1"/>
                      <a:r>
                        <a:rPr lang="en-US" altLang="zh-CN" sz="500" b="0" kern="1200" dirty="1">
                          <a:solidFill>
                            <a:schemeClr val="tx1"/>
                          </a:solidFill>
                          <a:latin typeface="微软雅黑" panose="020b0503020204020204" pitchFamily="34" charset="-122"/>
                          <a:ea typeface="微软雅黑" panose="020b0503020204020204" pitchFamily="34" charset="-122"/>
                          <a:cs typeface="+mn-cs"/>
                        </a:rPr>
                        <a:t>1w</a:t>
                      </a:r>
                      <a:endParaRPr lang="zh-CN" altLang="en-US" sz="500" b="0" kern="1200">
                        <a:solidFill>
                          <a:schemeClr val="tx1"/>
                        </a:solidFill>
                        <a:latin typeface="微软雅黑" panose="020b0503020204020204" pitchFamily="34" charset="-122"/>
                        <a:ea typeface="微软雅黑" panose="020b0503020204020204" pitchFamily="34" charset="-122"/>
                        <a:cs typeface="+mn-cs"/>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14554">
                <a:tc rowSpan="2">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单日限额</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最高</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100w</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60w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30w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20w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214554">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algn="ctr"/>
                      <a:r>
                        <a:rPr lang="zh-CN" altLang="en-US" sz="500" b="0" dirty="1">
                          <a:solidFill>
                            <a:schemeClr val="tx1"/>
                          </a:solidFill>
                          <a:latin typeface="微软雅黑" panose="020b0503020204020204" pitchFamily="34" charset="-122"/>
                          <a:ea typeface="微软雅黑" panose="020b0503020204020204" pitchFamily="34" charset="-122"/>
                        </a:rPr>
                        <a:t>最低</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5000</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9999</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1w</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2w</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b="0" dirty="1">
                          <a:solidFill>
                            <a:schemeClr val="tx1"/>
                          </a:solidFill>
                          <a:latin typeface="微软雅黑" panose="020b0503020204020204" pitchFamily="34" charset="-122"/>
                          <a:ea typeface="微软雅黑" panose="020b0503020204020204" pitchFamily="34" charset="-122"/>
                        </a:rPr>
                        <a:t>5w</a:t>
                      </a:r>
                      <a:endParaRPr lang="zh-CN" altLang="en-US" sz="500" b="0">
                        <a:solidFill>
                          <a:schemeClr val="tx1"/>
                        </a:solidFill>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33" name="矩形 32"/>
          <p:cNvSpPr/>
          <p:nvPr/>
        </p:nvSpPr>
        <p:spPr>
          <a:xfrm>
            <a:off x="2870641" y="2764550"/>
            <a:ext cx="492443" cy="215444"/>
          </a:xfrm>
          <a:prstGeom prst="rect"/>
          <a:solidFill>
            <a:schemeClr val="accent6">
              <a:lumMod val="50000"/>
            </a:schemeClr>
          </a:solidFill>
        </p:spPr>
        <p:txBody>
          <a:bodyPr wrap="non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分期付</a:t>
            </a:r>
          </a:p>
        </p:txBody>
      </p:sp>
      <p:sp>
        <p:nvSpPr>
          <p:cNvPr id="34" name="矩形 33"/>
          <p:cNvSpPr/>
          <p:nvPr/>
        </p:nvSpPr>
        <p:spPr>
          <a:xfrm>
            <a:off x="467458" y="5134884"/>
            <a:ext cx="389850" cy="215444"/>
          </a:xfrm>
          <a:prstGeom prst="rect"/>
          <a:solidFill>
            <a:schemeClr val="accent6">
              <a:lumMod val="50000"/>
            </a:schemeClr>
          </a:solidFill>
        </p:spPr>
        <p:txBody>
          <a:bodyPr wrap="non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网银</a:t>
            </a:r>
          </a:p>
        </p:txBody>
      </p:sp>
      <p:graphicFrame>
        <p:nvGraphicFramePr>
          <p:cNvPr id="35" name="表格 34"/>
          <p:cNvGraphicFramePr/>
          <p:nvPr/>
        </p:nvGraphicFramePr>
        <p:xfrm>
          <a:off x="593630" y="5364763"/>
          <a:ext cx="4929463" cy="2392680"/>
        </p:xfrm>
        <a:graphic>
          <a:graphicData uri="http://schemas.openxmlformats.org/drawingml/2006/table">
            <a:tbl>
              <a:tblPr firstRow="1" bandRow="1">
                <a:tableStyleId>{93296810-A885-4BE3-A3E7-6D5BEEA58F35}</a:tableStyleId>
              </a:tblPr>
              <a:tblGrid>
                <a:gridCol w="217046"/>
                <a:gridCol w="315285"/>
                <a:gridCol w="217046"/>
                <a:gridCol w="217046"/>
                <a:gridCol w="217046"/>
                <a:gridCol w="217046"/>
                <a:gridCol w="220318"/>
                <a:gridCol w="217046"/>
                <a:gridCol w="217046"/>
                <a:gridCol w="217046"/>
                <a:gridCol w="217046"/>
                <a:gridCol w="217046"/>
                <a:gridCol w="217046"/>
                <a:gridCol w="217046"/>
                <a:gridCol w="208280"/>
                <a:gridCol w="208280"/>
                <a:gridCol w="217046"/>
                <a:gridCol w="217046"/>
                <a:gridCol w="217046"/>
                <a:gridCol w="217046"/>
                <a:gridCol w="208280"/>
                <a:gridCol w="208280"/>
                <a:gridCol w="217046"/>
                <a:gridCol w="217046"/>
              </a:tblGrid>
              <a:tr h="145421">
                <a:tc gridSpan="2">
                  <a:txBody>
                    <a:bodyPr anchorCtr="0"/>
                    <a:lstStyle/>
                    <a:p>
                      <a:pPr algn="ct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gridSpan="5">
                  <a:txBody>
                    <a:bodyPr anchorCtr="0"/>
                    <a:lstStyle/>
                    <a:p>
                      <a:pPr algn="ctr"/>
                      <a:r>
                        <a:rPr lang="en-US" altLang="zh-CN" sz="500" dirty="1">
                          <a:latin typeface="微软雅黑" panose="020b0503020204020204" pitchFamily="34" charset="-122"/>
                          <a:ea typeface="微软雅黑" panose="020b0503020204020204" pitchFamily="34" charset="-122"/>
                        </a:rPr>
                        <a:t>L</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gridSpan="5">
                  <a:txBody>
                    <a:bodyPr anchorCtr="0"/>
                    <a:lstStyle/>
                    <a:p>
                      <a:pPr algn="ctr"/>
                      <a:r>
                        <a:rPr lang="en-US" altLang="zh-CN" sz="500" dirty="1">
                          <a:latin typeface="微软雅黑" panose="020b0503020204020204" pitchFamily="34" charset="-122"/>
                          <a:ea typeface="微软雅黑" panose="020b0503020204020204" pitchFamily="34" charset="-122"/>
                        </a:rPr>
                        <a:t>K</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gridSpan="6">
                  <a:txBody>
                    <a:bodyPr anchorCtr="0"/>
                    <a:lstStyle/>
                    <a:p>
                      <a:pPr algn="ctr"/>
                      <a:r>
                        <a:rPr lang="en-US" altLang="zh-CN" sz="500" dirty="1">
                          <a:latin typeface="微软雅黑" panose="020b0503020204020204" pitchFamily="34" charset="-122"/>
                          <a:ea typeface="微软雅黑" panose="020b0503020204020204" pitchFamily="34" charset="-122"/>
                        </a:rPr>
                        <a:t>Y</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gridSpan="6">
                  <a:txBody>
                    <a:bodyPr anchorCtr="0"/>
                    <a:lstStyle/>
                    <a:p>
                      <a:pPr algn="ctr"/>
                      <a:r>
                        <a:rPr lang="en-US" altLang="zh-CN" sz="500" dirty="1">
                          <a:latin typeface="微软雅黑" panose="020b0503020204020204" pitchFamily="34" charset="-122"/>
                          <a:ea typeface="微软雅黑" panose="020b0503020204020204" pitchFamily="34" charset="-122"/>
                        </a:rPr>
                        <a:t>LD</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r>
              <a:tr h="145421">
                <a:tc gridSpan="2">
                  <a:txBody>
                    <a:bodyPr anchorCtr="0"/>
                    <a:lstStyle/>
                    <a:p>
                      <a:pPr algn="ctr"/>
                      <a:r>
                        <a:rPr lang="zh-CN" altLang="en-US" sz="500" dirty="1">
                          <a:latin typeface="微软雅黑" panose="020b0503020204020204" pitchFamily="34" charset="-122"/>
                          <a:ea typeface="微软雅黑" panose="020b0503020204020204" pitchFamily="34" charset="-122"/>
                        </a:rPr>
                        <a:t>支持银行</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gridSpan="5">
                  <a:txBody>
                    <a:bodyPr anchorCtr="0"/>
                    <a:lstStyle/>
                    <a:p>
                      <a:pPr algn="ctr"/>
                      <a:r>
                        <a:rPr lang="en-US" altLang="zh-CN" sz="500" dirty="1">
                          <a:latin typeface="微软雅黑" panose="020b0503020204020204" pitchFamily="34" charset="-122"/>
                          <a:ea typeface="微软雅黑" panose="020b0503020204020204" pitchFamily="34" charset="-122"/>
                        </a:rPr>
                        <a:t>23</a:t>
                      </a:r>
                      <a:r>
                        <a:rPr lang="zh-CN" altLang="en-US" sz="500" dirty="1">
                          <a:latin typeface="微软雅黑" panose="020b0503020204020204" pitchFamily="34" charset="-122"/>
                          <a:ea typeface="微软雅黑" panose="020b0503020204020204" pitchFamily="34" charset="-122"/>
                        </a:rPr>
                        <a:t>（直联</a:t>
                      </a:r>
                      <a:r>
                        <a:rPr lang="en-US" altLang="zh-CN" sz="500" dirty="1">
                          <a:latin typeface="微软雅黑" panose="020b0503020204020204" pitchFamily="34" charset="-122"/>
                          <a:ea typeface="微软雅黑" panose="020b0503020204020204" pitchFamily="34" charset="-122"/>
                        </a:rPr>
                        <a:t>15</a:t>
                      </a:r>
                      <a:r>
                        <a:rPr lang="zh-CN" altLang="en-US" sz="500" dirty="1">
                          <a:latin typeface="微软雅黑" panose="020b0503020204020204" pitchFamily="34" charset="-122"/>
                          <a:ea typeface="微软雅黑" panose="020b0503020204020204" pitchFamily="34" charset="-122"/>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gridSpan="5">
                  <a:txBody>
                    <a:bodyPr anchorCtr="0"/>
                    <a:lstStyle/>
                    <a:p>
                      <a:pPr algn="ctr"/>
                      <a:r>
                        <a:rPr lang="en-US" altLang="zh-CN" sz="500" dirty="1">
                          <a:latin typeface="微软雅黑" panose="020b0503020204020204" pitchFamily="34" charset="-122"/>
                          <a:ea typeface="微软雅黑" panose="020b0503020204020204" pitchFamily="34" charset="-122"/>
                        </a:rPr>
                        <a:t>29</a:t>
                      </a:r>
                      <a:r>
                        <a:rPr lang="zh-CN" altLang="en-US" sz="500" dirty="1">
                          <a:latin typeface="微软雅黑" panose="020b0503020204020204" pitchFamily="34" charset="-122"/>
                          <a:ea typeface="微软雅黑" panose="020b0503020204020204" pitchFamily="34" charset="-122"/>
                        </a:rPr>
                        <a:t>（直联</a:t>
                      </a:r>
                      <a:r>
                        <a:rPr lang="en-US" altLang="zh-CN" sz="500" dirty="1">
                          <a:latin typeface="微软雅黑" panose="020b0503020204020204" pitchFamily="34" charset="-122"/>
                          <a:ea typeface="微软雅黑" panose="020b0503020204020204" pitchFamily="34" charset="-122"/>
                        </a:rPr>
                        <a:t>21</a:t>
                      </a:r>
                      <a:r>
                        <a:rPr lang="zh-CN" altLang="en-US" sz="500" dirty="1">
                          <a:latin typeface="微软雅黑" panose="020b0503020204020204" pitchFamily="34" charset="-122"/>
                          <a:ea typeface="微软雅黑" panose="020b0503020204020204" pitchFamily="34" charset="-122"/>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gridSpan="6">
                  <a:txBody>
                    <a:bodyPr anchorCtr="0"/>
                    <a:lstStyle/>
                    <a:p>
                      <a:pPr algn="ctr"/>
                      <a:r>
                        <a:rPr lang="en-US" altLang="zh-CN" sz="500" dirty="1">
                          <a:latin typeface="微软雅黑" panose="020b0503020204020204" pitchFamily="34" charset="-122"/>
                          <a:ea typeface="微软雅黑" panose="020b0503020204020204" pitchFamily="34" charset="-122"/>
                        </a:rPr>
                        <a:t>55</a:t>
                      </a:r>
                      <a:r>
                        <a:rPr lang="zh-CN" altLang="en-US" sz="500" dirty="1">
                          <a:latin typeface="微软雅黑" panose="020b0503020204020204" pitchFamily="34" charset="-122"/>
                          <a:ea typeface="微软雅黑" panose="020b0503020204020204" pitchFamily="34" charset="-122"/>
                        </a:rPr>
                        <a:t>（仅直联）</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gridSpan="6">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20</a:t>
                      </a:r>
                      <a:r>
                        <a:rPr lang="zh-CN" altLang="en-US" sz="500" dirty="1">
                          <a:latin typeface="微软雅黑" panose="020b0503020204020204" pitchFamily="34" charset="-122"/>
                          <a:ea typeface="微软雅黑" panose="020b0503020204020204" pitchFamily="34" charset="-122"/>
                        </a:rPr>
                        <a:t>（直联</a:t>
                      </a:r>
                      <a:r>
                        <a:rPr lang="en-US" altLang="zh-CN" sz="500" dirty="1">
                          <a:latin typeface="微软雅黑" panose="020b0503020204020204" pitchFamily="34" charset="-122"/>
                          <a:ea typeface="微软雅黑" panose="020b0503020204020204" pitchFamily="34" charset="-122"/>
                        </a:rPr>
                        <a:t>19</a:t>
                      </a:r>
                      <a:r>
                        <a:rPr lang="zh-CN" altLang="en-US" sz="500" dirty="1">
                          <a:latin typeface="微软雅黑" panose="020b0503020204020204" pitchFamily="34" charset="-122"/>
                          <a:ea typeface="微软雅黑" panose="020b0503020204020204" pitchFamily="34" charset="-122"/>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c hMerge="1" rowSpan="1">
                  <a:txBody>
                    <a:bodyPr/>
                    <a:lstStyle/>
                    <a:p>
                      <a:endParaRPr lang="zh-CN" altLang="en-US"/>
                    </a:p>
                  </a:txBody>
                  <a:tcPr/>
                </a:tc>
              </a:tr>
              <a:tr h="145421">
                <a:tc rowSpan="3">
                  <a:txBody>
                    <a:bodyPr anchorCtr="0"/>
                    <a:lstStyle/>
                    <a:p>
                      <a:pPr algn="ctr"/>
                      <a:r>
                        <a:rPr lang="zh-CN" altLang="en-US" sz="500" dirty="1">
                          <a:latin typeface="微软雅黑" panose="020b0503020204020204" pitchFamily="34" charset="-122"/>
                          <a:ea typeface="微软雅黑" panose="020b0503020204020204" pitchFamily="34" charset="-122"/>
                        </a:rPr>
                        <a:t>签约价格</a:t>
                      </a:r>
                      <a:endParaRPr lang="zh-CN" altLang="en-US" sz="500">
                        <a:solidFill>
                          <a:srgbClr val="FF0000"/>
                        </a:solidFill>
                        <a:latin typeface="微软雅黑" panose="020b0503020204020204" pitchFamily="34" charset="-122"/>
                        <a:ea typeface="微软雅黑" panose="020b0503020204020204" pitchFamily="34" charset="-122"/>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5E3CF"/>
                    </a:solidFill>
                  </a:tcPr>
                </a:tc>
                <a:tc rowSpan="2">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500" dirty="1">
                          <a:latin typeface="微软雅黑" panose="020b0503020204020204" pitchFamily="34" charset="-122"/>
                          <a:ea typeface="微软雅黑" panose="020b0503020204020204" pitchFamily="34" charset="-122"/>
                        </a:rPr>
                        <a:t>最高</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rowSpan="3">
                  <a:txBody>
                    <a:bodyPr anchorCtr="0"/>
                    <a:lstStyle/>
                    <a:p>
                      <a:pPr algn="ctr"/>
                      <a:r>
                        <a:rPr lang="en-US" altLang="zh-CN" sz="500" dirty="1">
                          <a:latin typeface="微软雅黑" panose="020b0503020204020204" pitchFamily="34" charset="-122"/>
                          <a:ea typeface="微软雅黑" panose="020b0503020204020204" pitchFamily="34" charset="-122"/>
                        </a:rPr>
                        <a:t>0.10%</a:t>
                      </a:r>
                      <a:endParaRPr lang="zh-CN" altLang="en-US" sz="500">
                        <a:latin typeface="微软雅黑" panose="020b0503020204020204" pitchFamily="34" charset="-122"/>
                        <a:ea typeface="微软雅黑" panose="020b0503020204020204" pitchFamily="34" charset="-122"/>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3">
                  <a:txBody>
                    <a:bodyPr/>
                    <a:lstStyle/>
                    <a:p>
                      <a:endParaRPr lang="zh-CN" altLang="en-US"/>
                    </a:p>
                  </a:txBody>
                  <a:tcPr/>
                </a:tc>
                <a:tc hMerge="1" rowSpan="3">
                  <a:txBody>
                    <a:bodyPr/>
                    <a:lstStyle/>
                    <a:p>
                      <a:endParaRPr lang="zh-CN" altLang="en-US"/>
                    </a:p>
                  </a:txBody>
                  <a:tcPr/>
                </a:tc>
                <a:tc hMerge="1" rowSpan="3">
                  <a:txBody>
                    <a:bodyPr/>
                    <a:lstStyle/>
                    <a:p>
                      <a:endParaRPr lang="zh-CN" altLang="en-US"/>
                    </a:p>
                  </a:txBody>
                  <a:tcPr/>
                </a:tc>
                <a:tc hMerge="1" rowSpan="3">
                  <a:txBody>
                    <a:bodyPr/>
                    <a:lstStyle/>
                    <a:p>
                      <a:endParaRPr lang="zh-CN" altLang="en-US"/>
                    </a:p>
                  </a:txBody>
                  <a:tcPr/>
                </a:tc>
                <a:tc gridSpan="5" rowSpan="3">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5</a:t>
                      </a:r>
                      <a:r>
                        <a:rPr lang="zh-CN" altLang="en-US" sz="500" dirty="1">
                          <a:latin typeface="微软雅黑" panose="020b0503020204020204" pitchFamily="34" charset="-122"/>
                          <a:ea typeface="微软雅黑" panose="020b0503020204020204" pitchFamily="34" charset="-122"/>
                        </a:rPr>
                        <a:t>元</a:t>
                      </a:r>
                      <a:r>
                        <a:rPr lang="en-US" altLang="zh-CN" sz="500" dirty="1">
                          <a:latin typeface="微软雅黑" panose="020b0503020204020204" pitchFamily="34" charset="-122"/>
                          <a:ea typeface="微软雅黑" panose="020b0503020204020204" pitchFamily="34" charset="-122"/>
                        </a:rPr>
                        <a:t>/</a:t>
                      </a:r>
                      <a:r>
                        <a:rPr lang="zh-CN" altLang="en-US" sz="500" dirty="1">
                          <a:latin typeface="微软雅黑" panose="020b0503020204020204" pitchFamily="34" charset="-122"/>
                          <a:ea typeface="微软雅黑" panose="020b0503020204020204" pitchFamily="34" charset="-122"/>
                        </a:rPr>
                        <a:t>笔</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3">
                  <a:txBody>
                    <a:bodyPr/>
                    <a:lstStyle/>
                    <a:p>
                      <a:endParaRPr lang="zh-CN" altLang="en-US"/>
                    </a:p>
                  </a:txBody>
                  <a:tcPr/>
                </a:tc>
                <a:tc hMerge="1" rowSpan="3">
                  <a:txBody>
                    <a:bodyPr/>
                    <a:lstStyle/>
                    <a:p>
                      <a:endParaRPr lang="zh-CN" altLang="en-US"/>
                    </a:p>
                  </a:txBody>
                  <a:tcPr/>
                </a:tc>
                <a:tc hMerge="1" rowSpan="3">
                  <a:txBody>
                    <a:bodyPr/>
                    <a:lstStyle/>
                    <a:p>
                      <a:endParaRPr lang="zh-CN" altLang="en-US"/>
                    </a:p>
                  </a:txBody>
                  <a:tcPr/>
                </a:tc>
                <a:tc hMerge="1" rowSpan="3">
                  <a:txBody>
                    <a:bodyPr/>
                    <a:lstStyle/>
                    <a:p>
                      <a:endParaRPr lang="zh-CN" altLang="en-US"/>
                    </a:p>
                  </a:txBody>
                  <a:tcPr/>
                </a:tc>
                <a:tc gridSpan="3" rowSpan="2">
                  <a:txBody>
                    <a:bodyPr anchorCtr="0"/>
                    <a:lstStyle/>
                    <a:p>
                      <a:pPr algn="ctr"/>
                      <a:r>
                        <a:rPr lang="en-US" altLang="zh-CN" sz="500" dirty="1">
                          <a:latin typeface="微软雅黑" panose="020b0503020204020204" pitchFamily="34" charset="-122"/>
                          <a:ea typeface="微软雅黑" panose="020b0503020204020204" pitchFamily="34" charset="-122"/>
                        </a:rPr>
                        <a:t>0.28%</a:t>
                      </a:r>
                      <a:endParaRPr lang="zh-CN" altLang="en-US" sz="500">
                        <a:latin typeface="微软雅黑" panose="020b0503020204020204" pitchFamily="34" charset="-122"/>
                        <a:ea typeface="微软雅黑" panose="020b0503020204020204" pitchFamily="34" charset="-122"/>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2">
                  <a:txBody>
                    <a:bodyPr/>
                    <a:lstStyle/>
                    <a:p>
                      <a:endParaRPr lang="zh-CN" altLang="en-US"/>
                    </a:p>
                  </a:txBody>
                  <a:tcPr/>
                </a:tc>
                <a:tc hMerge="1" rowSpan="2">
                  <a:txBody>
                    <a:bodyPr/>
                    <a:lstStyle/>
                    <a:p>
                      <a:endParaRPr lang="zh-CN" altLang="en-US"/>
                    </a:p>
                  </a:txBody>
                  <a:tcPr/>
                </a:tc>
                <a:tc gridSpan="3" rowSpan="3">
                  <a:txBody>
                    <a:bodyPr anchorCtr="0"/>
                    <a:lstStyle/>
                    <a:p>
                      <a:pPr algn="ctr"/>
                      <a:r>
                        <a:rPr lang="en-US" altLang="zh-CN" sz="500" dirty="1">
                          <a:latin typeface="微软雅黑" panose="020b0503020204020204" pitchFamily="34" charset="-122"/>
                          <a:ea typeface="微软雅黑" panose="020b0503020204020204" pitchFamily="34" charset="-122"/>
                        </a:rPr>
                        <a:t>2</a:t>
                      </a:r>
                      <a:r>
                        <a:rPr lang="zh-CN" altLang="en-US" sz="500" dirty="1">
                          <a:latin typeface="微软雅黑" panose="020b0503020204020204" pitchFamily="34" charset="-122"/>
                          <a:ea typeface="微软雅黑" panose="020b0503020204020204" pitchFamily="34" charset="-122"/>
                        </a:rPr>
                        <a:t>元</a:t>
                      </a:r>
                      <a:r>
                        <a:rPr lang="en-US" altLang="zh-CN" sz="500" dirty="1">
                          <a:latin typeface="微软雅黑" panose="020b0503020204020204" pitchFamily="34" charset="-122"/>
                          <a:ea typeface="微软雅黑" panose="020b0503020204020204" pitchFamily="34" charset="-122"/>
                        </a:rPr>
                        <a:t>/</a:t>
                      </a:r>
                      <a:r>
                        <a:rPr lang="zh-CN" altLang="en-US" sz="500" dirty="1">
                          <a:latin typeface="微软雅黑" panose="020b0503020204020204" pitchFamily="34" charset="-122"/>
                          <a:ea typeface="微软雅黑" panose="020b0503020204020204" pitchFamily="34" charset="-122"/>
                        </a:rPr>
                        <a:t>笔</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3">
                  <a:txBody>
                    <a:bodyPr/>
                    <a:lstStyle/>
                    <a:p>
                      <a:endParaRPr lang="zh-CN" altLang="en-US"/>
                    </a:p>
                  </a:txBody>
                  <a:tcPr/>
                </a:tc>
                <a:tc hMerge="1" rowSpan="3">
                  <a:txBody>
                    <a:bodyPr/>
                    <a:lstStyle/>
                    <a:p>
                      <a:endParaRPr lang="zh-CN" altLang="en-US"/>
                    </a:p>
                  </a:txBody>
                  <a:tcPr/>
                </a:tc>
                <a:tc gridSpan="3" rowSpan="3">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0.10%</a:t>
                      </a:r>
                      <a:endParaRPr lang="zh-CN" altLang="en-US" sz="500">
                        <a:latin typeface="微软雅黑" panose="020b0503020204020204" pitchFamily="34" charset="-122"/>
                        <a:ea typeface="微软雅黑" panose="020b0503020204020204" pitchFamily="34" charset="-122"/>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3">
                  <a:txBody>
                    <a:bodyPr/>
                    <a:lstStyle/>
                    <a:p>
                      <a:endParaRPr lang="zh-CN" altLang="en-US"/>
                    </a:p>
                  </a:txBody>
                  <a:tcPr/>
                </a:tc>
                <a:tc hMerge="1" rowSpan="3">
                  <a:txBody>
                    <a:bodyPr/>
                    <a:lstStyle/>
                    <a:p>
                      <a:endParaRPr lang="zh-CN" altLang="en-US"/>
                    </a:p>
                  </a:txBody>
                  <a:tcPr/>
                </a:tc>
                <a:tc gridSpan="3">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5</a:t>
                      </a:r>
                      <a:r>
                        <a:rPr lang="zh-CN" altLang="en-US" sz="500" dirty="1">
                          <a:latin typeface="微软雅黑" panose="020b0503020204020204" pitchFamily="34" charset="-122"/>
                          <a:ea typeface="微软雅黑" panose="020b0503020204020204" pitchFamily="34" charset="-122"/>
                        </a:rPr>
                        <a:t>元</a:t>
                      </a:r>
                      <a:r>
                        <a:rPr lang="en-US" altLang="zh-CN" sz="500" dirty="1">
                          <a:latin typeface="微软雅黑" panose="020b0503020204020204" pitchFamily="34" charset="-122"/>
                          <a:ea typeface="微软雅黑" panose="020b0503020204020204" pitchFamily="34" charset="-122"/>
                        </a:rPr>
                        <a:t>/</a:t>
                      </a:r>
                      <a:r>
                        <a:rPr lang="zh-CN" altLang="en-US" sz="500" dirty="1">
                          <a:latin typeface="微软雅黑" panose="020b0503020204020204" pitchFamily="34" charset="-122"/>
                          <a:ea typeface="微软雅黑" panose="020b0503020204020204" pitchFamily="34" charset="-122"/>
                        </a:rPr>
                        <a:t>笔</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r>
              <a:tr h="0">
                <a:tc gridSpan="1" vMerge="1">
                  <a:txBody>
                    <a:bodyPr/>
                    <a:lstStyle/>
                    <a:p>
                      <a:endParaRPr lang="zh-CN" altLang="en-US"/>
                    </a:p>
                  </a:txBody>
                  <a:tcPr/>
                </a:tc>
                <a:tc gridSpan="1" vMerge="1">
                  <a:txBody>
                    <a:bodyPr/>
                    <a:lstStyle/>
                    <a:p>
                      <a:endParaRPr lang="zh-CN" altLang="en-US"/>
                    </a:p>
                  </a:txBody>
                  <a:tcPr/>
                </a:tc>
                <a:tc gridSpan="5"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gridSpan="5"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gridSpan="3" rowSpan="2">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3</a:t>
                      </a:r>
                      <a:r>
                        <a:rPr lang="zh-CN" altLang="en-US" sz="500" dirty="1">
                          <a:latin typeface="微软雅黑" panose="020b0503020204020204" pitchFamily="34" charset="-122"/>
                          <a:ea typeface="微软雅黑" panose="020b0503020204020204" pitchFamily="34" charset="-122"/>
                        </a:rPr>
                        <a:t>元</a:t>
                      </a:r>
                      <a:r>
                        <a:rPr lang="en-US" altLang="zh-CN" sz="500" dirty="1">
                          <a:latin typeface="微软雅黑" panose="020b0503020204020204" pitchFamily="34" charset="-122"/>
                          <a:ea typeface="微软雅黑" panose="020b0503020204020204" pitchFamily="34" charset="-122"/>
                        </a:rPr>
                        <a:t>/</a:t>
                      </a:r>
                      <a:r>
                        <a:rPr lang="zh-CN" altLang="en-US" sz="500" dirty="1">
                          <a:latin typeface="微软雅黑" panose="020b0503020204020204" pitchFamily="34" charset="-122"/>
                          <a:ea typeface="微软雅黑" panose="020b0503020204020204" pitchFamily="34" charset="-122"/>
                        </a:rPr>
                        <a:t>笔</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hMerge="1" rowSpan="2">
                  <a:txBody>
                    <a:bodyPr/>
                    <a:lstStyle/>
                    <a:p>
                      <a:endParaRPr lang="zh-CN" altLang="en-US"/>
                    </a:p>
                  </a:txBody>
                  <a:tcPr/>
                </a:tc>
                <a:tc hMerge="1" rowSpan="2">
                  <a:txBody>
                    <a:bodyPr/>
                    <a:lstStyle/>
                    <a:p>
                      <a:endParaRPr lang="zh-CN" altLang="en-US"/>
                    </a:p>
                  </a:txBody>
                  <a:tcPr/>
                </a:tc>
              </a:tr>
              <a:tr h="135048">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zh-CN" altLang="en-US" sz="500" dirty="1">
                          <a:latin typeface="微软雅黑" panose="020b0503020204020204" pitchFamily="34" charset="-122"/>
                          <a:ea typeface="微软雅黑" panose="020b0503020204020204" pitchFamily="34" charset="-122"/>
                        </a:rPr>
                        <a:t>最低</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5"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gridSpan="5"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gridSpan="3">
                  <a:txBody>
                    <a:bodyPr anchorCtr="0"/>
                    <a:lstStyle/>
                    <a:p>
                      <a:pPr algn="ctr"/>
                      <a:r>
                        <a:rPr lang="en-US" altLang="zh-CN" sz="500" dirty="1">
                          <a:latin typeface="微软雅黑" panose="020b0503020204020204" pitchFamily="34" charset="-122"/>
                          <a:ea typeface="微软雅黑" panose="020b0503020204020204" pitchFamily="34" charset="-122"/>
                        </a:rPr>
                        <a:t>0.07%</a:t>
                      </a:r>
                      <a:endParaRPr lang="zh-CN" altLang="en-US" sz="500">
                        <a:latin typeface="微软雅黑" panose="020b0503020204020204" pitchFamily="34" charset="-122"/>
                        <a:ea typeface="微软雅黑" panose="020b0503020204020204" pitchFamily="34" charset="-122"/>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hMerge="1" rowSpan="1">
                  <a:txBody>
                    <a:bodyPr/>
                    <a:lstStyle/>
                    <a:p>
                      <a:endParaRPr lang="zh-CN" altLang="en-US"/>
                    </a:p>
                  </a:txBody>
                  <a:tcPr/>
                </a:tc>
                <a:tc gridSpan="3"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hMerge="1" vMerge="1">
                  <a:txBody>
                    <a:bodyPr/>
                    <a:lstStyle/>
                    <a:p>
                      <a:endParaRPr lang="zh-CN" altLang="en-US"/>
                    </a:p>
                  </a:txBody>
                  <a:tcPr/>
                </a:tc>
                <a:tc hMerge="1" vMerge="1">
                  <a:txBody>
                    <a:bodyPr/>
                    <a:lstStyle/>
                    <a:p>
                      <a:endParaRPr lang="zh-CN" altLang="en-US"/>
                    </a:p>
                  </a:txBody>
                  <a:tcPr/>
                </a:tc>
                <a:tc gridSpan="3" vMerge="1">
                  <a:txBody>
                    <a:bodyPr/>
                    <a:lstStyle/>
                    <a:p>
                      <a:pPr marL="0" marR="0" lvl="0" indent="0" algn="ctr" defTabSz="914400" fontAlgn="auto" rtl="0" eaLnBrk="1" latinLnBrk="0" hangingPunct="1">
                        <a:lnSpc>
                          <a:spcPct val="100000"/>
                        </a:lnSpc>
                        <a:spcBef>
                          <a:spcPct val="0"/>
                        </a:spcBef>
                        <a:spcAft>
                          <a:spcPct val="0"/>
                        </a:spcAft>
                        <a:buClrTx/>
                        <a:buSzTx/>
                        <a:buFontTx/>
                        <a:buNone/>
                        <a:defRPr/>
                      </a:pPr>
                      <a:endParaRPr lang="zh-CN" altLang="en-US" sz="1600">
                        <a:latin typeface="微软雅黑" panose="020b0503020204020204" pitchFamily="34" charset="-122"/>
                        <a:ea typeface="微软雅黑" panose="020b0503020204020204" pitchFamily="34" charset="-122"/>
                      </a:endParaRPr>
                    </a:p>
                  </a:txBody>
                  <a:tcPr/>
                </a:tc>
                <a:tc hMerge="1" vMerge="1">
                  <a:txBody>
                    <a:bodyPr/>
                    <a:lstStyle/>
                    <a:p>
                      <a:endParaRPr lang="zh-CN" altLang="en-US"/>
                    </a:p>
                  </a:txBody>
                  <a:tcPr/>
                </a:tc>
                <a:tc hMerge="1" vMerge="1">
                  <a:txBody>
                    <a:bodyPr/>
                    <a:lstStyle/>
                    <a:p>
                      <a:endParaRPr lang="zh-CN" altLang="en-US"/>
                    </a:p>
                  </a:txBody>
                  <a:tcPr/>
                </a:tc>
                <a:tc gridSpan="3" vMerge="1">
                  <a:txBody>
                    <a:bodyPr/>
                    <a:lstStyle/>
                    <a:p>
                      <a:pPr marL="0" marR="0" lvl="0" indent="0" algn="ctr" defTabSz="914400" fontAlgn="auto" rtl="0" eaLnBrk="1" latinLnBrk="0" hangingPunct="1">
                        <a:lnSpc>
                          <a:spcPct val="100000"/>
                        </a:lnSpc>
                        <a:spcBef>
                          <a:spcPct val="0"/>
                        </a:spcBef>
                        <a:spcAft>
                          <a:spcPct val="0"/>
                        </a:spcAft>
                        <a:buClrTx/>
                        <a:buSzTx/>
                        <a:buFontTx/>
                        <a:buNone/>
                        <a:defRPr/>
                      </a:pPr>
                      <a:endParaRPr lang="zh-CN" altLang="en-US" sz="1200">
                        <a:latin typeface="微软雅黑" panose="020b0503020204020204" pitchFamily="34" charset="-122"/>
                        <a:ea typeface="微软雅黑" panose="020b0503020204020204" pitchFamily="34" charset="-122"/>
                      </a:endParaRPr>
                    </a:p>
                  </a:txBody>
                  <a:tcPr/>
                </a:tc>
                <a:tc hMerge="1" vMerge="1">
                  <a:txBody>
                    <a:bodyPr/>
                    <a:lstStyle/>
                    <a:p>
                      <a:endParaRPr lang="zh-CN" altLang="en-US"/>
                    </a:p>
                  </a:txBody>
                  <a:tcPr/>
                </a:tc>
                <a:tc hMerge="1" vMerge="1">
                  <a:txBody>
                    <a:bodyPr/>
                    <a:lstStyle/>
                    <a:p>
                      <a:endParaRPr lang="zh-CN" altLang="en-US"/>
                    </a:p>
                  </a:txBody>
                  <a:tcPr/>
                </a:tc>
              </a:tr>
              <a:tr h="378095">
                <a:tc rowSpan="2">
                  <a:txBody>
                    <a:bodyPr anchorCtr="0"/>
                    <a:lstStyle/>
                    <a:p>
                      <a:pPr algn="ctr"/>
                      <a:r>
                        <a:rPr lang="zh-CN" altLang="en-US" sz="500" dirty="1">
                          <a:latin typeface="微软雅黑" panose="020b0503020204020204" pitchFamily="34" charset="-122"/>
                          <a:ea typeface="微软雅黑" panose="020b0503020204020204" pitchFamily="34" charset="-122"/>
                        </a:rPr>
                        <a:t>单笔限额</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D5E3CF"/>
                    </a:solidFill>
                  </a:tcPr>
                </a:tc>
                <a:tc>
                  <a:txBody>
                    <a:bodyPr anchorCtr="0"/>
                    <a:lstStyle/>
                    <a:p>
                      <a:pPr algn="ctr"/>
                      <a:r>
                        <a:rPr lang="zh-CN" altLang="en-US" sz="500" dirty="1">
                          <a:latin typeface="微软雅黑" panose="020b0503020204020204" pitchFamily="34" charset="-122"/>
                          <a:ea typeface="微软雅黑" panose="020b0503020204020204" pitchFamily="34" charset="-122"/>
                        </a:rPr>
                        <a:t>最高</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r>
                        <a:rPr lang="en-US" altLang="zh-CN" sz="500" dirty="1">
                          <a:latin typeface="微软雅黑" panose="020b0503020204020204" pitchFamily="34" charset="-122"/>
                          <a:ea typeface="微软雅黑" panose="020b0503020204020204" pitchFamily="34" charset="-122"/>
                        </a:rPr>
                        <a:t>1</a:t>
                      </a:r>
                    </a:p>
                    <a:p>
                      <a:r>
                        <a:rPr lang="en-US" altLang="zh-CN" sz="500" dirty="1">
                          <a:latin typeface="微软雅黑" panose="020b0503020204020204" pitchFamily="34" charset="-122"/>
                          <a:ea typeface="微软雅黑" panose="020b0503020204020204" pitchFamily="34" charset="-122"/>
                        </a:rPr>
                        <a:t>0</a:t>
                      </a:r>
                    </a:p>
                    <a:p>
                      <a:r>
                        <a:rPr lang="en-US" altLang="zh-CN" sz="500" dirty="1">
                          <a:latin typeface="微软雅黑" panose="020b0503020204020204" pitchFamily="34" charset="-122"/>
                          <a:ea typeface="微软雅黑" panose="020b0503020204020204" pitchFamily="34" charset="-122"/>
                        </a:rPr>
                        <a:t>0</a:t>
                      </a:r>
                    </a:p>
                    <a:p>
                      <a:r>
                        <a:rPr lang="en-US" altLang="zh-CN" sz="500" dirty="1">
                          <a:latin typeface="微软雅黑" panose="020b0503020204020204" pitchFamily="34" charset="-122"/>
                          <a:ea typeface="微软雅黑" panose="020b0503020204020204" pitchFamily="34" charset="-122"/>
                        </a:rPr>
                        <a:t>0w</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200w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100w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30w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20w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b="0" dirty="1">
                          <a:latin typeface="微软雅黑" panose="020b0503020204020204" pitchFamily="34" charset="-122"/>
                          <a:ea typeface="微软雅黑" panose="020b0503020204020204" pitchFamily="34" charset="-122"/>
                        </a:rPr>
                        <a:t>5w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2w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1w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zh-CN" altLang="en-US" sz="500" dirty="1">
                          <a:latin typeface="微软雅黑" panose="020b0503020204020204" pitchFamily="34" charset="-122"/>
                          <a:ea typeface="微软雅黑" panose="020b0503020204020204" pitchFamily="34" charset="-122"/>
                        </a:rPr>
                        <a:t>无限</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100w</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nchorCtr="0"/>
                    <a:lstStyle/>
                    <a:p>
                      <a:pPr algn="ctr"/>
                      <a:r>
                        <a:rPr lang="en-US" altLang="zh-CN" sz="500" dirty="1">
                          <a:latin typeface="微软雅黑" panose="020b0503020204020204" pitchFamily="34" charset="-122"/>
                          <a:ea typeface="微软雅黑" panose="020b0503020204020204" pitchFamily="34" charset="-122"/>
                        </a:rPr>
                        <a:t>50w</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a:txBody>
                    <a:bodyPr anchorCtr="0"/>
                    <a:lstStyle/>
                    <a:p>
                      <a:pPr algn="ctr"/>
                      <a:r>
                        <a:rPr lang="en-US" altLang="zh-CN" sz="500" dirty="1">
                          <a:latin typeface="微软雅黑" panose="020b0503020204020204" pitchFamily="34" charset="-122"/>
                          <a:ea typeface="微软雅黑" panose="020b0503020204020204" pitchFamily="34" charset="-122"/>
                        </a:rPr>
                        <a:t>10w</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5w</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nchorCtr="0"/>
                    <a:lstStyle/>
                    <a:p>
                      <a:pPr algn="ctr"/>
                      <a:r>
                        <a:rPr lang="en-US" altLang="zh-CN" sz="500" dirty="1">
                          <a:latin typeface="微软雅黑" panose="020b0503020204020204" pitchFamily="34" charset="-122"/>
                          <a:ea typeface="微软雅黑" panose="020b0503020204020204" pitchFamily="34" charset="-122"/>
                        </a:rPr>
                        <a:t>2w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a:txBody>
                    <a:bodyPr anchorCtr="0"/>
                    <a:lstStyle/>
                    <a:p>
                      <a:pPr algn="ctr"/>
                      <a:r>
                        <a:rPr lang="en-US" altLang="zh-CN" sz="500" dirty="1">
                          <a:latin typeface="微软雅黑" panose="020b0503020204020204" pitchFamily="34" charset="-122"/>
                          <a:ea typeface="微软雅黑" panose="020b0503020204020204" pitchFamily="34" charset="-122"/>
                        </a:rPr>
                        <a:t>1w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9926">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algn="ctr"/>
                      <a:r>
                        <a:rPr lang="zh-CN" altLang="en-US" sz="500" dirty="1">
                          <a:latin typeface="微软雅黑" panose="020b0503020204020204" pitchFamily="34" charset="-122"/>
                          <a:ea typeface="微软雅黑" panose="020b0503020204020204" pitchFamily="34" charset="-122"/>
                        </a:rPr>
                        <a:t>最低</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300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1000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2000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200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300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500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999</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1000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300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nchorCtr="0"/>
                    <a:lstStyle/>
                    <a:p>
                      <a:pPr algn="ctr"/>
                      <a:r>
                        <a:rPr lang="en-US" altLang="zh-CN" sz="500" dirty="1">
                          <a:latin typeface="微软雅黑" panose="020b0503020204020204" pitchFamily="34" charset="-122"/>
                          <a:ea typeface="微软雅黑" panose="020b0503020204020204" pitchFamily="34" charset="-122"/>
                        </a:rPr>
                        <a:t>1000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a:txBody>
                    <a:bodyPr anchorCtr="0"/>
                    <a:lstStyle/>
                    <a:p>
                      <a:pPr algn="ctr"/>
                      <a:r>
                        <a:rPr lang="en-US" altLang="zh-CN" sz="500" dirty="1">
                          <a:latin typeface="微软雅黑" panose="020b0503020204020204" pitchFamily="34" charset="-122"/>
                          <a:ea typeface="微软雅黑" panose="020b0503020204020204" pitchFamily="34" charset="-122"/>
                        </a:rPr>
                        <a:t>2000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1000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nchorCtr="0"/>
                    <a:lstStyle/>
                    <a:p>
                      <a:pPr algn="ctr"/>
                      <a:r>
                        <a:rPr lang="en-US" altLang="zh-CN" sz="500" dirty="1">
                          <a:latin typeface="微软雅黑" panose="020b0503020204020204" pitchFamily="34" charset="-122"/>
                          <a:ea typeface="微软雅黑" panose="020b0503020204020204" pitchFamily="34" charset="-122"/>
                        </a:rPr>
                        <a:t>2000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1w</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9926">
                <a:tc rowSpan="2">
                  <a:txBody>
                    <a:bodyPr anchorCtr="0"/>
                    <a:lstStyle/>
                    <a:p>
                      <a:pPr algn="ctr"/>
                      <a:r>
                        <a:rPr lang="zh-CN" altLang="en-US" sz="500" dirty="1">
                          <a:latin typeface="微软雅黑" panose="020b0503020204020204" pitchFamily="34" charset="-122"/>
                          <a:ea typeface="微软雅黑" panose="020b0503020204020204" pitchFamily="34" charset="-122"/>
                        </a:rPr>
                        <a:t>单日限额</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zh-CN" altLang="en-US" sz="500" dirty="1">
                          <a:latin typeface="微软雅黑" panose="020b0503020204020204" pitchFamily="34" charset="-122"/>
                          <a:ea typeface="微软雅黑" panose="020b0503020204020204" pitchFamily="34" charset="-122"/>
                        </a:rPr>
                        <a:t>最高</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zh-CN" altLang="en-US" sz="500" dirty="1">
                          <a:latin typeface="微软雅黑" panose="020b0503020204020204" pitchFamily="34" charset="-122"/>
                          <a:ea typeface="微软雅黑" panose="020b0503020204020204" pitchFamily="34" charset="-122"/>
                        </a:rPr>
                        <a:t>无限</a:t>
                      </a:r>
                      <a:endParaRPr lang="en-US" altLang="zh-CN"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500w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100w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20w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endParaRPr lang="zh-CN" altLang="en-US" sz="500">
                        <a:latin typeface="微软雅黑" panose="020b0503020204020204" pitchFamily="34" charset="-122"/>
                        <a:ea typeface="微软雅黑" panose="020b0503020204020204" pitchFamily="34" charset="-122"/>
                      </a:endParaRPr>
                    </a:p>
                    <a:p>
                      <a:pPr marL="0" marR="0" lvl="0" indent="0" algn="ctr" defTabSz="914400" fontAlgn="auto" rtl="0" eaLnBrk="1" latinLnBrk="0" hangingPunct="1">
                        <a:lnSpc>
                          <a:spcPct val="100000"/>
                        </a:lnSpc>
                        <a:spcBef>
                          <a:spcPct val="0"/>
                        </a:spcBef>
                        <a:spcAft>
                          <a:spcPct val="0"/>
                        </a:spcAft>
                        <a:buClrTx/>
                        <a:buSzTx/>
                        <a:buFontTx/>
                        <a:buNone/>
                        <a:defRPr/>
                      </a:pPr>
                      <a:r>
                        <a:rPr lang="zh-CN" altLang="en-US" sz="500" dirty="1">
                          <a:latin typeface="微软雅黑" panose="020b0503020204020204" pitchFamily="34" charset="-122"/>
                          <a:ea typeface="微软雅黑" panose="020b0503020204020204" pitchFamily="34" charset="-122"/>
                        </a:rPr>
                        <a:t>无限</a:t>
                      </a:r>
                      <a:endParaRPr lang="en-US" altLang="zh-CN"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500w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200w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100w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50w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zh-CN" altLang="en-US" sz="500" dirty="1">
                          <a:latin typeface="微软雅黑" panose="020b0503020204020204" pitchFamily="34" charset="-122"/>
                          <a:ea typeface="微软雅黑" panose="020b0503020204020204" pitchFamily="34" charset="-122"/>
                        </a:rPr>
                        <a:t>无限</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100w</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nchorCtr="0"/>
                    <a:lstStyle/>
                    <a:p>
                      <a:pPr algn="ctr"/>
                      <a:r>
                        <a:rPr lang="en-US" altLang="zh-CN" sz="500" dirty="1">
                          <a:latin typeface="微软雅黑" panose="020b0503020204020204" pitchFamily="34" charset="-122"/>
                          <a:ea typeface="微软雅黑" panose="020b0503020204020204" pitchFamily="34" charset="-122"/>
                        </a:rPr>
                        <a:t>50w</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a:txBody>
                    <a:bodyPr anchorCtr="0"/>
                    <a:lstStyle/>
                    <a:p>
                      <a:pPr algn="ctr"/>
                      <a:r>
                        <a:rPr lang="en-US" altLang="zh-CN" sz="500" dirty="1">
                          <a:latin typeface="微软雅黑" panose="020b0503020204020204" pitchFamily="34" charset="-122"/>
                          <a:ea typeface="微软雅黑" panose="020b0503020204020204" pitchFamily="34" charset="-122"/>
                        </a:rPr>
                        <a:t>20w</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15w</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zh-CN" altLang="en-US" sz="500" dirty="1">
                          <a:latin typeface="微软雅黑" panose="020b0503020204020204" pitchFamily="34" charset="-122"/>
                          <a:ea typeface="微软雅黑" panose="020b0503020204020204" pitchFamily="34" charset="-122"/>
                        </a:rPr>
                        <a:t>无限</a:t>
                      </a:r>
                      <a:endParaRPr lang="en-US" altLang="zh-CN"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nchorCtr="0"/>
                    <a:lstStyle/>
                    <a:p>
                      <a:pPr algn="ctr"/>
                      <a:r>
                        <a:rPr lang="en-US" altLang="zh-CN" sz="500" dirty="1">
                          <a:latin typeface="微软雅黑" panose="020b0503020204020204" pitchFamily="34" charset="-122"/>
                          <a:ea typeface="微软雅黑" panose="020b0503020204020204" pitchFamily="34" charset="-122"/>
                        </a:rPr>
                        <a:t>10w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a:txBody>
                    <a:bodyPr anchorCtr="0"/>
                    <a:lstStyle/>
                    <a:p>
                      <a:pPr algn="ctr"/>
                      <a:r>
                        <a:rPr lang="en-US" altLang="zh-CN" sz="500" dirty="1">
                          <a:latin typeface="微软雅黑" panose="020b0503020204020204" pitchFamily="34" charset="-122"/>
                          <a:ea typeface="微软雅黑" panose="020b0503020204020204" pitchFamily="34" charset="-122"/>
                        </a:rPr>
                        <a:t>5w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2w</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r h="319926">
                <a:tc gridSpan="1" vMerge="1">
                  <a:txBody>
                    <a:bodyPr/>
                    <a:lstStyle/>
                    <a:p>
                      <a:pPr algn="ctr"/>
                      <a:endParaRPr lang="zh-CN" altLang="en-US" sz="1600">
                        <a:latin typeface="微软雅黑" panose="020b0503020204020204" pitchFamily="34" charset="-122"/>
                        <a:ea typeface="微软雅黑" panose="020b0503020204020204" pitchFamily="34" charset="-122"/>
                      </a:endParaRPr>
                    </a:p>
                  </a:txBody>
                  <a:tcPr/>
                </a:tc>
                <a:tc>
                  <a:txBody>
                    <a:bodyPr anchorCtr="0"/>
                    <a:lstStyle/>
                    <a:p>
                      <a:pPr algn="ctr"/>
                      <a:r>
                        <a:rPr lang="zh-CN" altLang="en-US" sz="500" dirty="1">
                          <a:latin typeface="微软雅黑" panose="020b0503020204020204" pitchFamily="34" charset="-122"/>
                          <a:ea typeface="微软雅黑" panose="020b0503020204020204" pitchFamily="34" charset="-122"/>
                        </a:rPr>
                        <a:t>最低</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300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1000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2000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300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500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1000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3000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5000</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300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nchorCtr="0"/>
                    <a:lstStyle/>
                    <a:p>
                      <a:pPr algn="ctr"/>
                      <a:r>
                        <a:rPr lang="en-US" altLang="zh-CN" sz="500" dirty="1">
                          <a:latin typeface="微软雅黑" panose="020b0503020204020204" pitchFamily="34" charset="-122"/>
                          <a:ea typeface="微软雅黑" panose="020b0503020204020204" pitchFamily="34" charset="-122"/>
                        </a:rPr>
                        <a:t>1000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a:txBody>
                    <a:bodyPr anchorCtr="0"/>
                    <a:lstStyle/>
                    <a:p>
                      <a:pPr algn="ctr"/>
                      <a:r>
                        <a:rPr lang="en-US" altLang="zh-CN" sz="500" dirty="1">
                          <a:latin typeface="微软雅黑" panose="020b0503020204020204" pitchFamily="34" charset="-122"/>
                          <a:ea typeface="微软雅黑" panose="020b0503020204020204" pitchFamily="34" charset="-122"/>
                        </a:rPr>
                        <a:t>3000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1000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algn="ctr"/>
                      <a:r>
                        <a:rPr lang="en-US" altLang="zh-CN" sz="500" dirty="1">
                          <a:latin typeface="微软雅黑" panose="020b0503020204020204" pitchFamily="34" charset="-122"/>
                          <a:ea typeface="微软雅黑" panose="020b0503020204020204" pitchFamily="34" charset="-122"/>
                        </a:rPr>
                        <a:t>5000</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gridSpan="2">
                  <a:txBody>
                    <a:bodyPr anchorCtr="0"/>
                    <a:lstStyle/>
                    <a:p>
                      <a:pPr algn="ctr"/>
                      <a:r>
                        <a:rPr lang="en-US" altLang="zh-CN" sz="500" dirty="1">
                          <a:latin typeface="微软雅黑" panose="020b0503020204020204" pitchFamily="34" charset="-122"/>
                          <a:ea typeface="微软雅黑" panose="020b0503020204020204" pitchFamily="34" charset="-122"/>
                        </a:rPr>
                        <a:t>1w</a:t>
                      </a:r>
                      <a:endParaRPr lang="zh-CN" altLang="en-US"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hMerge="1" rowSpan="1">
                  <a:txBody>
                    <a:bodyPr/>
                    <a:lstStyle/>
                    <a:p>
                      <a:endParaRPr lang="zh-CN" altLang="en-US"/>
                    </a:p>
                  </a:txBody>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a:t>
                      </a:r>
                      <a:endParaRPr lang="en-US" altLang="zh-CN" sz="500">
                        <a:latin typeface="微软雅黑" panose="020b0503020204020204" pitchFamily="34" charset="-122"/>
                        <a:ea typeface="微软雅黑" panose="020b0503020204020204"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r>
            </a:tbl>
          </a:graphicData>
        </a:graphic>
      </p:graphicFrame>
      <p:sp>
        <p:nvSpPr>
          <p:cNvPr id="36" name="文本框 35"/>
          <p:cNvSpPr txBox="1"/>
          <p:nvPr/>
        </p:nvSpPr>
        <p:spPr>
          <a:xfrm>
            <a:off x="566622" y="7516653"/>
            <a:ext cx="4983480" cy="184666"/>
          </a:xfrm>
          <a:prstGeom prst="rect"/>
          <a:noFill/>
        </p:spPr>
        <p:txBody>
          <a:bodyPr wrap="square" rtlCol="0">
            <a:spAutoFit/>
          </a:bodyPr>
          <a:lstStyle/>
          <a:p>
            <a:r>
              <a:rPr lang="zh-CN" altLang="en-US" sz="600" dirty="1">
                <a:latin typeface="微软雅黑" panose="020b0503020204020204" pitchFamily="34" charset="-122"/>
                <a:ea typeface="微软雅黑" panose="020b0503020204020204" pitchFamily="34" charset="-122"/>
              </a:rPr>
              <a:t>以上数据基于尚普咨询调研得到</a:t>
            </a:r>
            <a:endParaRPr lang="en-US" altLang="zh-CN" sz="600">
              <a:latin typeface="微软雅黑" panose="020b0503020204020204" pitchFamily="34" charset="-122"/>
              <a:ea typeface="微软雅黑" panose="020b0503020204020204" pitchFamily="34" charset="-122"/>
            </a:endParaRPr>
          </a:p>
        </p:txBody>
      </p:sp>
      <p:sp>
        <p:nvSpPr>
          <p:cNvPr id="37" name="文本框 36"/>
          <p:cNvSpPr txBox="1"/>
          <p:nvPr/>
        </p:nvSpPr>
        <p:spPr>
          <a:xfrm>
            <a:off x="444179" y="4837071"/>
            <a:ext cx="2240499" cy="184666"/>
          </a:xfrm>
          <a:prstGeom prst="rect"/>
          <a:noFill/>
        </p:spPr>
        <p:txBody>
          <a:bodyPr wrap="square" rtlCol="0">
            <a:spAutoFit/>
          </a:bodyPr>
          <a:lstStyle/>
          <a:p>
            <a:r>
              <a:rPr lang="zh-CN" altLang="en-US" sz="600" dirty="1">
                <a:latin typeface="微软雅黑" panose="020b0503020204020204" pitchFamily="34" charset="-122"/>
                <a:ea typeface="微软雅黑" panose="020b0503020204020204" pitchFamily="34" charset="-122"/>
              </a:rPr>
              <a:t>以上数据基于尚普咨询调研得到</a:t>
            </a:r>
            <a:endParaRPr lang="en-US" altLang="zh-CN" sz="600">
              <a:latin typeface="微软雅黑" panose="020b0503020204020204" pitchFamily="34" charset="-122"/>
              <a:ea typeface="微软雅黑" panose="020b0503020204020204" pitchFamily="34" charset="-122"/>
            </a:endParaRPr>
          </a:p>
        </p:txBody>
      </p:sp>
      <p:sp>
        <p:nvSpPr>
          <p:cNvPr id="38" name="文本框 37"/>
          <p:cNvSpPr txBox="1"/>
          <p:nvPr/>
        </p:nvSpPr>
        <p:spPr>
          <a:xfrm>
            <a:off x="2789402" y="4818222"/>
            <a:ext cx="2760700" cy="184666"/>
          </a:xfrm>
          <a:prstGeom prst="rect"/>
          <a:noFill/>
        </p:spPr>
        <p:txBody>
          <a:bodyPr wrap="square" rtlCol="0">
            <a:spAutoFit/>
          </a:bodyPr>
          <a:lstStyle/>
          <a:p>
            <a:r>
              <a:rPr lang="zh-CN" altLang="en-US" sz="600" dirty="1">
                <a:latin typeface="微软雅黑" panose="020b0503020204020204" pitchFamily="34" charset="-122"/>
                <a:ea typeface="微软雅黑" panose="020b0503020204020204" pitchFamily="34" charset="-122"/>
              </a:rPr>
              <a:t>以上数据基于尚普咨询调研得到</a:t>
            </a:r>
            <a:endParaRPr lang="en-US" altLang="zh-CN" sz="600">
              <a:latin typeface="微软雅黑" panose="020b0503020204020204" pitchFamily="34" charset="-122"/>
              <a:ea typeface="微软雅黑" panose="020b0503020204020204" pitchFamily="34" charset="-122"/>
            </a:endParaRPr>
          </a:p>
        </p:txBody>
      </p:sp>
      <p:sp>
        <p:nvSpPr>
          <p:cNvPr id="60" name="矩形 59"/>
          <p:cNvSpPr/>
          <p:nvPr/>
        </p:nvSpPr>
        <p:spPr>
          <a:xfrm>
            <a:off x="2051795" y="1205979"/>
            <a:ext cx="152042" cy="66414"/>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1" name="矩形 60"/>
          <p:cNvSpPr/>
          <p:nvPr/>
        </p:nvSpPr>
        <p:spPr>
          <a:xfrm>
            <a:off x="2049112" y="1395543"/>
            <a:ext cx="152042" cy="66414"/>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2" name="矩形 61"/>
          <p:cNvSpPr/>
          <p:nvPr/>
        </p:nvSpPr>
        <p:spPr>
          <a:xfrm>
            <a:off x="2711391" y="1195856"/>
            <a:ext cx="152042" cy="66414"/>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3" name="矩形 62"/>
          <p:cNvSpPr/>
          <p:nvPr/>
        </p:nvSpPr>
        <p:spPr>
          <a:xfrm>
            <a:off x="2711391" y="1395543"/>
            <a:ext cx="152042" cy="66414"/>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4" name="矩形 63"/>
          <p:cNvSpPr/>
          <p:nvPr/>
        </p:nvSpPr>
        <p:spPr>
          <a:xfrm>
            <a:off x="3360586" y="1309628"/>
            <a:ext cx="152042" cy="66414"/>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5" name="矩形 64"/>
          <p:cNvSpPr/>
          <p:nvPr/>
        </p:nvSpPr>
        <p:spPr>
          <a:xfrm>
            <a:off x="4022788" y="1205979"/>
            <a:ext cx="152042" cy="66414"/>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6" name="矩形 65"/>
          <p:cNvSpPr/>
          <p:nvPr/>
        </p:nvSpPr>
        <p:spPr>
          <a:xfrm>
            <a:off x="4017710" y="1395543"/>
            <a:ext cx="152042" cy="66414"/>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7" name="矩形 66"/>
          <p:cNvSpPr/>
          <p:nvPr/>
        </p:nvSpPr>
        <p:spPr>
          <a:xfrm>
            <a:off x="4682384" y="1188822"/>
            <a:ext cx="152042" cy="66414"/>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8" name="矩形 67"/>
          <p:cNvSpPr/>
          <p:nvPr/>
        </p:nvSpPr>
        <p:spPr>
          <a:xfrm>
            <a:off x="4682384" y="1404495"/>
            <a:ext cx="152042" cy="66414"/>
          </a:xfrm>
          <a:prstGeom prst="rect"/>
          <a:pattFill prst="dkDnDiag">
            <a:fgClr>
              <a:schemeClr val="bg2">
                <a:lumMod val="5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69" name="矩形 68"/>
          <p:cNvSpPr/>
          <p:nvPr/>
        </p:nvSpPr>
        <p:spPr>
          <a:xfrm>
            <a:off x="1832681" y="3537551"/>
            <a:ext cx="191045" cy="72000"/>
          </a:xfrm>
          <a:prstGeom prst="rect"/>
          <a:pattFill prst="dkDnDiag">
            <a:fgClr>
              <a:schemeClr val="bg2">
                <a:lumMod val="9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0" name="矩形 69"/>
          <p:cNvSpPr/>
          <p:nvPr/>
        </p:nvSpPr>
        <p:spPr>
          <a:xfrm>
            <a:off x="4688778" y="3448927"/>
            <a:ext cx="191045" cy="72000"/>
          </a:xfrm>
          <a:prstGeom prst="rect"/>
          <a:pattFill prst="dkDnDiag">
            <a:fgClr>
              <a:schemeClr val="bg2">
                <a:lumMod val="9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1" name="矩形 70"/>
          <p:cNvSpPr/>
          <p:nvPr/>
        </p:nvSpPr>
        <p:spPr>
          <a:xfrm>
            <a:off x="4688322" y="3672770"/>
            <a:ext cx="191045" cy="72000"/>
          </a:xfrm>
          <a:prstGeom prst="rect"/>
          <a:pattFill prst="dkDnDiag">
            <a:fgClr>
              <a:schemeClr val="bg2">
                <a:lumMod val="9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2" name="矩形 71"/>
          <p:cNvSpPr/>
          <p:nvPr/>
        </p:nvSpPr>
        <p:spPr>
          <a:xfrm>
            <a:off x="1579435" y="5861251"/>
            <a:ext cx="184316" cy="66414"/>
          </a:xfrm>
          <a:prstGeom prst="rect"/>
          <a:pattFill prst="dkDnDiag">
            <a:fgClr>
              <a:schemeClr val="bg2">
                <a:lumMod val="90000"/>
              </a:schemeClr>
            </a:fgClr>
            <a:bgClr>
              <a:schemeClr val="bg1"/>
            </a:bgClr>
          </a:pattFill>
        </p:spPr>
        <p:txBody>
          <a:bodyPr wrap="non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3" name="矩形 72"/>
          <p:cNvSpPr/>
          <p:nvPr/>
        </p:nvSpPr>
        <p:spPr>
          <a:xfrm>
            <a:off x="2638978" y="5867189"/>
            <a:ext cx="69798" cy="66414"/>
          </a:xfrm>
          <a:prstGeom prst="rect"/>
          <a:pattFill prst="dkDnDiag">
            <a:fgClr>
              <a:schemeClr val="bg2">
                <a:lumMod val="9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4" name="矩形 73"/>
          <p:cNvSpPr/>
          <p:nvPr/>
        </p:nvSpPr>
        <p:spPr>
          <a:xfrm>
            <a:off x="3480314" y="5793577"/>
            <a:ext cx="184316" cy="66414"/>
          </a:xfrm>
          <a:prstGeom prst="rect"/>
          <a:pattFill prst="dkDnDiag">
            <a:fgClr>
              <a:schemeClr val="bg2">
                <a:lumMod val="90000"/>
              </a:schemeClr>
            </a:fgClr>
            <a:bgClr>
              <a:schemeClr val="bg1"/>
            </a:bgClr>
          </a:pattFill>
        </p:spPr>
        <p:txBody>
          <a:bodyPr wrap="non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5" name="矩形 74"/>
          <p:cNvSpPr/>
          <p:nvPr/>
        </p:nvSpPr>
        <p:spPr>
          <a:xfrm>
            <a:off x="3487589" y="5985003"/>
            <a:ext cx="184316" cy="66414"/>
          </a:xfrm>
          <a:prstGeom prst="rect"/>
          <a:pattFill prst="dkDnDiag">
            <a:fgClr>
              <a:schemeClr val="bg2">
                <a:lumMod val="90000"/>
              </a:schemeClr>
            </a:fgClr>
            <a:bgClr>
              <a:schemeClr val="bg1"/>
            </a:bgClr>
          </a:pattFill>
        </p:spPr>
        <p:txBody>
          <a:bodyPr wrap="non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6" name="矩形 75"/>
          <p:cNvSpPr/>
          <p:nvPr/>
        </p:nvSpPr>
        <p:spPr>
          <a:xfrm>
            <a:off x="4012430" y="5878743"/>
            <a:ext cx="69798" cy="66414"/>
          </a:xfrm>
          <a:prstGeom prst="rect"/>
          <a:pattFill prst="dkDnDiag">
            <a:fgClr>
              <a:schemeClr val="bg2">
                <a:lumMod val="9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7" name="矩形 76"/>
          <p:cNvSpPr/>
          <p:nvPr/>
        </p:nvSpPr>
        <p:spPr>
          <a:xfrm>
            <a:off x="4599528" y="5861251"/>
            <a:ext cx="184316" cy="66414"/>
          </a:xfrm>
          <a:prstGeom prst="rect"/>
          <a:pattFill prst="dkDnDiag">
            <a:fgClr>
              <a:schemeClr val="bg2">
                <a:lumMod val="90000"/>
              </a:schemeClr>
            </a:fgClr>
            <a:bgClr>
              <a:schemeClr val="bg1"/>
            </a:bgClr>
          </a:pattFill>
        </p:spPr>
        <p:txBody>
          <a:bodyPr wrap="non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8" name="矩形 77"/>
          <p:cNvSpPr/>
          <p:nvPr/>
        </p:nvSpPr>
        <p:spPr>
          <a:xfrm>
            <a:off x="5120794" y="5766308"/>
            <a:ext cx="69798" cy="66414"/>
          </a:xfrm>
          <a:prstGeom prst="rect"/>
          <a:pattFill prst="dkDnDiag">
            <a:fgClr>
              <a:schemeClr val="bg2">
                <a:lumMod val="9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
        <p:nvSpPr>
          <p:cNvPr id="79" name="矩形 78"/>
          <p:cNvSpPr/>
          <p:nvPr/>
        </p:nvSpPr>
        <p:spPr>
          <a:xfrm>
            <a:off x="5131481" y="5911950"/>
            <a:ext cx="69798" cy="66414"/>
          </a:xfrm>
          <a:prstGeom prst="rect"/>
          <a:pattFill prst="dkDnDiag">
            <a:fgClr>
              <a:schemeClr val="bg2">
                <a:lumMod val="90000"/>
              </a:schemeClr>
            </a:fgClr>
            <a:bgClr>
              <a:schemeClr val="bg1"/>
            </a:bgClr>
          </a:pattFill>
        </p:spPr>
        <p:txBody>
          <a:bodyPr wrap="square" rtlCol="0" anchor="ctr">
            <a:spAutoFit/>
          </a:bodyPr>
          <a:lstStyle/>
          <a:p>
            <a:pPr algn="ctr"/>
            <a:endParaRPr lang="zh-CN" altLang="en-US" sz="80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9676209"/>
      </p:ext>
    </p:extLst>
  </p:cSld>
  <p:clrMapOvr>
    <a:masterClrMapping/>
  </p:clrMapOvr>
  <p:transition spd="fast"/>
  <p:timing>
    <p:tnLst>
      <p:par>
        <p:cTn id="1"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4" name="矩形 33"/>
          <p:cNvSpPr/>
          <p:nvPr/>
        </p:nvSpPr>
        <p:spPr>
          <a:xfrm>
            <a:off x="463550" y="3506567"/>
            <a:ext cx="2596356" cy="2518338"/>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35" name="矩形 34"/>
          <p:cNvSpPr/>
          <p:nvPr/>
        </p:nvSpPr>
        <p:spPr>
          <a:xfrm>
            <a:off x="3192379" y="3506563"/>
            <a:ext cx="2459121" cy="4233227"/>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47" name="矩形 46"/>
          <p:cNvSpPr/>
          <p:nvPr/>
        </p:nvSpPr>
        <p:spPr>
          <a:xfrm>
            <a:off x="463550" y="540610"/>
            <a:ext cx="5187950" cy="2830616"/>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22" name="矩形 21"/>
          <p:cNvSpPr/>
          <p:nvPr/>
        </p:nvSpPr>
        <p:spPr>
          <a:xfrm>
            <a:off x="463550" y="6095999"/>
            <a:ext cx="2596356" cy="164379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8" name="矩形 7"/>
          <p:cNvSpPr/>
          <p:nvPr/>
        </p:nvSpPr>
        <p:spPr>
          <a:xfrm>
            <a:off x="463550" y="551048"/>
            <a:ext cx="604469" cy="215444"/>
          </a:xfrm>
          <a:prstGeom prst="rect"/>
          <a:solidFill>
            <a:schemeClr val="accent6">
              <a:lumMod val="50000"/>
            </a:schemeClr>
          </a:solidFill>
        </p:spPr>
        <p:txBody>
          <a:bodyPr wrap="squar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签约流程</a:t>
            </a:r>
          </a:p>
        </p:txBody>
      </p:sp>
      <p:grpSp>
        <p:nvGrpSpPr>
          <p:cNvPr id="9" name="组合 8"/>
          <p:cNvGrpSpPr/>
          <p:nvPr/>
        </p:nvGrpSpPr>
        <p:grpSpPr>
          <a:xfrm>
            <a:off x="523328" y="1260519"/>
            <a:ext cx="3541506" cy="382963"/>
            <a:chOff x="874713" y="2173537"/>
            <a:chExt cx="6830586" cy="804078"/>
          </a:xfrm>
        </p:grpSpPr>
        <p:sp>
          <p:nvSpPr>
            <p:cNvPr id="10" name="矩形 9"/>
            <p:cNvSpPr/>
            <p:nvPr/>
          </p:nvSpPr>
          <p:spPr>
            <a:xfrm>
              <a:off x="874713" y="2463357"/>
              <a:ext cx="805491" cy="382137"/>
            </a:xfrm>
            <a:prstGeom prst="rect"/>
            <a:solidFill>
              <a:schemeClr val="accent6">
                <a:lumMod val="60000"/>
                <a:lumOff val="4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400" dirty="1">
                  <a:latin typeface="微软雅黑" panose="020b0503020204020204" pitchFamily="34" charset="-122"/>
                  <a:ea typeface="微软雅黑" panose="020b0503020204020204" pitchFamily="34" charset="-122"/>
                </a:rPr>
                <a:t>K</a:t>
              </a:r>
              <a:endParaRPr lang="zh-CN" altLang="en-US" sz="400">
                <a:latin typeface="微软雅黑" panose="020b0503020204020204" pitchFamily="34" charset="-122"/>
                <a:ea typeface="微软雅黑" panose="020b0503020204020204" pitchFamily="34" charset="-122"/>
              </a:endParaRPr>
            </a:p>
          </p:txBody>
        </p:sp>
        <p:grpSp>
          <p:nvGrpSpPr>
            <p:cNvPr id="11" name="组合 10"/>
            <p:cNvGrpSpPr/>
            <p:nvPr/>
          </p:nvGrpSpPr>
          <p:grpSpPr>
            <a:xfrm>
              <a:off x="1704549" y="2459852"/>
              <a:ext cx="4929187" cy="428624"/>
              <a:chOff x="1455137" y="2272993"/>
              <a:chExt cx="4929187" cy="428624"/>
            </a:xfrm>
            <a:solidFill>
              <a:schemeClr val="accent6">
                <a:lumMod val="60000"/>
                <a:lumOff val="40000"/>
              </a:schemeClr>
            </a:solidFill>
          </p:grpSpPr>
          <p:grpSp>
            <p:nvGrpSpPr>
              <p:cNvPr id="17" name="组合 16"/>
              <p:cNvGrpSpPr/>
              <p:nvPr/>
            </p:nvGrpSpPr>
            <p:grpSpPr>
              <a:xfrm>
                <a:off x="1455137" y="2272993"/>
                <a:ext cx="1071562" cy="428624"/>
                <a:chOff x="1190" y="1038224"/>
                <a:chExt cx="1071562" cy="428624"/>
              </a:xfrm>
              <a:grpFill/>
            </p:grpSpPr>
            <p:sp>
              <p:nvSpPr>
                <p:cNvPr id="29" name="燕尾形 28"/>
                <p:cNvSpPr/>
                <p:nvPr/>
              </p:nvSpPr>
              <p:spPr>
                <a:xfrm>
                  <a:off x="1190"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燕尾形 4"/>
                <p:cNvSpPr/>
                <p:nvPr/>
              </p:nvSpPr>
              <p:spPr>
                <a:xfrm>
                  <a:off x="215502"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提交信息，注册</a:t>
                  </a:r>
                  <a:r>
                    <a:rPr lang="en-US" altLang="zh-CN" sz="400" dirty="1">
                      <a:solidFill>
                        <a:schemeClr val="tx1"/>
                      </a:solidFill>
                      <a:latin typeface="微软雅黑" panose="020b0503020204020204" pitchFamily="34" charset="-122"/>
                      <a:ea typeface="微软雅黑" panose="020b0503020204020204" pitchFamily="34" charset="-122"/>
                    </a:rPr>
                    <a:t>K</a:t>
                  </a:r>
                  <a:r>
                    <a:rPr lang="zh-CN" altLang="en-US" sz="400" dirty="1">
                      <a:solidFill>
                        <a:schemeClr val="tx1"/>
                      </a:solidFill>
                      <a:latin typeface="微软雅黑" panose="020b0503020204020204" pitchFamily="34" charset="-122"/>
                      <a:ea typeface="微软雅黑" panose="020b0503020204020204" pitchFamily="34" charset="-122"/>
                    </a:rPr>
                    <a:t>账户</a:t>
                  </a:r>
                  <a:endParaRPr lang="zh-CN" altLang="en-US" sz="400" kern="1200">
                    <a:solidFill>
                      <a:schemeClr val="tx1"/>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2419543" y="2272993"/>
                <a:ext cx="1071562" cy="428624"/>
                <a:chOff x="965596" y="1038224"/>
                <a:chExt cx="1071562" cy="428624"/>
              </a:xfrm>
              <a:grpFill/>
            </p:grpSpPr>
            <p:sp>
              <p:nvSpPr>
                <p:cNvPr id="27" name="燕尾形 26"/>
                <p:cNvSpPr/>
                <p:nvPr/>
              </p:nvSpPr>
              <p:spPr>
                <a:xfrm>
                  <a:off x="965596"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28" name="燕尾形 6"/>
                <p:cNvSpPr/>
                <p:nvPr/>
              </p:nvSpPr>
              <p:spPr>
                <a:xfrm>
                  <a:off x="1179908"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营业执照审核</a:t>
                  </a:r>
                  <a:endParaRPr lang="zh-CN" altLang="en-US" sz="400" kern="1200">
                    <a:solidFill>
                      <a:schemeClr val="tx1"/>
                    </a:solidFill>
                    <a:latin typeface="微软雅黑" panose="020b0503020204020204" pitchFamily="34" charset="-122"/>
                    <a:ea typeface="微软雅黑" panose="020b0503020204020204" pitchFamily="34" charset="-122"/>
                  </a:endParaRPr>
                </a:p>
              </p:txBody>
            </p:sp>
          </p:grpSp>
          <p:grpSp>
            <p:nvGrpSpPr>
              <p:cNvPr id="19" name="组合 18"/>
              <p:cNvGrpSpPr/>
              <p:nvPr/>
            </p:nvGrpSpPr>
            <p:grpSpPr>
              <a:xfrm>
                <a:off x="3383950" y="2272993"/>
                <a:ext cx="2014366" cy="428624"/>
                <a:chOff x="1930003" y="1038224"/>
                <a:chExt cx="2014366" cy="428624"/>
              </a:xfrm>
              <a:grpFill/>
            </p:grpSpPr>
            <p:sp>
              <p:nvSpPr>
                <p:cNvPr id="25" name="燕尾形 24"/>
                <p:cNvSpPr/>
                <p:nvPr/>
              </p:nvSpPr>
              <p:spPr>
                <a:xfrm>
                  <a:off x="1930003" y="1038224"/>
                  <a:ext cx="2014366"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燕尾形 8"/>
                <p:cNvSpPr/>
                <p:nvPr/>
              </p:nvSpPr>
              <p:spPr>
                <a:xfrm>
                  <a:off x="2144315" y="1118411"/>
                  <a:ext cx="1585742"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提供技术支持安装硬件</a:t>
                  </a:r>
                  <a:endParaRPr lang="zh-CN" altLang="en-US" sz="400" kern="1200">
                    <a:solidFill>
                      <a:schemeClr val="tx1"/>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5312762" y="2272993"/>
                <a:ext cx="1071562" cy="428624"/>
                <a:chOff x="3858815" y="1038224"/>
                <a:chExt cx="1071562" cy="428624"/>
              </a:xfrm>
              <a:grpFill/>
            </p:grpSpPr>
            <p:sp>
              <p:nvSpPr>
                <p:cNvPr id="21" name="燕尾形 20"/>
                <p:cNvSpPr/>
                <p:nvPr/>
              </p:nvSpPr>
              <p:spPr>
                <a:xfrm>
                  <a:off x="3858815"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燕尾形 12"/>
                <p:cNvSpPr/>
                <p:nvPr/>
              </p:nvSpPr>
              <p:spPr>
                <a:xfrm>
                  <a:off x="4073127"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激活并验证</a:t>
                  </a:r>
                  <a:r>
                    <a:rPr lang="en-US" altLang="zh-CN" sz="400" dirty="1">
                      <a:solidFill>
                        <a:schemeClr val="tx1"/>
                      </a:solidFill>
                      <a:latin typeface="微软雅黑" panose="020b0503020204020204" pitchFamily="34" charset="-122"/>
                      <a:ea typeface="微软雅黑" panose="020b0503020204020204" pitchFamily="34" charset="-122"/>
                    </a:rPr>
                    <a:t>K</a:t>
                  </a:r>
                  <a:r>
                    <a:rPr lang="zh-CN" altLang="en-US" sz="400" dirty="1">
                      <a:solidFill>
                        <a:schemeClr val="tx1"/>
                      </a:solidFill>
                      <a:latin typeface="微软雅黑" panose="020b0503020204020204" pitchFamily="34" charset="-122"/>
                      <a:ea typeface="微软雅黑" panose="020b0503020204020204" pitchFamily="34" charset="-122"/>
                    </a:rPr>
                    <a:t>账户</a:t>
                  </a:r>
                  <a:endParaRPr lang="zh-CN" altLang="en-US" sz="400" kern="1200">
                    <a:solidFill>
                      <a:schemeClr val="tx1"/>
                    </a:solidFill>
                    <a:latin typeface="微软雅黑" panose="020b0503020204020204" pitchFamily="34" charset="-122"/>
                    <a:ea typeface="微软雅黑" panose="020b0503020204020204" pitchFamily="34" charset="-122"/>
                  </a:endParaRPr>
                </a:p>
              </p:txBody>
            </p:sp>
          </p:grpSp>
        </p:grpSp>
        <p:sp>
          <p:nvSpPr>
            <p:cNvPr id="12" name="文本框 11"/>
            <p:cNvSpPr txBox="1"/>
            <p:nvPr/>
          </p:nvSpPr>
          <p:spPr>
            <a:xfrm>
              <a:off x="1788830" y="2173537"/>
              <a:ext cx="420308" cy="153888"/>
            </a:xfrm>
            <a:prstGeom prst="rect"/>
            <a:noFill/>
          </p:spPr>
          <p:txBody>
            <a:bodyPr wrap="none" rtlCol="0">
              <a:spAutoFit/>
            </a:bodyPr>
            <a:lstStyle/>
            <a:p>
              <a:r>
                <a:rPr lang="en-US" altLang="zh-CN" sz="400" dirty="1">
                  <a:solidFill>
                    <a:schemeClr val="accent6"/>
                  </a:solidFill>
                  <a:latin typeface="微软雅黑" panose="020b0503020204020204" pitchFamily="34" charset="-122"/>
                  <a:ea typeface="微软雅黑" panose="020b0503020204020204" pitchFamily="34" charset="-122"/>
                </a:rPr>
                <a:t>1</a:t>
              </a:r>
              <a:r>
                <a:rPr lang="zh-CN" altLang="en-US" sz="400" dirty="1">
                  <a:solidFill>
                    <a:schemeClr val="accent6"/>
                  </a:solidFill>
                  <a:latin typeface="微软雅黑" panose="020b0503020204020204" pitchFamily="34" charset="-122"/>
                  <a:ea typeface="微软雅黑" panose="020b0503020204020204" pitchFamily="34" charset="-122"/>
                </a:rPr>
                <a:t>个工作日</a:t>
              </a:r>
            </a:p>
          </p:txBody>
        </p:sp>
        <p:sp>
          <p:nvSpPr>
            <p:cNvPr id="13" name="矩形 12"/>
            <p:cNvSpPr/>
            <p:nvPr/>
          </p:nvSpPr>
          <p:spPr>
            <a:xfrm>
              <a:off x="2668955" y="2173537"/>
              <a:ext cx="473206" cy="153888"/>
            </a:xfrm>
            <a:prstGeom prst="rect"/>
          </p:spPr>
          <p:txBody>
            <a:bodyPr wrap="none">
              <a:spAutoFit/>
            </a:bodyPr>
            <a:lstStyle/>
            <a:p>
              <a:r>
                <a:rPr lang="en-US" altLang="zh-CN" sz="400" dirty="1">
                  <a:solidFill>
                    <a:schemeClr val="accent6"/>
                  </a:solidFill>
                  <a:latin typeface="微软雅黑" panose="020b0503020204020204" pitchFamily="34" charset="-122"/>
                  <a:ea typeface="微软雅黑" panose="020b0503020204020204" pitchFamily="34" charset="-122"/>
                </a:rPr>
                <a:t>1-2</a:t>
              </a:r>
              <a:r>
                <a:rPr lang="zh-CN" altLang="en-US" sz="400" dirty="1">
                  <a:solidFill>
                    <a:schemeClr val="accent6"/>
                  </a:solidFill>
                  <a:latin typeface="微软雅黑" panose="020b0503020204020204" pitchFamily="34" charset="-122"/>
                  <a:ea typeface="微软雅黑" panose="020b0503020204020204" pitchFamily="34" charset="-122"/>
                </a:rPr>
                <a:t>个工作日</a:t>
              </a:r>
            </a:p>
          </p:txBody>
        </p:sp>
        <p:sp>
          <p:nvSpPr>
            <p:cNvPr id="14" name="矩形 13"/>
            <p:cNvSpPr/>
            <p:nvPr/>
          </p:nvSpPr>
          <p:spPr>
            <a:xfrm>
              <a:off x="3796838" y="2173537"/>
              <a:ext cx="1107996" cy="153888"/>
            </a:xfrm>
            <a:prstGeom prst="rect"/>
          </p:spPr>
          <p:txBody>
            <a:bodyPr wrap="none">
              <a:spAutoFit/>
            </a:bodyPr>
            <a:lstStyle/>
            <a:p>
              <a:r>
                <a:rPr lang="en-US" altLang="zh-CN" sz="400" dirty="1">
                  <a:solidFill>
                    <a:schemeClr val="accent6"/>
                  </a:solidFill>
                  <a:latin typeface="微软雅黑" panose="020b0503020204020204" pitchFamily="34" charset="-122"/>
                  <a:ea typeface="微软雅黑" panose="020b0503020204020204" pitchFamily="34" charset="-122"/>
                </a:rPr>
                <a:t>3</a:t>
              </a:r>
              <a:r>
                <a:rPr lang="zh-CN" altLang="en-US" sz="400" dirty="1">
                  <a:solidFill>
                    <a:schemeClr val="accent6"/>
                  </a:solidFill>
                  <a:latin typeface="微软雅黑" panose="020b0503020204020204" pitchFamily="34" charset="-122"/>
                  <a:ea typeface="微软雅黑" panose="020b0503020204020204" pitchFamily="34" charset="-122"/>
                </a:rPr>
                <a:t>个工作日内预约具体时间	</a:t>
              </a:r>
            </a:p>
          </p:txBody>
        </p:sp>
        <p:sp>
          <p:nvSpPr>
            <p:cNvPr id="15" name="矩形 14"/>
            <p:cNvSpPr/>
            <p:nvPr/>
          </p:nvSpPr>
          <p:spPr>
            <a:xfrm>
              <a:off x="6702597" y="2540039"/>
              <a:ext cx="1002702" cy="153888"/>
            </a:xfrm>
            <a:prstGeom prst="rect"/>
          </p:spPr>
          <p:txBody>
            <a:bodyPr wrap="square">
              <a:spAutoFit/>
            </a:bodyPr>
            <a:lstStyle/>
            <a:p>
              <a:r>
                <a:rPr lang="en-US" altLang="zh-CN" sz="400" b="1" dirty="1">
                  <a:solidFill>
                    <a:schemeClr val="accent6"/>
                  </a:solidFill>
                  <a:latin typeface="微软雅黑" panose="020b0503020204020204" pitchFamily="34" charset="-122"/>
                  <a:ea typeface="微软雅黑" panose="020b0503020204020204" pitchFamily="34" charset="-122"/>
                </a:rPr>
                <a:t>POS</a:t>
              </a:r>
              <a:r>
                <a:rPr lang="zh-CN" altLang="en-US" sz="400" b="1" dirty="1">
                  <a:solidFill>
                    <a:schemeClr val="accent6"/>
                  </a:solidFill>
                  <a:latin typeface="微软雅黑" panose="020b0503020204020204" pitchFamily="34" charset="-122"/>
                  <a:ea typeface="微软雅黑" panose="020b0503020204020204" pitchFamily="34" charset="-122"/>
                </a:rPr>
                <a:t>机流程</a:t>
              </a:r>
            </a:p>
          </p:txBody>
        </p:sp>
        <p:sp>
          <p:nvSpPr>
            <p:cNvPr id="16" name="矩形 15"/>
            <p:cNvSpPr/>
            <p:nvPr/>
          </p:nvSpPr>
          <p:spPr>
            <a:xfrm>
              <a:off x="1028695" y="2823727"/>
              <a:ext cx="476412" cy="153888"/>
            </a:xfrm>
            <a:prstGeom prst="rect"/>
          </p:spPr>
          <p:txBody>
            <a:bodyPr wrap="none">
              <a:spAutoFit/>
            </a:bodyPr>
            <a:lstStyle/>
            <a:p>
              <a:pPr algn="ctr"/>
              <a:r>
                <a:rPr lang="en-US" altLang="zh-CN" sz="400" b="1" dirty="1">
                  <a:solidFill>
                    <a:schemeClr val="accent6"/>
                  </a:solidFill>
                  <a:latin typeface="微软雅黑" panose="020b0503020204020204" pitchFamily="34" charset="-122"/>
                  <a:ea typeface="微软雅黑" panose="020b0503020204020204" pitchFamily="34" charset="-122"/>
                </a:rPr>
                <a:t>5-8</a:t>
              </a:r>
              <a:r>
                <a:rPr lang="zh-CN" altLang="en-US" sz="400" b="1" dirty="1">
                  <a:solidFill>
                    <a:schemeClr val="accent6"/>
                  </a:solidFill>
                  <a:latin typeface="微软雅黑" panose="020b0503020204020204" pitchFamily="34" charset="-122"/>
                  <a:ea typeface="微软雅黑" panose="020b0503020204020204" pitchFamily="34" charset="-122"/>
                </a:rPr>
                <a:t>个工作日</a:t>
              </a:r>
            </a:p>
          </p:txBody>
        </p:sp>
      </p:grpSp>
      <p:grpSp>
        <p:nvGrpSpPr>
          <p:cNvPr id="31" name="组合 30"/>
          <p:cNvGrpSpPr/>
          <p:nvPr/>
        </p:nvGrpSpPr>
        <p:grpSpPr>
          <a:xfrm>
            <a:off x="527129" y="684983"/>
            <a:ext cx="5085233" cy="467848"/>
            <a:chOff x="874713" y="915122"/>
            <a:chExt cx="10801151" cy="1012532"/>
          </a:xfrm>
        </p:grpSpPr>
        <p:grpSp>
          <p:nvGrpSpPr>
            <p:cNvPr id="32" name="组合 31"/>
            <p:cNvGrpSpPr/>
            <p:nvPr/>
          </p:nvGrpSpPr>
          <p:grpSpPr>
            <a:xfrm>
              <a:off x="874713" y="1082166"/>
              <a:ext cx="10675253" cy="788009"/>
              <a:chOff x="874713" y="1082166"/>
              <a:chExt cx="10675253" cy="788009"/>
            </a:xfrm>
          </p:grpSpPr>
          <p:sp>
            <p:nvSpPr>
              <p:cNvPr id="36" name="矩形 35"/>
              <p:cNvSpPr/>
              <p:nvPr/>
            </p:nvSpPr>
            <p:spPr>
              <a:xfrm>
                <a:off x="874713" y="1362180"/>
                <a:ext cx="805491" cy="382137"/>
              </a:xfrm>
              <a:prstGeom prst="rect"/>
              <a:solidFill>
                <a:schemeClr val="accent5">
                  <a:lumMod val="60000"/>
                  <a:lumOff val="4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400" dirty="1">
                    <a:latin typeface="微软雅黑" panose="020b0503020204020204" pitchFamily="34" charset="-122"/>
                    <a:ea typeface="微软雅黑" panose="020b0503020204020204" pitchFamily="34" charset="-122"/>
                  </a:rPr>
                  <a:t>L</a:t>
                </a:r>
                <a:endParaRPr lang="zh-CN" altLang="en-US" sz="400">
                  <a:latin typeface="微软雅黑" panose="020b0503020204020204" pitchFamily="34" charset="-122"/>
                  <a:ea typeface="微软雅黑" panose="020b0503020204020204" pitchFamily="34" charset="-122"/>
                </a:endParaRPr>
              </a:p>
            </p:txBody>
          </p:sp>
          <p:grpSp>
            <p:nvGrpSpPr>
              <p:cNvPr id="37" name="组合 36"/>
              <p:cNvGrpSpPr/>
              <p:nvPr/>
            </p:nvGrpSpPr>
            <p:grpSpPr>
              <a:xfrm>
                <a:off x="1704549" y="1343413"/>
                <a:ext cx="5893593" cy="428624"/>
                <a:chOff x="1455137" y="2272993"/>
                <a:chExt cx="5893593" cy="428624"/>
              </a:xfrm>
              <a:solidFill>
                <a:schemeClr val="accent5">
                  <a:lumMod val="60000"/>
                  <a:lumOff val="40000"/>
                </a:schemeClr>
              </a:solidFill>
            </p:grpSpPr>
            <p:grpSp>
              <p:nvGrpSpPr>
                <p:cNvPr id="55" name="组合 54"/>
                <p:cNvGrpSpPr/>
                <p:nvPr/>
              </p:nvGrpSpPr>
              <p:grpSpPr>
                <a:xfrm>
                  <a:off x="1455137" y="2272993"/>
                  <a:ext cx="1071562" cy="428624"/>
                  <a:chOff x="1190" y="1038224"/>
                  <a:chExt cx="1071562" cy="428624"/>
                </a:xfrm>
                <a:grpFill/>
              </p:grpSpPr>
              <p:sp>
                <p:nvSpPr>
                  <p:cNvPr id="71" name="燕尾形 70"/>
                  <p:cNvSpPr/>
                  <p:nvPr/>
                </p:nvSpPr>
                <p:spPr>
                  <a:xfrm>
                    <a:off x="1190"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72" name="燕尾形 4"/>
                  <p:cNvSpPr/>
                  <p:nvPr/>
                </p:nvSpPr>
                <p:spPr>
                  <a:xfrm>
                    <a:off x="215502"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algn="ctr"/>
                    <a:r>
                      <a:rPr lang="zh-CN" altLang="en-US" sz="400" dirty="1">
                        <a:solidFill>
                          <a:schemeClr val="tx1"/>
                        </a:solidFill>
                        <a:latin typeface="微软雅黑" panose="020b0503020204020204" pitchFamily="34" charset="-122"/>
                        <a:ea typeface="微软雅黑" panose="020b0503020204020204" pitchFamily="34" charset="-122"/>
                      </a:rPr>
                      <a:t>准备签约资质材料</a:t>
                    </a:r>
                  </a:p>
                </p:txBody>
              </p:sp>
            </p:grpSp>
            <p:grpSp>
              <p:nvGrpSpPr>
                <p:cNvPr id="56" name="组合 55"/>
                <p:cNvGrpSpPr/>
                <p:nvPr/>
              </p:nvGrpSpPr>
              <p:grpSpPr>
                <a:xfrm>
                  <a:off x="2419543" y="2272993"/>
                  <a:ext cx="1071562" cy="428624"/>
                  <a:chOff x="965596" y="1038224"/>
                  <a:chExt cx="1071562" cy="428624"/>
                </a:xfrm>
                <a:grpFill/>
              </p:grpSpPr>
              <p:sp>
                <p:nvSpPr>
                  <p:cNvPr id="69" name="燕尾形 68"/>
                  <p:cNvSpPr/>
                  <p:nvPr/>
                </p:nvSpPr>
                <p:spPr>
                  <a:xfrm>
                    <a:off x="965596"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0" name="燕尾形 6"/>
                  <p:cNvSpPr/>
                  <p:nvPr/>
                </p:nvSpPr>
                <p:spPr>
                  <a:xfrm>
                    <a:off x="1179908"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algn="ctr"/>
                    <a:r>
                      <a:rPr lang="zh-CN" altLang="en-US" sz="400" dirty="1">
                        <a:solidFill>
                          <a:schemeClr val="tx1"/>
                        </a:solidFill>
                        <a:latin typeface="微软雅黑" panose="020b0503020204020204" pitchFamily="34" charset="-122"/>
                        <a:ea typeface="微软雅黑" panose="020b0503020204020204" pitchFamily="34" charset="-122"/>
                      </a:rPr>
                      <a:t>签约并开通</a:t>
                    </a:r>
                    <a:r>
                      <a:rPr lang="en-US" altLang="zh-CN" sz="400" dirty="1">
                        <a:solidFill>
                          <a:schemeClr val="tx1"/>
                        </a:solidFill>
                        <a:latin typeface="微软雅黑" panose="020b0503020204020204" pitchFamily="34" charset="-122"/>
                        <a:ea typeface="微软雅黑" panose="020b0503020204020204" pitchFamily="34" charset="-122"/>
                      </a:rPr>
                      <a:t>L</a:t>
                    </a:r>
                    <a:r>
                      <a:rPr lang="zh-CN" altLang="en-US" sz="400" dirty="1">
                        <a:solidFill>
                          <a:schemeClr val="tx1"/>
                        </a:solidFill>
                        <a:latin typeface="微软雅黑" panose="020b0503020204020204" pitchFamily="34" charset="-122"/>
                        <a:ea typeface="微软雅黑" panose="020b0503020204020204" pitchFamily="34" charset="-122"/>
                      </a:rPr>
                      <a:t>账户</a:t>
                    </a:r>
                  </a:p>
                </p:txBody>
              </p:sp>
            </p:grpSp>
            <p:grpSp>
              <p:nvGrpSpPr>
                <p:cNvPr id="57" name="组合 56"/>
                <p:cNvGrpSpPr/>
                <p:nvPr/>
              </p:nvGrpSpPr>
              <p:grpSpPr>
                <a:xfrm>
                  <a:off x="3383950" y="2272993"/>
                  <a:ext cx="1071562" cy="428624"/>
                  <a:chOff x="1930003" y="1038224"/>
                  <a:chExt cx="1071562" cy="428624"/>
                </a:xfrm>
                <a:grpFill/>
              </p:grpSpPr>
              <p:sp>
                <p:nvSpPr>
                  <p:cNvPr id="67" name="燕尾形 66"/>
                  <p:cNvSpPr/>
                  <p:nvPr/>
                </p:nvSpPr>
                <p:spPr>
                  <a:xfrm>
                    <a:off x="1930003"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68" name="燕尾形 8"/>
                  <p:cNvSpPr/>
                  <p:nvPr/>
                </p:nvSpPr>
                <p:spPr>
                  <a:xfrm>
                    <a:off x="2144315"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algn="ctr"/>
                    <a:r>
                      <a:rPr lang="zh-CN" altLang="en-US" sz="400" dirty="1">
                        <a:solidFill>
                          <a:schemeClr val="tx1"/>
                        </a:solidFill>
                        <a:latin typeface="微软雅黑" panose="020b0503020204020204" pitchFamily="34" charset="-122"/>
                        <a:ea typeface="微软雅黑" panose="020b0503020204020204" pitchFamily="34" charset="-122"/>
                      </a:rPr>
                      <a:t>选择合作产品</a:t>
                    </a:r>
                  </a:p>
                </p:txBody>
              </p:sp>
            </p:grpSp>
            <p:grpSp>
              <p:nvGrpSpPr>
                <p:cNvPr id="58" name="组合 57"/>
                <p:cNvGrpSpPr/>
                <p:nvPr/>
              </p:nvGrpSpPr>
              <p:grpSpPr>
                <a:xfrm>
                  <a:off x="4348356" y="2272993"/>
                  <a:ext cx="1071562" cy="428624"/>
                  <a:chOff x="2894409" y="1038224"/>
                  <a:chExt cx="1071562" cy="428624"/>
                </a:xfrm>
                <a:grpFill/>
              </p:grpSpPr>
              <p:sp>
                <p:nvSpPr>
                  <p:cNvPr id="65" name="燕尾形 64"/>
                  <p:cNvSpPr/>
                  <p:nvPr/>
                </p:nvSpPr>
                <p:spPr>
                  <a:xfrm>
                    <a:off x="2894409"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6" name="燕尾形 10"/>
                  <p:cNvSpPr/>
                  <p:nvPr/>
                </p:nvSpPr>
                <p:spPr>
                  <a:xfrm>
                    <a:off x="3108721"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algn="ctr"/>
                    <a:r>
                      <a:rPr lang="zh-CN" altLang="en-US" sz="400" dirty="1">
                        <a:solidFill>
                          <a:schemeClr val="tx1"/>
                        </a:solidFill>
                        <a:latin typeface="微软雅黑" panose="020b0503020204020204" pitchFamily="34" charset="-122"/>
                        <a:ea typeface="微软雅黑" panose="020b0503020204020204" pitchFamily="34" charset="-122"/>
                      </a:rPr>
                      <a:t>完成技术集成</a:t>
                    </a:r>
                  </a:p>
                </p:txBody>
              </p:sp>
            </p:grpSp>
            <p:grpSp>
              <p:nvGrpSpPr>
                <p:cNvPr id="59" name="组合 58"/>
                <p:cNvGrpSpPr/>
                <p:nvPr/>
              </p:nvGrpSpPr>
              <p:grpSpPr>
                <a:xfrm>
                  <a:off x="5312762" y="2272993"/>
                  <a:ext cx="1071562" cy="428624"/>
                  <a:chOff x="3858815" y="1038224"/>
                  <a:chExt cx="1071562" cy="428624"/>
                </a:xfrm>
                <a:grpFill/>
              </p:grpSpPr>
              <p:sp>
                <p:nvSpPr>
                  <p:cNvPr id="63" name="燕尾形 62"/>
                  <p:cNvSpPr/>
                  <p:nvPr/>
                </p:nvSpPr>
                <p:spPr>
                  <a:xfrm>
                    <a:off x="3858815"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4" name="燕尾形 12"/>
                  <p:cNvSpPr/>
                  <p:nvPr/>
                </p:nvSpPr>
                <p:spPr>
                  <a:xfrm>
                    <a:off x="4073127"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algn="ctr"/>
                    <a:r>
                      <a:rPr lang="zh-CN" altLang="en-US" sz="400" dirty="1">
                        <a:solidFill>
                          <a:schemeClr val="tx1"/>
                        </a:solidFill>
                        <a:latin typeface="微软雅黑" panose="020b0503020204020204" pitchFamily="34" charset="-122"/>
                        <a:ea typeface="微软雅黑" panose="020b0503020204020204" pitchFamily="34" charset="-122"/>
                      </a:rPr>
                      <a:t>协助测试验收</a:t>
                    </a:r>
                  </a:p>
                </p:txBody>
              </p:sp>
            </p:grpSp>
            <p:grpSp>
              <p:nvGrpSpPr>
                <p:cNvPr id="60" name="组合 59"/>
                <p:cNvGrpSpPr/>
                <p:nvPr/>
              </p:nvGrpSpPr>
              <p:grpSpPr>
                <a:xfrm>
                  <a:off x="6277168" y="2272993"/>
                  <a:ext cx="1071562" cy="428624"/>
                  <a:chOff x="4823221" y="1038224"/>
                  <a:chExt cx="1071562" cy="428624"/>
                </a:xfrm>
                <a:grpFill/>
              </p:grpSpPr>
              <p:sp>
                <p:nvSpPr>
                  <p:cNvPr id="61" name="燕尾形 60"/>
                  <p:cNvSpPr/>
                  <p:nvPr/>
                </p:nvSpPr>
                <p:spPr>
                  <a:xfrm>
                    <a:off x="4823221"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2" name="燕尾形 14"/>
                  <p:cNvSpPr/>
                  <p:nvPr/>
                </p:nvSpPr>
                <p:spPr>
                  <a:xfrm>
                    <a:off x="5037533"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申请上线</a:t>
                    </a:r>
                  </a:p>
                </p:txBody>
              </p:sp>
            </p:grpSp>
          </p:grpSp>
          <p:grpSp>
            <p:nvGrpSpPr>
              <p:cNvPr id="39" name="组合 38"/>
              <p:cNvGrpSpPr/>
              <p:nvPr/>
            </p:nvGrpSpPr>
            <p:grpSpPr>
              <a:xfrm>
                <a:off x="7600137" y="1301488"/>
                <a:ext cx="3949829" cy="320279"/>
                <a:chOff x="7473137" y="1390388"/>
                <a:chExt cx="3949829" cy="320279"/>
              </a:xfrm>
            </p:grpSpPr>
            <p:sp>
              <p:nvSpPr>
                <p:cNvPr id="46" name="燕尾形 45"/>
                <p:cNvSpPr/>
                <p:nvPr/>
              </p:nvSpPr>
              <p:spPr>
                <a:xfrm>
                  <a:off x="7473137" y="1406111"/>
                  <a:ext cx="1071561" cy="300831"/>
                </a:xfrm>
                <a:prstGeom prst="chevron">
                  <a:avLst/>
                </a:prstGeom>
                <a:solidFill>
                  <a:schemeClr val="bg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8" name="燕尾形 14"/>
                <p:cNvSpPr/>
                <p:nvPr/>
              </p:nvSpPr>
              <p:spPr>
                <a:xfrm>
                  <a:off x="7626865" y="1442923"/>
                  <a:ext cx="780385" cy="224609"/>
                </a:xfrm>
                <a:prstGeom prst="rect"/>
                <a:solidFill>
                  <a:schemeClr val="bg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algn="ctr" defTabSz="400050">
                    <a:lnSpc>
                      <a:spcPct val="90000"/>
                    </a:lnSpc>
                    <a:spcBef>
                      <a:spcPct val="0"/>
                    </a:spcBef>
                    <a:spcAft>
                      <a:spcPct val="35000"/>
                    </a:spcAft>
                  </a:pPr>
                  <a:r>
                    <a:rPr lang="en-US" altLang="zh-CN" sz="400" dirty="1">
                      <a:solidFill>
                        <a:schemeClr val="tx1"/>
                      </a:solidFill>
                      <a:latin typeface="微软雅黑" panose="020b0503020204020204" pitchFamily="34" charset="-122"/>
                      <a:ea typeface="微软雅黑" panose="020b0503020204020204" pitchFamily="34" charset="-122"/>
                    </a:rPr>
                    <a:t>L</a:t>
                  </a:r>
                  <a:r>
                    <a:rPr lang="zh-CN" altLang="en-US" sz="400" dirty="1">
                      <a:solidFill>
                        <a:schemeClr val="tx1"/>
                      </a:solidFill>
                      <a:latin typeface="微软雅黑" panose="020b0503020204020204" pitchFamily="34" charset="-122"/>
                      <a:ea typeface="微软雅黑" panose="020b0503020204020204" pitchFamily="34" charset="-122"/>
                    </a:rPr>
                    <a:t>技术确认</a:t>
                  </a:r>
                </a:p>
              </p:txBody>
            </p:sp>
            <p:sp>
              <p:nvSpPr>
                <p:cNvPr id="49" name="燕尾形 48"/>
                <p:cNvSpPr/>
                <p:nvPr/>
              </p:nvSpPr>
              <p:spPr>
                <a:xfrm>
                  <a:off x="8426248" y="1409836"/>
                  <a:ext cx="1071561" cy="300831"/>
                </a:xfrm>
                <a:prstGeom prst="chevron">
                  <a:avLst/>
                </a:prstGeom>
                <a:solidFill>
                  <a:schemeClr val="bg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0" name="燕尾形 14"/>
                <p:cNvSpPr/>
                <p:nvPr/>
              </p:nvSpPr>
              <p:spPr>
                <a:xfrm>
                  <a:off x="8562143" y="1442923"/>
                  <a:ext cx="804824" cy="209145"/>
                </a:xfrm>
                <a:prstGeom prst="rect"/>
                <a:solidFill>
                  <a:schemeClr val="bg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风控部门审核</a:t>
                  </a:r>
                </a:p>
              </p:txBody>
            </p:sp>
            <p:sp>
              <p:nvSpPr>
                <p:cNvPr id="51" name="燕尾形 50"/>
                <p:cNvSpPr/>
                <p:nvPr/>
              </p:nvSpPr>
              <p:spPr>
                <a:xfrm>
                  <a:off x="9408628" y="1406109"/>
                  <a:ext cx="1071561" cy="300831"/>
                </a:xfrm>
                <a:prstGeom prst="chevron">
                  <a:avLst/>
                </a:prstGeom>
                <a:solidFill>
                  <a:schemeClr val="bg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2" name="燕尾形 14"/>
                <p:cNvSpPr/>
                <p:nvPr/>
              </p:nvSpPr>
              <p:spPr>
                <a:xfrm>
                  <a:off x="9555563" y="1433194"/>
                  <a:ext cx="777290" cy="249106"/>
                </a:xfrm>
                <a:prstGeom prst="rect"/>
                <a:solidFill>
                  <a:schemeClr val="bg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合规部门审核</a:t>
                  </a:r>
                </a:p>
              </p:txBody>
            </p:sp>
            <p:sp>
              <p:nvSpPr>
                <p:cNvPr id="53" name="燕尾形 52"/>
                <p:cNvSpPr/>
                <p:nvPr/>
              </p:nvSpPr>
              <p:spPr>
                <a:xfrm>
                  <a:off x="10351405" y="1390388"/>
                  <a:ext cx="1071561" cy="300831"/>
                </a:xfrm>
                <a:prstGeom prst="chevron">
                  <a:avLst/>
                </a:prstGeom>
                <a:solidFill>
                  <a:schemeClr val="bg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54" name="燕尾形 14"/>
                <p:cNvSpPr/>
                <p:nvPr/>
              </p:nvSpPr>
              <p:spPr>
                <a:xfrm>
                  <a:off x="10521849" y="1408920"/>
                  <a:ext cx="763096" cy="240512"/>
                </a:xfrm>
                <a:prstGeom prst="rect"/>
                <a:solidFill>
                  <a:schemeClr val="bg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运营部门审核</a:t>
                  </a:r>
                </a:p>
              </p:txBody>
            </p:sp>
          </p:grpSp>
          <p:sp>
            <p:nvSpPr>
              <p:cNvPr id="40" name="文本框 39"/>
              <p:cNvSpPr txBox="1"/>
              <p:nvPr/>
            </p:nvSpPr>
            <p:spPr>
              <a:xfrm>
                <a:off x="2691078" y="1098924"/>
                <a:ext cx="473207" cy="153888"/>
              </a:xfrm>
              <a:prstGeom prst="rect"/>
              <a:noFill/>
            </p:spPr>
            <p:txBody>
              <a:bodyPr wrap="none" rtlCol="0">
                <a:spAutoFit/>
              </a:bodyPr>
              <a:lstStyle/>
              <a:p>
                <a:r>
                  <a:rPr lang="en-US" altLang="zh-CN" sz="400" dirty="1">
                    <a:solidFill>
                      <a:schemeClr val="accent5"/>
                    </a:solidFill>
                    <a:latin typeface="微软雅黑" panose="020b0503020204020204" pitchFamily="34" charset="-122"/>
                    <a:ea typeface="微软雅黑" panose="020b0503020204020204" pitchFamily="34" charset="-122"/>
                  </a:rPr>
                  <a:t>1-2</a:t>
                </a:r>
                <a:r>
                  <a:rPr lang="zh-CN" altLang="en-US" sz="400" dirty="1">
                    <a:solidFill>
                      <a:schemeClr val="accent5"/>
                    </a:solidFill>
                    <a:latin typeface="微软雅黑" panose="020b0503020204020204" pitchFamily="34" charset="-122"/>
                    <a:ea typeface="微软雅黑" panose="020b0503020204020204" pitchFamily="34" charset="-122"/>
                  </a:rPr>
                  <a:t>个工作日</a:t>
                </a:r>
              </a:p>
            </p:txBody>
          </p:sp>
          <p:sp>
            <p:nvSpPr>
              <p:cNvPr id="41" name="文本框 40"/>
              <p:cNvSpPr txBox="1"/>
              <p:nvPr/>
            </p:nvSpPr>
            <p:spPr>
              <a:xfrm>
                <a:off x="4648061" y="1082166"/>
                <a:ext cx="473207" cy="153888"/>
              </a:xfrm>
              <a:prstGeom prst="rect"/>
              <a:noFill/>
            </p:spPr>
            <p:txBody>
              <a:bodyPr wrap="none" rtlCol="0">
                <a:spAutoFit/>
              </a:bodyPr>
              <a:lstStyle/>
              <a:p>
                <a:r>
                  <a:rPr lang="en-US" altLang="zh-CN" sz="400" dirty="1">
                    <a:solidFill>
                      <a:schemeClr val="accent5"/>
                    </a:solidFill>
                    <a:latin typeface="微软雅黑" panose="020b0503020204020204" pitchFamily="34" charset="-122"/>
                    <a:ea typeface="微软雅黑" panose="020b0503020204020204" pitchFamily="34" charset="-122"/>
                  </a:rPr>
                  <a:t>2-5</a:t>
                </a:r>
                <a:r>
                  <a:rPr lang="zh-CN" altLang="en-US" sz="400" dirty="1">
                    <a:solidFill>
                      <a:schemeClr val="accent5"/>
                    </a:solidFill>
                    <a:latin typeface="微软雅黑" panose="020b0503020204020204" pitchFamily="34" charset="-122"/>
                    <a:ea typeface="微软雅黑" panose="020b0503020204020204" pitchFamily="34" charset="-122"/>
                  </a:rPr>
                  <a:t>个工作日</a:t>
                </a:r>
              </a:p>
            </p:txBody>
          </p:sp>
          <p:sp>
            <p:nvSpPr>
              <p:cNvPr id="42" name="文本框 41"/>
              <p:cNvSpPr txBox="1"/>
              <p:nvPr/>
            </p:nvSpPr>
            <p:spPr>
              <a:xfrm>
                <a:off x="6642054" y="1129576"/>
                <a:ext cx="420308" cy="153888"/>
              </a:xfrm>
              <a:prstGeom prst="rect"/>
              <a:noFill/>
            </p:spPr>
            <p:txBody>
              <a:bodyPr wrap="none" rtlCol="0">
                <a:spAutoFit/>
              </a:bodyPr>
              <a:lstStyle/>
              <a:p>
                <a:r>
                  <a:rPr lang="en-US" altLang="zh-CN" sz="400" dirty="1">
                    <a:solidFill>
                      <a:schemeClr val="accent5"/>
                    </a:solidFill>
                    <a:latin typeface="微软雅黑" panose="020b0503020204020204" pitchFamily="34" charset="-122"/>
                    <a:ea typeface="微软雅黑" panose="020b0503020204020204" pitchFamily="34" charset="-122"/>
                  </a:rPr>
                  <a:t>2</a:t>
                </a:r>
                <a:r>
                  <a:rPr lang="zh-CN" altLang="en-US" sz="400" dirty="1">
                    <a:solidFill>
                      <a:schemeClr val="accent5"/>
                    </a:solidFill>
                    <a:latin typeface="微软雅黑" panose="020b0503020204020204" pitchFamily="34" charset="-122"/>
                    <a:ea typeface="微软雅黑" panose="020b0503020204020204" pitchFamily="34" charset="-122"/>
                  </a:rPr>
                  <a:t>个工作日</a:t>
                </a:r>
              </a:p>
            </p:txBody>
          </p:sp>
          <p:sp>
            <p:nvSpPr>
              <p:cNvPr id="43" name="文本框 42"/>
              <p:cNvSpPr txBox="1"/>
              <p:nvPr/>
            </p:nvSpPr>
            <p:spPr>
              <a:xfrm>
                <a:off x="9190916" y="1701394"/>
                <a:ext cx="420308" cy="153888"/>
              </a:xfrm>
              <a:prstGeom prst="rect"/>
              <a:noFill/>
            </p:spPr>
            <p:txBody>
              <a:bodyPr wrap="none" rtlCol="0">
                <a:spAutoFit/>
              </a:bodyPr>
              <a:lstStyle/>
              <a:p>
                <a:r>
                  <a:rPr lang="en-US" altLang="zh-CN" sz="400" dirty="1">
                    <a:solidFill>
                      <a:schemeClr val="accent5"/>
                    </a:solidFill>
                    <a:latin typeface="微软雅黑" panose="020b0503020204020204" pitchFamily="34" charset="-122"/>
                    <a:ea typeface="微软雅黑" panose="020b0503020204020204" pitchFamily="34" charset="-122"/>
                  </a:rPr>
                  <a:t>3</a:t>
                </a:r>
                <a:r>
                  <a:rPr lang="zh-CN" altLang="en-US" sz="400" dirty="1">
                    <a:solidFill>
                      <a:schemeClr val="accent5"/>
                    </a:solidFill>
                    <a:latin typeface="微软雅黑" panose="020b0503020204020204" pitchFamily="34" charset="-122"/>
                    <a:ea typeface="微软雅黑" panose="020b0503020204020204" pitchFamily="34" charset="-122"/>
                  </a:rPr>
                  <a:t>个工作日</a:t>
                </a:r>
              </a:p>
            </p:txBody>
          </p:sp>
          <p:sp>
            <p:nvSpPr>
              <p:cNvPr id="44" name="右大括号 43"/>
              <p:cNvSpPr/>
              <p:nvPr/>
            </p:nvSpPr>
            <p:spPr>
              <a:xfrm rot="5400000">
                <a:off x="9476670" y="-221820"/>
                <a:ext cx="181806" cy="3750469"/>
              </a:xfrm>
              <a:prstGeom prst="rightBrace">
                <a:avLst>
                  <a:gd name="adj1" fmla="val 85848"/>
                  <a:gd name="adj2" fmla="val 489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400">
                  <a:latin typeface="微软雅黑" panose="020b0503020204020204" pitchFamily="34" charset="-122"/>
                  <a:ea typeface="微软雅黑" panose="020b0503020204020204" pitchFamily="34" charset="-122"/>
                </a:endParaRPr>
              </a:p>
            </p:txBody>
          </p:sp>
          <p:sp>
            <p:nvSpPr>
              <p:cNvPr id="45" name="矩形 44"/>
              <p:cNvSpPr/>
              <p:nvPr/>
            </p:nvSpPr>
            <p:spPr>
              <a:xfrm>
                <a:off x="1028695" y="1716287"/>
                <a:ext cx="476412" cy="153888"/>
              </a:xfrm>
              <a:prstGeom prst="rect"/>
            </p:spPr>
            <p:txBody>
              <a:bodyPr wrap="none">
                <a:spAutoFit/>
              </a:bodyPr>
              <a:lstStyle/>
              <a:p>
                <a:pPr algn="ctr"/>
                <a:r>
                  <a:rPr lang="en-US" altLang="zh-CN" sz="400" b="1" dirty="1">
                    <a:solidFill>
                      <a:schemeClr val="accent5"/>
                    </a:solidFill>
                    <a:latin typeface="微软雅黑" panose="020b0503020204020204" pitchFamily="34" charset="-122"/>
                    <a:ea typeface="微软雅黑" panose="020b0503020204020204" pitchFamily="34" charset="-122"/>
                  </a:rPr>
                  <a:t>5-9</a:t>
                </a:r>
                <a:r>
                  <a:rPr lang="zh-CN" altLang="en-US" sz="400" b="1" dirty="1">
                    <a:solidFill>
                      <a:schemeClr val="accent5"/>
                    </a:solidFill>
                    <a:latin typeface="微软雅黑" panose="020b0503020204020204" pitchFamily="34" charset="-122"/>
                    <a:ea typeface="微软雅黑" panose="020b0503020204020204" pitchFamily="34" charset="-122"/>
                  </a:rPr>
                  <a:t>个工作日</a:t>
                </a:r>
              </a:p>
            </p:txBody>
          </p:sp>
        </p:grpSp>
        <p:sp>
          <p:nvSpPr>
            <p:cNvPr id="33" name="矩形 32"/>
            <p:cNvSpPr/>
            <p:nvPr/>
          </p:nvSpPr>
          <p:spPr>
            <a:xfrm>
              <a:off x="7630990" y="915122"/>
              <a:ext cx="4044874" cy="1012532"/>
            </a:xfrm>
            <a:prstGeom prst="rect"/>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
                <a:latin typeface="微软雅黑" panose="020b0503020204020204" pitchFamily="34" charset="-122"/>
                <a:ea typeface="微软雅黑" panose="020b0503020204020204" pitchFamily="34" charset="-122"/>
              </a:endParaRPr>
            </a:p>
          </p:txBody>
        </p:sp>
      </p:grpSp>
      <p:grpSp>
        <p:nvGrpSpPr>
          <p:cNvPr id="73" name="组合 72"/>
          <p:cNvGrpSpPr/>
          <p:nvPr/>
        </p:nvGrpSpPr>
        <p:grpSpPr>
          <a:xfrm>
            <a:off x="535536" y="1679340"/>
            <a:ext cx="5041402" cy="513621"/>
            <a:chOff x="874713" y="3040820"/>
            <a:chExt cx="10581054" cy="1097257"/>
          </a:xfrm>
        </p:grpSpPr>
        <p:grpSp>
          <p:nvGrpSpPr>
            <p:cNvPr id="74" name="组合 73"/>
            <p:cNvGrpSpPr/>
            <p:nvPr/>
          </p:nvGrpSpPr>
          <p:grpSpPr>
            <a:xfrm>
              <a:off x="874713" y="3188205"/>
              <a:ext cx="10581054" cy="949872"/>
              <a:chOff x="874713" y="3303373"/>
              <a:chExt cx="10581054" cy="949872"/>
            </a:xfrm>
          </p:grpSpPr>
          <p:sp>
            <p:nvSpPr>
              <p:cNvPr id="76" name="矩形 75"/>
              <p:cNvSpPr/>
              <p:nvPr/>
            </p:nvSpPr>
            <p:spPr>
              <a:xfrm>
                <a:off x="874713" y="3564534"/>
                <a:ext cx="805491" cy="382137"/>
              </a:xfrm>
              <a:prstGeom prst="rect"/>
              <a:solidFill>
                <a:schemeClr val="accent2">
                  <a:lumMod val="60000"/>
                  <a:lumOff val="4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400" dirty="1">
                    <a:latin typeface="微软雅黑" panose="020b0503020204020204" pitchFamily="34" charset="-122"/>
                    <a:ea typeface="微软雅黑" panose="020b0503020204020204" pitchFamily="34" charset="-122"/>
                  </a:rPr>
                  <a:t>Y</a:t>
                </a:r>
                <a:endParaRPr lang="zh-CN" altLang="en-US" sz="400">
                  <a:latin typeface="微软雅黑" panose="020b0503020204020204" pitchFamily="34" charset="-122"/>
                  <a:ea typeface="微软雅黑" panose="020b0503020204020204" pitchFamily="34" charset="-122"/>
                </a:endParaRPr>
              </a:p>
            </p:txBody>
          </p:sp>
          <p:grpSp>
            <p:nvGrpSpPr>
              <p:cNvPr id="77" name="组合 76"/>
              <p:cNvGrpSpPr/>
              <p:nvPr/>
            </p:nvGrpSpPr>
            <p:grpSpPr>
              <a:xfrm>
                <a:off x="1704549" y="3564534"/>
                <a:ext cx="9751218" cy="428624"/>
                <a:chOff x="1455137" y="2272993"/>
                <a:chExt cx="9751218" cy="428624"/>
              </a:xfrm>
              <a:solidFill>
                <a:schemeClr val="accent2">
                  <a:lumMod val="60000"/>
                  <a:lumOff val="40000"/>
                </a:schemeClr>
              </a:solidFill>
            </p:grpSpPr>
            <p:grpSp>
              <p:nvGrpSpPr>
                <p:cNvPr id="85" name="组合 84"/>
                <p:cNvGrpSpPr/>
                <p:nvPr/>
              </p:nvGrpSpPr>
              <p:grpSpPr>
                <a:xfrm>
                  <a:off x="1455137" y="2272993"/>
                  <a:ext cx="1071562" cy="428624"/>
                  <a:chOff x="1190" y="1038224"/>
                  <a:chExt cx="1071562" cy="428624"/>
                </a:xfrm>
                <a:grpFill/>
              </p:grpSpPr>
              <p:sp>
                <p:nvSpPr>
                  <p:cNvPr id="113" name="燕尾形 112"/>
                  <p:cNvSpPr/>
                  <p:nvPr/>
                </p:nvSpPr>
                <p:spPr>
                  <a:xfrm>
                    <a:off x="1190"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4" name="燕尾形 4"/>
                  <p:cNvSpPr/>
                  <p:nvPr/>
                </p:nvSpPr>
                <p:spPr>
                  <a:xfrm>
                    <a:off x="215502"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选择产品</a:t>
                    </a:r>
                  </a:p>
                </p:txBody>
              </p:sp>
            </p:grpSp>
            <p:grpSp>
              <p:nvGrpSpPr>
                <p:cNvPr id="86" name="组合 85"/>
                <p:cNvGrpSpPr/>
                <p:nvPr/>
              </p:nvGrpSpPr>
              <p:grpSpPr>
                <a:xfrm>
                  <a:off x="2419543" y="2272993"/>
                  <a:ext cx="1071562" cy="428624"/>
                  <a:chOff x="965596" y="1038224"/>
                  <a:chExt cx="1071562" cy="428624"/>
                </a:xfrm>
                <a:grpFill/>
              </p:grpSpPr>
              <p:sp>
                <p:nvSpPr>
                  <p:cNvPr id="111" name="燕尾形 110"/>
                  <p:cNvSpPr/>
                  <p:nvPr/>
                </p:nvSpPr>
                <p:spPr>
                  <a:xfrm>
                    <a:off x="965596"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2" name="燕尾形 6"/>
                  <p:cNvSpPr/>
                  <p:nvPr/>
                </p:nvSpPr>
                <p:spPr>
                  <a:xfrm>
                    <a:off x="1179908"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准备签约材料</a:t>
                    </a:r>
                  </a:p>
                </p:txBody>
              </p:sp>
            </p:grpSp>
            <p:grpSp>
              <p:nvGrpSpPr>
                <p:cNvPr id="87" name="组合 86"/>
                <p:cNvGrpSpPr/>
                <p:nvPr/>
              </p:nvGrpSpPr>
              <p:grpSpPr>
                <a:xfrm>
                  <a:off x="3383950" y="2272993"/>
                  <a:ext cx="1071562" cy="428624"/>
                  <a:chOff x="1930003" y="1038224"/>
                  <a:chExt cx="1071562" cy="428624"/>
                </a:xfrm>
                <a:grpFill/>
              </p:grpSpPr>
              <p:sp>
                <p:nvSpPr>
                  <p:cNvPr id="109" name="燕尾形 108"/>
                  <p:cNvSpPr/>
                  <p:nvPr/>
                </p:nvSpPr>
                <p:spPr>
                  <a:xfrm>
                    <a:off x="1930003"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0" name="燕尾形 8"/>
                  <p:cNvSpPr/>
                  <p:nvPr/>
                </p:nvSpPr>
                <p:spPr>
                  <a:xfrm>
                    <a:off x="2144315"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登记商家信息</a:t>
                    </a:r>
                  </a:p>
                </p:txBody>
              </p:sp>
            </p:grpSp>
            <p:grpSp>
              <p:nvGrpSpPr>
                <p:cNvPr id="88" name="组合 87"/>
                <p:cNvGrpSpPr/>
                <p:nvPr/>
              </p:nvGrpSpPr>
              <p:grpSpPr>
                <a:xfrm>
                  <a:off x="4348356" y="2272993"/>
                  <a:ext cx="1071562" cy="428624"/>
                  <a:chOff x="2894409" y="1038224"/>
                  <a:chExt cx="1071562" cy="428624"/>
                </a:xfrm>
                <a:grpFill/>
              </p:grpSpPr>
              <p:sp>
                <p:nvSpPr>
                  <p:cNvPr id="107" name="燕尾形 106"/>
                  <p:cNvSpPr/>
                  <p:nvPr/>
                </p:nvSpPr>
                <p:spPr>
                  <a:xfrm>
                    <a:off x="2894409"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8" name="燕尾形 10"/>
                  <p:cNvSpPr/>
                  <p:nvPr/>
                </p:nvSpPr>
                <p:spPr>
                  <a:xfrm>
                    <a:off x="3108721"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商务洽谈并签署合作协议</a:t>
                    </a:r>
                  </a:p>
                </p:txBody>
              </p:sp>
            </p:grpSp>
            <p:grpSp>
              <p:nvGrpSpPr>
                <p:cNvPr id="89" name="组合 88"/>
                <p:cNvGrpSpPr/>
                <p:nvPr/>
              </p:nvGrpSpPr>
              <p:grpSpPr>
                <a:xfrm>
                  <a:off x="5312762" y="2272993"/>
                  <a:ext cx="1071562" cy="428624"/>
                  <a:chOff x="3858815" y="1038224"/>
                  <a:chExt cx="1071562" cy="428624"/>
                </a:xfrm>
                <a:grpFill/>
              </p:grpSpPr>
              <p:sp>
                <p:nvSpPr>
                  <p:cNvPr id="105" name="燕尾形 104"/>
                  <p:cNvSpPr/>
                  <p:nvPr/>
                </p:nvSpPr>
                <p:spPr>
                  <a:xfrm>
                    <a:off x="3858815"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6" name="燕尾形 12"/>
                  <p:cNvSpPr/>
                  <p:nvPr/>
                </p:nvSpPr>
                <p:spPr>
                  <a:xfrm>
                    <a:off x="4073127"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技术改造及开发联调</a:t>
                    </a:r>
                  </a:p>
                </p:txBody>
              </p:sp>
            </p:grpSp>
            <p:grpSp>
              <p:nvGrpSpPr>
                <p:cNvPr id="90" name="组合 89"/>
                <p:cNvGrpSpPr/>
                <p:nvPr/>
              </p:nvGrpSpPr>
              <p:grpSpPr>
                <a:xfrm>
                  <a:off x="6277168" y="2272993"/>
                  <a:ext cx="1071562" cy="428624"/>
                  <a:chOff x="4823221" y="1038224"/>
                  <a:chExt cx="1071562" cy="428624"/>
                </a:xfrm>
                <a:grpFill/>
              </p:grpSpPr>
              <p:sp>
                <p:nvSpPr>
                  <p:cNvPr id="103" name="燕尾形 102"/>
                  <p:cNvSpPr/>
                  <p:nvPr/>
                </p:nvSpPr>
                <p:spPr>
                  <a:xfrm>
                    <a:off x="4823221"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104" name="燕尾形 14"/>
                  <p:cNvSpPr/>
                  <p:nvPr/>
                </p:nvSpPr>
                <p:spPr>
                  <a:xfrm>
                    <a:off x="5037533"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提供审核银联在线支付标识使用</a:t>
                    </a:r>
                  </a:p>
                </p:txBody>
              </p:sp>
            </p:grpSp>
            <p:grpSp>
              <p:nvGrpSpPr>
                <p:cNvPr id="91" name="组合 90"/>
                <p:cNvGrpSpPr/>
                <p:nvPr/>
              </p:nvGrpSpPr>
              <p:grpSpPr>
                <a:xfrm>
                  <a:off x="7241575" y="2272993"/>
                  <a:ext cx="1071562" cy="428624"/>
                  <a:chOff x="5787628" y="1038224"/>
                  <a:chExt cx="1071562" cy="428624"/>
                </a:xfrm>
                <a:grpFill/>
              </p:grpSpPr>
              <p:sp>
                <p:nvSpPr>
                  <p:cNvPr id="101" name="燕尾形 100"/>
                  <p:cNvSpPr/>
                  <p:nvPr/>
                </p:nvSpPr>
                <p:spPr>
                  <a:xfrm>
                    <a:off x="5787628"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2" name="燕尾形 16"/>
                  <p:cNvSpPr/>
                  <p:nvPr/>
                </p:nvSpPr>
                <p:spPr>
                  <a:xfrm>
                    <a:off x="6001940"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开发联调</a:t>
                    </a:r>
                  </a:p>
                </p:txBody>
              </p:sp>
            </p:grpSp>
            <p:grpSp>
              <p:nvGrpSpPr>
                <p:cNvPr id="92" name="组合 91"/>
                <p:cNvGrpSpPr/>
                <p:nvPr/>
              </p:nvGrpSpPr>
              <p:grpSpPr>
                <a:xfrm>
                  <a:off x="8205981" y="2272993"/>
                  <a:ext cx="1071562" cy="428624"/>
                  <a:chOff x="6752034" y="1038224"/>
                  <a:chExt cx="1071562" cy="428624"/>
                </a:xfrm>
                <a:grpFill/>
              </p:grpSpPr>
              <p:sp>
                <p:nvSpPr>
                  <p:cNvPr id="99" name="燕尾形 98"/>
                  <p:cNvSpPr/>
                  <p:nvPr/>
                </p:nvSpPr>
                <p:spPr>
                  <a:xfrm>
                    <a:off x="6752034"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0" name="燕尾形 18"/>
                  <p:cNvSpPr/>
                  <p:nvPr/>
                </p:nvSpPr>
                <p:spPr>
                  <a:xfrm>
                    <a:off x="6966346"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审核接入申请</a:t>
                    </a:r>
                  </a:p>
                </p:txBody>
              </p:sp>
            </p:grpSp>
            <p:grpSp>
              <p:nvGrpSpPr>
                <p:cNvPr id="93" name="组合 92"/>
                <p:cNvGrpSpPr/>
                <p:nvPr/>
              </p:nvGrpSpPr>
              <p:grpSpPr>
                <a:xfrm>
                  <a:off x="9170387" y="2272993"/>
                  <a:ext cx="1071562" cy="428624"/>
                  <a:chOff x="7716440" y="1038224"/>
                  <a:chExt cx="1071562" cy="428624"/>
                </a:xfrm>
                <a:grpFill/>
              </p:grpSpPr>
              <p:sp>
                <p:nvSpPr>
                  <p:cNvPr id="97" name="燕尾形 96"/>
                  <p:cNvSpPr/>
                  <p:nvPr/>
                </p:nvSpPr>
                <p:spPr>
                  <a:xfrm>
                    <a:off x="7716440"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8" name="燕尾形 20"/>
                  <p:cNvSpPr/>
                  <p:nvPr/>
                </p:nvSpPr>
                <p:spPr>
                  <a:xfrm>
                    <a:off x="7930752"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入网测试</a:t>
                    </a:r>
                  </a:p>
                </p:txBody>
              </p:sp>
            </p:grpSp>
            <p:grpSp>
              <p:nvGrpSpPr>
                <p:cNvPr id="94" name="组合 93"/>
                <p:cNvGrpSpPr/>
                <p:nvPr/>
              </p:nvGrpSpPr>
              <p:grpSpPr>
                <a:xfrm>
                  <a:off x="10134793" y="2272993"/>
                  <a:ext cx="1071562" cy="428624"/>
                  <a:chOff x="8680846" y="1038224"/>
                  <a:chExt cx="1071562" cy="428624"/>
                </a:xfrm>
                <a:grpFill/>
              </p:grpSpPr>
              <p:sp>
                <p:nvSpPr>
                  <p:cNvPr id="95" name="燕尾形 94"/>
                  <p:cNvSpPr/>
                  <p:nvPr/>
                </p:nvSpPr>
                <p:spPr>
                  <a:xfrm>
                    <a:off x="8680846"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6" name="燕尾形 22"/>
                  <p:cNvSpPr/>
                  <p:nvPr/>
                </p:nvSpPr>
                <p:spPr>
                  <a:xfrm>
                    <a:off x="8895158"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完成生产环境配置、上线开通</a:t>
                    </a:r>
                  </a:p>
                </p:txBody>
              </p:sp>
            </p:grpSp>
          </p:grpSp>
          <p:sp>
            <p:nvSpPr>
              <p:cNvPr id="78" name="右大括号 77"/>
              <p:cNvSpPr/>
              <p:nvPr/>
            </p:nvSpPr>
            <p:spPr>
              <a:xfrm rot="5400000">
                <a:off x="5493177" y="3116907"/>
                <a:ext cx="145281" cy="1921524"/>
              </a:xfrm>
              <a:prstGeom prst="rightBrace">
                <a:avLst>
                  <a:gd name="adj1" fmla="val 85848"/>
                  <a:gd name="adj2" fmla="val 48984"/>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400">
                  <a:latin typeface="微软雅黑" panose="020b0503020204020204" pitchFamily="34" charset="-122"/>
                  <a:ea typeface="微软雅黑" panose="020b0503020204020204" pitchFamily="34" charset="-122"/>
                </a:endParaRPr>
              </a:p>
            </p:txBody>
          </p:sp>
          <p:sp>
            <p:nvSpPr>
              <p:cNvPr id="79" name="文本框 78"/>
              <p:cNvSpPr txBox="1"/>
              <p:nvPr/>
            </p:nvSpPr>
            <p:spPr>
              <a:xfrm>
                <a:off x="5179332" y="4099357"/>
                <a:ext cx="473206" cy="153888"/>
              </a:xfrm>
              <a:prstGeom prst="rect"/>
              <a:noFill/>
            </p:spPr>
            <p:txBody>
              <a:bodyPr wrap="none" rtlCol="0">
                <a:spAutoFit/>
              </a:bodyPr>
              <a:lstStyle/>
              <a:p>
                <a:r>
                  <a:rPr lang="en-US" altLang="zh-CN" sz="400" dirty="1">
                    <a:solidFill>
                      <a:schemeClr val="accent2"/>
                    </a:solidFill>
                    <a:latin typeface="微软雅黑" panose="020b0503020204020204" pitchFamily="34" charset="-122"/>
                    <a:ea typeface="微软雅黑" panose="020b0503020204020204" pitchFamily="34" charset="-122"/>
                  </a:rPr>
                  <a:t>1-3</a:t>
                </a:r>
                <a:r>
                  <a:rPr lang="zh-CN" altLang="en-US" sz="400" dirty="1">
                    <a:solidFill>
                      <a:schemeClr val="accent2"/>
                    </a:solidFill>
                    <a:latin typeface="微软雅黑" panose="020b0503020204020204" pitchFamily="34" charset="-122"/>
                    <a:ea typeface="微软雅黑" panose="020b0503020204020204" pitchFamily="34" charset="-122"/>
                  </a:rPr>
                  <a:t>个工作日</a:t>
                </a:r>
              </a:p>
            </p:txBody>
          </p:sp>
          <p:sp>
            <p:nvSpPr>
              <p:cNvPr id="80" name="矩形 79"/>
              <p:cNvSpPr/>
              <p:nvPr/>
            </p:nvSpPr>
            <p:spPr>
              <a:xfrm>
                <a:off x="6639309" y="3303373"/>
                <a:ext cx="420308" cy="153888"/>
              </a:xfrm>
              <a:prstGeom prst="rect"/>
            </p:spPr>
            <p:txBody>
              <a:bodyPr wrap="none">
                <a:spAutoFit/>
              </a:bodyPr>
              <a:lstStyle/>
              <a:p>
                <a:r>
                  <a:rPr lang="en-US" altLang="zh-CN" sz="400" dirty="1">
                    <a:solidFill>
                      <a:schemeClr val="accent2"/>
                    </a:solidFill>
                    <a:latin typeface="微软雅黑" panose="020b0503020204020204" pitchFamily="34" charset="-122"/>
                    <a:ea typeface="微软雅黑" panose="020b0503020204020204" pitchFamily="34" charset="-122"/>
                  </a:rPr>
                  <a:t>2</a:t>
                </a:r>
                <a:r>
                  <a:rPr lang="zh-CN" altLang="en-US" sz="400" dirty="1">
                    <a:solidFill>
                      <a:schemeClr val="accent2"/>
                    </a:solidFill>
                    <a:latin typeface="微软雅黑" panose="020b0503020204020204" pitchFamily="34" charset="-122"/>
                    <a:ea typeface="微软雅黑" panose="020b0503020204020204" pitchFamily="34" charset="-122"/>
                  </a:rPr>
                  <a:t>个工作日</a:t>
                </a:r>
              </a:p>
            </p:txBody>
          </p:sp>
          <p:sp>
            <p:nvSpPr>
              <p:cNvPr id="81" name="矩形 80"/>
              <p:cNvSpPr/>
              <p:nvPr/>
            </p:nvSpPr>
            <p:spPr>
              <a:xfrm>
                <a:off x="7617987" y="3303373"/>
                <a:ext cx="420308" cy="153888"/>
              </a:xfrm>
              <a:prstGeom prst="rect"/>
            </p:spPr>
            <p:txBody>
              <a:bodyPr wrap="none">
                <a:spAutoFit/>
              </a:bodyPr>
              <a:lstStyle/>
              <a:p>
                <a:r>
                  <a:rPr lang="en-US" altLang="zh-CN" sz="400" dirty="1">
                    <a:solidFill>
                      <a:schemeClr val="accent2"/>
                    </a:solidFill>
                    <a:latin typeface="微软雅黑" panose="020b0503020204020204" pitchFamily="34" charset="-122"/>
                    <a:ea typeface="微软雅黑" panose="020b0503020204020204" pitchFamily="34" charset="-122"/>
                  </a:rPr>
                  <a:t>1</a:t>
                </a:r>
                <a:r>
                  <a:rPr lang="zh-CN" altLang="en-US" sz="400" dirty="1">
                    <a:solidFill>
                      <a:schemeClr val="accent2"/>
                    </a:solidFill>
                    <a:latin typeface="微软雅黑" panose="020b0503020204020204" pitchFamily="34" charset="-122"/>
                    <a:ea typeface="微软雅黑" panose="020b0503020204020204" pitchFamily="34" charset="-122"/>
                  </a:rPr>
                  <a:t>个工作日</a:t>
                </a:r>
              </a:p>
            </p:txBody>
          </p:sp>
          <p:sp>
            <p:nvSpPr>
              <p:cNvPr id="82" name="矩形 81"/>
              <p:cNvSpPr/>
              <p:nvPr/>
            </p:nvSpPr>
            <p:spPr>
              <a:xfrm>
                <a:off x="8475237" y="3318313"/>
                <a:ext cx="473206" cy="153888"/>
              </a:xfrm>
              <a:prstGeom prst="rect"/>
            </p:spPr>
            <p:txBody>
              <a:bodyPr wrap="none">
                <a:spAutoFit/>
              </a:bodyPr>
              <a:lstStyle/>
              <a:p>
                <a:r>
                  <a:rPr lang="en-US" altLang="zh-CN" sz="400" dirty="1">
                    <a:solidFill>
                      <a:schemeClr val="accent2"/>
                    </a:solidFill>
                    <a:latin typeface="微软雅黑" panose="020b0503020204020204" pitchFamily="34" charset="-122"/>
                    <a:ea typeface="微软雅黑" panose="020b0503020204020204" pitchFamily="34" charset="-122"/>
                  </a:rPr>
                  <a:t>1-2</a:t>
                </a:r>
                <a:r>
                  <a:rPr lang="zh-CN" altLang="en-US" sz="400" dirty="1">
                    <a:solidFill>
                      <a:schemeClr val="accent2"/>
                    </a:solidFill>
                    <a:latin typeface="微软雅黑" panose="020b0503020204020204" pitchFamily="34" charset="-122"/>
                    <a:ea typeface="微软雅黑" panose="020b0503020204020204" pitchFamily="34" charset="-122"/>
                  </a:rPr>
                  <a:t>个工作日</a:t>
                </a:r>
              </a:p>
            </p:txBody>
          </p:sp>
          <p:sp>
            <p:nvSpPr>
              <p:cNvPr id="83" name="矩形 82"/>
              <p:cNvSpPr/>
              <p:nvPr/>
            </p:nvSpPr>
            <p:spPr>
              <a:xfrm>
                <a:off x="10421689" y="3318313"/>
                <a:ext cx="420308" cy="153888"/>
              </a:xfrm>
              <a:prstGeom prst="rect"/>
            </p:spPr>
            <p:txBody>
              <a:bodyPr wrap="none">
                <a:spAutoFit/>
              </a:bodyPr>
              <a:lstStyle/>
              <a:p>
                <a:r>
                  <a:rPr lang="en-US" altLang="zh-CN" sz="400" dirty="1">
                    <a:solidFill>
                      <a:schemeClr val="accent2"/>
                    </a:solidFill>
                    <a:latin typeface="微软雅黑" panose="020b0503020204020204" pitchFamily="34" charset="-122"/>
                    <a:ea typeface="微软雅黑" panose="020b0503020204020204" pitchFamily="34" charset="-122"/>
                  </a:rPr>
                  <a:t>3</a:t>
                </a:r>
                <a:r>
                  <a:rPr lang="zh-CN" altLang="en-US" sz="400" dirty="1">
                    <a:solidFill>
                      <a:schemeClr val="accent2"/>
                    </a:solidFill>
                    <a:latin typeface="微软雅黑" panose="020b0503020204020204" pitchFamily="34" charset="-122"/>
                    <a:ea typeface="微软雅黑" panose="020b0503020204020204" pitchFamily="34" charset="-122"/>
                  </a:rPr>
                  <a:t>个工作日</a:t>
                </a:r>
              </a:p>
            </p:txBody>
          </p:sp>
          <p:sp>
            <p:nvSpPr>
              <p:cNvPr id="84" name="矩形 83"/>
              <p:cNvSpPr/>
              <p:nvPr/>
            </p:nvSpPr>
            <p:spPr>
              <a:xfrm>
                <a:off x="1101374" y="3954558"/>
                <a:ext cx="524503" cy="153888"/>
              </a:xfrm>
              <a:prstGeom prst="rect"/>
            </p:spPr>
            <p:txBody>
              <a:bodyPr wrap="none">
                <a:spAutoFit/>
              </a:bodyPr>
              <a:lstStyle/>
              <a:p>
                <a:pPr algn="ctr"/>
                <a:r>
                  <a:rPr lang="zh-CN" altLang="en-US" sz="400" b="1" dirty="1">
                    <a:solidFill>
                      <a:schemeClr val="accent2"/>
                    </a:solidFill>
                    <a:latin typeface="微软雅黑" panose="020b0503020204020204" pitchFamily="34" charset="-122"/>
                    <a:ea typeface="微软雅黑" panose="020b0503020204020204" pitchFamily="34" charset="-122"/>
                  </a:rPr>
                  <a:t>最快</a:t>
                </a:r>
                <a:r>
                  <a:rPr lang="en-US" altLang="zh-CN" sz="400" b="1" dirty="1">
                    <a:solidFill>
                      <a:schemeClr val="accent2"/>
                    </a:solidFill>
                    <a:latin typeface="微软雅黑" panose="020b0503020204020204" pitchFamily="34" charset="-122"/>
                    <a:ea typeface="微软雅黑" panose="020b0503020204020204" pitchFamily="34" charset="-122"/>
                  </a:rPr>
                  <a:t>9</a:t>
                </a:r>
                <a:r>
                  <a:rPr lang="zh-CN" altLang="en-US" sz="400" b="1" dirty="1">
                    <a:solidFill>
                      <a:schemeClr val="accent2"/>
                    </a:solidFill>
                    <a:latin typeface="微软雅黑" panose="020b0503020204020204" pitchFamily="34" charset="-122"/>
                    <a:ea typeface="微软雅黑" panose="020b0503020204020204" pitchFamily="34" charset="-122"/>
                  </a:rPr>
                  <a:t>个工作日</a:t>
                </a:r>
              </a:p>
            </p:txBody>
          </p:sp>
        </p:grpSp>
        <p:sp>
          <p:nvSpPr>
            <p:cNvPr id="75" name="矩形 74"/>
            <p:cNvSpPr/>
            <p:nvPr/>
          </p:nvSpPr>
          <p:spPr>
            <a:xfrm>
              <a:off x="6617741" y="3040820"/>
              <a:ext cx="940255" cy="1012532"/>
            </a:xfrm>
            <a:prstGeom prst="rect"/>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
                <a:latin typeface="微软雅黑" panose="020b0503020204020204" pitchFamily="34" charset="-122"/>
                <a:ea typeface="微软雅黑" panose="020b0503020204020204" pitchFamily="34" charset="-122"/>
              </a:endParaRPr>
            </a:p>
          </p:txBody>
        </p:sp>
      </p:grpSp>
      <p:grpSp>
        <p:nvGrpSpPr>
          <p:cNvPr id="115" name="组合 114"/>
          <p:cNvGrpSpPr/>
          <p:nvPr/>
        </p:nvGrpSpPr>
        <p:grpSpPr>
          <a:xfrm>
            <a:off x="537513" y="2188932"/>
            <a:ext cx="3465298" cy="482245"/>
            <a:chOff x="874713" y="4221533"/>
            <a:chExt cx="6723429" cy="1012532"/>
          </a:xfrm>
        </p:grpSpPr>
        <p:grpSp>
          <p:nvGrpSpPr>
            <p:cNvPr id="116" name="组合 115"/>
            <p:cNvGrpSpPr/>
            <p:nvPr/>
          </p:nvGrpSpPr>
          <p:grpSpPr>
            <a:xfrm>
              <a:off x="874713" y="4387358"/>
              <a:ext cx="6723429" cy="818646"/>
              <a:chOff x="874713" y="4383090"/>
              <a:chExt cx="6723429" cy="818646"/>
            </a:xfrm>
          </p:grpSpPr>
          <p:sp>
            <p:nvSpPr>
              <p:cNvPr id="118" name="矩形 117"/>
              <p:cNvSpPr/>
              <p:nvPr/>
            </p:nvSpPr>
            <p:spPr>
              <a:xfrm>
                <a:off x="874713" y="4665711"/>
                <a:ext cx="805491" cy="382137"/>
              </a:xfrm>
              <a:prstGeom prst="rect"/>
              <a:solidFill>
                <a:schemeClr val="accent1">
                  <a:lumMod val="60000"/>
                  <a:lumOff val="4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400" dirty="1">
                    <a:latin typeface="微软雅黑" panose="020b0503020204020204" pitchFamily="34" charset="-122"/>
                    <a:ea typeface="微软雅黑" panose="020b0503020204020204" pitchFamily="34" charset="-122"/>
                  </a:rPr>
                  <a:t>LD</a:t>
                </a:r>
                <a:endParaRPr lang="zh-CN" altLang="en-US" sz="400">
                  <a:latin typeface="微软雅黑" panose="020b0503020204020204" pitchFamily="34" charset="-122"/>
                  <a:ea typeface="微软雅黑" panose="020b0503020204020204" pitchFamily="34" charset="-122"/>
                </a:endParaRPr>
              </a:p>
            </p:txBody>
          </p:sp>
          <p:grpSp>
            <p:nvGrpSpPr>
              <p:cNvPr id="119" name="组合 118"/>
              <p:cNvGrpSpPr/>
              <p:nvPr/>
            </p:nvGrpSpPr>
            <p:grpSpPr>
              <a:xfrm>
                <a:off x="1704549" y="4619224"/>
                <a:ext cx="5893593" cy="428624"/>
                <a:chOff x="1455137" y="2272993"/>
                <a:chExt cx="5893593" cy="428624"/>
              </a:xfrm>
              <a:solidFill>
                <a:schemeClr val="accent1">
                  <a:lumMod val="60000"/>
                  <a:lumOff val="40000"/>
                </a:schemeClr>
              </a:solidFill>
            </p:grpSpPr>
            <p:grpSp>
              <p:nvGrpSpPr>
                <p:cNvPr id="125" name="组合 124"/>
                <p:cNvGrpSpPr/>
                <p:nvPr/>
              </p:nvGrpSpPr>
              <p:grpSpPr>
                <a:xfrm>
                  <a:off x="1455137" y="2272993"/>
                  <a:ext cx="1071562" cy="428624"/>
                  <a:chOff x="1190" y="1038224"/>
                  <a:chExt cx="1071562" cy="428624"/>
                </a:xfrm>
                <a:grpFill/>
              </p:grpSpPr>
              <p:sp>
                <p:nvSpPr>
                  <p:cNvPr id="141" name="燕尾形 140"/>
                  <p:cNvSpPr/>
                  <p:nvPr/>
                </p:nvSpPr>
                <p:spPr>
                  <a:xfrm>
                    <a:off x="1190"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2" name="燕尾形 4"/>
                  <p:cNvSpPr/>
                  <p:nvPr/>
                </p:nvSpPr>
                <p:spPr>
                  <a:xfrm>
                    <a:off x="215502"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提交注册信息</a:t>
                    </a:r>
                    <a:endParaRPr lang="zh-CN" altLang="en-US" sz="400" kern="1200">
                      <a:solidFill>
                        <a:schemeClr val="tx1"/>
                      </a:solidFill>
                      <a:latin typeface="微软雅黑" panose="020b0503020204020204" pitchFamily="34" charset="-122"/>
                      <a:ea typeface="微软雅黑" panose="020b0503020204020204" pitchFamily="34" charset="-122"/>
                    </a:endParaRPr>
                  </a:p>
                </p:txBody>
              </p:sp>
            </p:grpSp>
            <p:grpSp>
              <p:nvGrpSpPr>
                <p:cNvPr id="126" name="组合 125"/>
                <p:cNvGrpSpPr/>
                <p:nvPr/>
              </p:nvGrpSpPr>
              <p:grpSpPr>
                <a:xfrm>
                  <a:off x="2419543" y="2272993"/>
                  <a:ext cx="1071562" cy="428624"/>
                  <a:chOff x="965596" y="1038224"/>
                  <a:chExt cx="1071562" cy="428624"/>
                </a:xfrm>
                <a:grpFill/>
              </p:grpSpPr>
              <p:sp>
                <p:nvSpPr>
                  <p:cNvPr id="139" name="燕尾形 138"/>
                  <p:cNvSpPr/>
                  <p:nvPr/>
                </p:nvSpPr>
                <p:spPr>
                  <a:xfrm>
                    <a:off x="965596"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0" name="燕尾形 6"/>
                  <p:cNvSpPr/>
                  <p:nvPr/>
                </p:nvSpPr>
                <p:spPr>
                  <a:xfrm>
                    <a:off x="1179908"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激活注册邮箱</a:t>
                    </a:r>
                    <a:endParaRPr lang="zh-CN" altLang="en-US" sz="400" kern="1200">
                      <a:solidFill>
                        <a:schemeClr val="tx1"/>
                      </a:solidFill>
                      <a:latin typeface="微软雅黑" panose="020b0503020204020204" pitchFamily="34" charset="-122"/>
                      <a:ea typeface="微软雅黑" panose="020b0503020204020204" pitchFamily="34" charset="-122"/>
                    </a:endParaRPr>
                  </a:p>
                </p:txBody>
              </p:sp>
            </p:grpSp>
            <p:grpSp>
              <p:nvGrpSpPr>
                <p:cNvPr id="127" name="组合 126"/>
                <p:cNvGrpSpPr/>
                <p:nvPr/>
              </p:nvGrpSpPr>
              <p:grpSpPr>
                <a:xfrm>
                  <a:off x="3383950" y="2272993"/>
                  <a:ext cx="1071562" cy="428624"/>
                  <a:chOff x="1930003" y="1038224"/>
                  <a:chExt cx="1071562" cy="428624"/>
                </a:xfrm>
                <a:grpFill/>
              </p:grpSpPr>
              <p:sp>
                <p:nvSpPr>
                  <p:cNvPr id="137" name="燕尾形 136"/>
                  <p:cNvSpPr/>
                  <p:nvPr/>
                </p:nvSpPr>
                <p:spPr>
                  <a:xfrm>
                    <a:off x="1930003"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8" name="燕尾形 8"/>
                  <p:cNvSpPr/>
                  <p:nvPr/>
                </p:nvSpPr>
                <p:spPr>
                  <a:xfrm>
                    <a:off x="2144315"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审核营业执照、资质信息</a:t>
                    </a:r>
                    <a:endParaRPr lang="zh-CN" altLang="en-US" sz="400" kern="1200">
                      <a:solidFill>
                        <a:schemeClr val="tx1"/>
                      </a:solidFill>
                      <a:latin typeface="微软雅黑" panose="020b0503020204020204" pitchFamily="34" charset="-122"/>
                      <a:ea typeface="微软雅黑" panose="020b0503020204020204" pitchFamily="34" charset="-122"/>
                    </a:endParaRPr>
                  </a:p>
                </p:txBody>
              </p:sp>
            </p:grpSp>
            <p:grpSp>
              <p:nvGrpSpPr>
                <p:cNvPr id="128" name="组合 127"/>
                <p:cNvGrpSpPr/>
                <p:nvPr/>
              </p:nvGrpSpPr>
              <p:grpSpPr>
                <a:xfrm>
                  <a:off x="4348356" y="2272993"/>
                  <a:ext cx="1071562" cy="428624"/>
                  <a:chOff x="2894409" y="1038224"/>
                  <a:chExt cx="1071562" cy="428624"/>
                </a:xfrm>
                <a:grpFill/>
              </p:grpSpPr>
              <p:sp>
                <p:nvSpPr>
                  <p:cNvPr id="135" name="燕尾形 134"/>
                  <p:cNvSpPr/>
                  <p:nvPr/>
                </p:nvSpPr>
                <p:spPr>
                  <a:xfrm>
                    <a:off x="2894409"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6" name="燕尾形 10"/>
                  <p:cNvSpPr/>
                  <p:nvPr/>
                </p:nvSpPr>
                <p:spPr>
                  <a:xfrm>
                    <a:off x="3108721"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开通</a:t>
                    </a:r>
                    <a:r>
                      <a:rPr lang="en-US" altLang="zh-CN" sz="400" dirty="1">
                        <a:solidFill>
                          <a:schemeClr val="tx1"/>
                        </a:solidFill>
                        <a:latin typeface="微软雅黑" panose="020b0503020204020204" pitchFamily="34" charset="-122"/>
                        <a:ea typeface="微软雅黑" panose="020b0503020204020204" pitchFamily="34" charset="-122"/>
                      </a:rPr>
                      <a:t>LD</a:t>
                    </a:r>
                    <a:r>
                      <a:rPr lang="zh-CN" altLang="en-US" sz="400" kern="1200" dirty="1">
                        <a:solidFill>
                          <a:schemeClr val="tx1"/>
                        </a:solidFill>
                        <a:latin typeface="微软雅黑" panose="020b0503020204020204" pitchFamily="34" charset="-122"/>
                        <a:ea typeface="微软雅黑" panose="020b0503020204020204" pitchFamily="34" charset="-122"/>
                      </a:rPr>
                      <a:t>付账户</a:t>
                    </a:r>
                  </a:p>
                </p:txBody>
              </p:sp>
            </p:grpSp>
            <p:grpSp>
              <p:nvGrpSpPr>
                <p:cNvPr id="129" name="组合 128"/>
                <p:cNvGrpSpPr/>
                <p:nvPr/>
              </p:nvGrpSpPr>
              <p:grpSpPr>
                <a:xfrm>
                  <a:off x="5312762" y="2272993"/>
                  <a:ext cx="1071562" cy="428624"/>
                  <a:chOff x="3858815" y="1038224"/>
                  <a:chExt cx="1071562" cy="428624"/>
                </a:xfrm>
                <a:grpFill/>
              </p:grpSpPr>
              <p:sp>
                <p:nvSpPr>
                  <p:cNvPr id="133" name="燕尾形 132"/>
                  <p:cNvSpPr/>
                  <p:nvPr/>
                </p:nvSpPr>
                <p:spPr>
                  <a:xfrm>
                    <a:off x="3858815"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4" name="燕尾形 12"/>
                  <p:cNvSpPr/>
                  <p:nvPr/>
                </p:nvSpPr>
                <p:spPr>
                  <a:xfrm>
                    <a:off x="4073127"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协助联调、开通业务</a:t>
                    </a:r>
                  </a:p>
                </p:txBody>
              </p:sp>
            </p:grpSp>
            <p:grpSp>
              <p:nvGrpSpPr>
                <p:cNvPr id="130" name="组合 129"/>
                <p:cNvGrpSpPr/>
                <p:nvPr/>
              </p:nvGrpSpPr>
              <p:grpSpPr>
                <a:xfrm>
                  <a:off x="6277168" y="2272993"/>
                  <a:ext cx="1071562" cy="428624"/>
                  <a:chOff x="4823221" y="1038224"/>
                  <a:chExt cx="1071562" cy="428624"/>
                </a:xfrm>
                <a:grpFill/>
              </p:grpSpPr>
              <p:sp>
                <p:nvSpPr>
                  <p:cNvPr id="131" name="燕尾形 130"/>
                  <p:cNvSpPr/>
                  <p:nvPr/>
                </p:nvSpPr>
                <p:spPr>
                  <a:xfrm>
                    <a:off x="4823221" y="1038224"/>
                    <a:ext cx="1071562" cy="42862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2" name="燕尾形 14"/>
                  <p:cNvSpPr/>
                  <p:nvPr/>
                </p:nvSpPr>
                <p:spPr>
                  <a:xfrm>
                    <a:off x="5037533" y="1118411"/>
                    <a:ext cx="642938" cy="32400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寄送合同并开通结算功能</a:t>
                    </a:r>
                    <a:endParaRPr lang="zh-CN" altLang="en-US" sz="400" kern="1200">
                      <a:solidFill>
                        <a:schemeClr val="tx1"/>
                      </a:solidFill>
                      <a:latin typeface="微软雅黑" panose="020b0503020204020204" pitchFamily="34" charset="-122"/>
                      <a:ea typeface="微软雅黑" panose="020b0503020204020204" pitchFamily="34" charset="-122"/>
                    </a:endParaRPr>
                  </a:p>
                </p:txBody>
              </p:sp>
            </p:grpSp>
          </p:grpSp>
          <p:sp>
            <p:nvSpPr>
              <p:cNvPr id="120" name="矩形 119"/>
              <p:cNvSpPr/>
              <p:nvPr/>
            </p:nvSpPr>
            <p:spPr>
              <a:xfrm>
                <a:off x="1125420" y="5047848"/>
                <a:ext cx="476412" cy="153888"/>
              </a:xfrm>
              <a:prstGeom prst="rect"/>
            </p:spPr>
            <p:txBody>
              <a:bodyPr wrap="none">
                <a:spAutoFit/>
              </a:bodyPr>
              <a:lstStyle/>
              <a:p>
                <a:pPr algn="ctr"/>
                <a:r>
                  <a:rPr lang="en-US" altLang="zh-CN" sz="400" b="1" dirty="1">
                    <a:solidFill>
                      <a:schemeClr val="accent5"/>
                    </a:solidFill>
                    <a:latin typeface="微软雅黑" panose="020b0503020204020204" pitchFamily="34" charset="-122"/>
                    <a:ea typeface="微软雅黑" panose="020b0503020204020204" pitchFamily="34" charset="-122"/>
                  </a:rPr>
                  <a:t>7-9</a:t>
                </a:r>
                <a:r>
                  <a:rPr lang="zh-CN" altLang="en-US" sz="400" b="1" dirty="1">
                    <a:solidFill>
                      <a:schemeClr val="accent5"/>
                    </a:solidFill>
                    <a:latin typeface="微软雅黑" panose="020b0503020204020204" pitchFamily="34" charset="-122"/>
                    <a:ea typeface="微软雅黑" panose="020b0503020204020204" pitchFamily="34" charset="-122"/>
                  </a:rPr>
                  <a:t>个工作日</a:t>
                </a:r>
              </a:p>
            </p:txBody>
          </p:sp>
          <p:sp>
            <p:nvSpPr>
              <p:cNvPr id="121" name="矩形 120"/>
              <p:cNvSpPr/>
              <p:nvPr/>
            </p:nvSpPr>
            <p:spPr>
              <a:xfrm>
                <a:off x="3686017" y="4383090"/>
                <a:ext cx="473206" cy="153888"/>
              </a:xfrm>
              <a:prstGeom prst="rect"/>
            </p:spPr>
            <p:txBody>
              <a:bodyPr wrap="none">
                <a:spAutoFit/>
              </a:bodyPr>
              <a:lstStyle/>
              <a:p>
                <a:r>
                  <a:rPr lang="en-US" altLang="zh-CN" sz="400" dirty="1">
                    <a:solidFill>
                      <a:schemeClr val="accent5"/>
                    </a:solidFill>
                    <a:latin typeface="微软雅黑" panose="020b0503020204020204" pitchFamily="34" charset="-122"/>
                    <a:ea typeface="微软雅黑" panose="020b0503020204020204" pitchFamily="34" charset="-122"/>
                  </a:rPr>
                  <a:t>1-2</a:t>
                </a:r>
                <a:r>
                  <a:rPr lang="zh-CN" altLang="en-US" sz="400" dirty="1">
                    <a:solidFill>
                      <a:schemeClr val="accent5"/>
                    </a:solidFill>
                    <a:latin typeface="微软雅黑" panose="020b0503020204020204" pitchFamily="34" charset="-122"/>
                    <a:ea typeface="微软雅黑" panose="020b0503020204020204" pitchFamily="34" charset="-122"/>
                  </a:rPr>
                  <a:t>个工作日</a:t>
                </a:r>
              </a:p>
            </p:txBody>
          </p:sp>
          <p:sp>
            <p:nvSpPr>
              <p:cNvPr id="122" name="矩形 121"/>
              <p:cNvSpPr/>
              <p:nvPr/>
            </p:nvSpPr>
            <p:spPr>
              <a:xfrm>
                <a:off x="4713901" y="4383090"/>
                <a:ext cx="473206" cy="153888"/>
              </a:xfrm>
              <a:prstGeom prst="rect"/>
            </p:spPr>
            <p:txBody>
              <a:bodyPr wrap="none">
                <a:spAutoFit/>
              </a:bodyPr>
              <a:lstStyle/>
              <a:p>
                <a:r>
                  <a:rPr lang="en-US" altLang="zh-CN" sz="400" dirty="1">
                    <a:solidFill>
                      <a:schemeClr val="accent5"/>
                    </a:solidFill>
                    <a:latin typeface="微软雅黑" panose="020b0503020204020204" pitchFamily="34" charset="-122"/>
                    <a:ea typeface="微软雅黑" panose="020b0503020204020204" pitchFamily="34" charset="-122"/>
                  </a:rPr>
                  <a:t>1-2</a:t>
                </a:r>
                <a:r>
                  <a:rPr lang="zh-CN" altLang="en-US" sz="400" dirty="1">
                    <a:solidFill>
                      <a:schemeClr val="accent5"/>
                    </a:solidFill>
                    <a:latin typeface="微软雅黑" panose="020b0503020204020204" pitchFamily="34" charset="-122"/>
                    <a:ea typeface="微软雅黑" panose="020b0503020204020204" pitchFamily="34" charset="-122"/>
                  </a:rPr>
                  <a:t>个工作日</a:t>
                </a:r>
              </a:p>
            </p:txBody>
          </p:sp>
          <p:sp>
            <p:nvSpPr>
              <p:cNvPr id="123" name="矩形 122"/>
              <p:cNvSpPr/>
              <p:nvPr/>
            </p:nvSpPr>
            <p:spPr>
              <a:xfrm>
                <a:off x="5669330" y="4383090"/>
                <a:ext cx="420308" cy="153888"/>
              </a:xfrm>
              <a:prstGeom prst="rect"/>
            </p:spPr>
            <p:txBody>
              <a:bodyPr wrap="none">
                <a:spAutoFit/>
              </a:bodyPr>
              <a:lstStyle/>
              <a:p>
                <a:r>
                  <a:rPr lang="en-US" altLang="zh-CN" sz="400" dirty="1">
                    <a:solidFill>
                      <a:schemeClr val="accent5"/>
                    </a:solidFill>
                    <a:latin typeface="微软雅黑" panose="020b0503020204020204" pitchFamily="34" charset="-122"/>
                    <a:ea typeface="微软雅黑" panose="020b0503020204020204" pitchFamily="34" charset="-122"/>
                  </a:rPr>
                  <a:t>3</a:t>
                </a:r>
                <a:r>
                  <a:rPr lang="zh-CN" altLang="en-US" sz="400" dirty="1">
                    <a:solidFill>
                      <a:schemeClr val="accent5"/>
                    </a:solidFill>
                    <a:latin typeface="微软雅黑" panose="020b0503020204020204" pitchFamily="34" charset="-122"/>
                    <a:ea typeface="微软雅黑" panose="020b0503020204020204" pitchFamily="34" charset="-122"/>
                  </a:rPr>
                  <a:t>个工作日</a:t>
                </a:r>
              </a:p>
            </p:txBody>
          </p:sp>
          <p:sp>
            <p:nvSpPr>
              <p:cNvPr id="124" name="矩形 123"/>
              <p:cNvSpPr/>
              <p:nvPr/>
            </p:nvSpPr>
            <p:spPr>
              <a:xfrm>
                <a:off x="6614585" y="4383090"/>
                <a:ext cx="881973" cy="153888"/>
              </a:xfrm>
              <a:prstGeom prst="rect"/>
            </p:spPr>
            <p:txBody>
              <a:bodyPr wrap="none">
                <a:spAutoFit/>
              </a:bodyPr>
              <a:lstStyle/>
              <a:p>
                <a:r>
                  <a:rPr lang="zh-CN" altLang="en-US" sz="400" dirty="1">
                    <a:solidFill>
                      <a:schemeClr val="accent5"/>
                    </a:solidFill>
                    <a:latin typeface="微软雅黑" panose="020b0503020204020204" pitchFamily="34" charset="-122"/>
                    <a:ea typeface="微软雅黑" panose="020b0503020204020204" pitchFamily="34" charset="-122"/>
                  </a:rPr>
                  <a:t>收到合同</a:t>
                </a:r>
                <a:r>
                  <a:rPr lang="en-US" altLang="zh-CN" sz="400" dirty="1">
                    <a:solidFill>
                      <a:schemeClr val="accent5"/>
                    </a:solidFill>
                    <a:latin typeface="微软雅黑" panose="020b0503020204020204" pitchFamily="34" charset="-122"/>
                    <a:ea typeface="微软雅黑" panose="020b0503020204020204" pitchFamily="34" charset="-122"/>
                  </a:rPr>
                  <a:t>1</a:t>
                </a:r>
                <a:r>
                  <a:rPr lang="zh-CN" altLang="en-US" sz="400" dirty="1">
                    <a:solidFill>
                      <a:schemeClr val="accent5"/>
                    </a:solidFill>
                    <a:latin typeface="微软雅黑" panose="020b0503020204020204" pitchFamily="34" charset="-122"/>
                    <a:ea typeface="微软雅黑" panose="020b0503020204020204" pitchFamily="34" charset="-122"/>
                  </a:rPr>
                  <a:t>个工作日能开通结算</a:t>
                </a:r>
              </a:p>
            </p:txBody>
          </p:sp>
        </p:grpSp>
        <p:sp>
          <p:nvSpPr>
            <p:cNvPr id="117" name="矩形 116"/>
            <p:cNvSpPr/>
            <p:nvPr/>
          </p:nvSpPr>
          <p:spPr>
            <a:xfrm>
              <a:off x="3695347" y="4221533"/>
              <a:ext cx="940255" cy="1012532"/>
            </a:xfrm>
            <a:prstGeom prst="rect"/>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
                <a:latin typeface="微软雅黑" panose="020b0503020204020204" pitchFamily="34" charset="-122"/>
                <a:ea typeface="微软雅黑" panose="020b0503020204020204" pitchFamily="34" charset="-122"/>
              </a:endParaRPr>
            </a:p>
          </p:txBody>
        </p:sp>
      </p:grpSp>
      <p:grpSp>
        <p:nvGrpSpPr>
          <p:cNvPr id="143" name="组合 142"/>
          <p:cNvGrpSpPr/>
          <p:nvPr/>
        </p:nvGrpSpPr>
        <p:grpSpPr>
          <a:xfrm>
            <a:off x="523328" y="2655420"/>
            <a:ext cx="5089034" cy="515407"/>
            <a:chOff x="874713" y="5379081"/>
            <a:chExt cx="10176629" cy="1012532"/>
          </a:xfrm>
        </p:grpSpPr>
        <p:grpSp>
          <p:nvGrpSpPr>
            <p:cNvPr id="144" name="组合 143"/>
            <p:cNvGrpSpPr/>
            <p:nvPr/>
          </p:nvGrpSpPr>
          <p:grpSpPr>
            <a:xfrm>
              <a:off x="874713" y="5455285"/>
              <a:ext cx="10176629" cy="920335"/>
              <a:chOff x="874713" y="5455285"/>
              <a:chExt cx="10176629" cy="920335"/>
            </a:xfrm>
          </p:grpSpPr>
          <p:sp>
            <p:nvSpPr>
              <p:cNvPr id="146" name="矩形 145"/>
              <p:cNvSpPr/>
              <p:nvPr/>
            </p:nvSpPr>
            <p:spPr>
              <a:xfrm>
                <a:off x="874713" y="5766887"/>
                <a:ext cx="805491" cy="382137"/>
              </a:xfrm>
              <a:prstGeom prst="rect"/>
              <a:solidFill>
                <a:schemeClr val="bg1">
                  <a:lumMod val="75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400" dirty="1">
                    <a:latin typeface="微软雅黑" panose="020b0503020204020204" pitchFamily="34" charset="-122"/>
                    <a:ea typeface="微软雅黑" panose="020b0503020204020204" pitchFamily="34" charset="-122"/>
                  </a:rPr>
                  <a:t>B</a:t>
                </a:r>
                <a:endParaRPr lang="zh-CN" altLang="en-US" sz="400">
                  <a:latin typeface="微软雅黑" panose="020b0503020204020204" pitchFamily="34" charset="-122"/>
                  <a:ea typeface="微软雅黑" panose="020b0503020204020204" pitchFamily="34" charset="-122"/>
                </a:endParaRPr>
              </a:p>
            </p:txBody>
          </p:sp>
          <p:grpSp>
            <p:nvGrpSpPr>
              <p:cNvPr id="147" name="组合 146"/>
              <p:cNvGrpSpPr/>
              <p:nvPr/>
            </p:nvGrpSpPr>
            <p:grpSpPr>
              <a:xfrm>
                <a:off x="1704549" y="5720129"/>
                <a:ext cx="9346793" cy="475654"/>
                <a:chOff x="1201004" y="2409838"/>
                <a:chExt cx="7610474" cy="475654"/>
              </a:xfrm>
              <a:solidFill>
                <a:schemeClr val="bg1">
                  <a:lumMod val="75000"/>
                </a:schemeClr>
              </a:solidFill>
            </p:grpSpPr>
            <p:grpSp>
              <p:nvGrpSpPr>
                <p:cNvPr id="153" name="组合 152"/>
                <p:cNvGrpSpPr/>
                <p:nvPr/>
              </p:nvGrpSpPr>
              <p:grpSpPr>
                <a:xfrm>
                  <a:off x="1201004" y="2409838"/>
                  <a:ext cx="1189136" cy="475654"/>
                  <a:chOff x="0" y="1014709"/>
                  <a:chExt cx="1189136" cy="475654"/>
                </a:xfrm>
                <a:grpFill/>
              </p:grpSpPr>
              <p:sp>
                <p:nvSpPr>
                  <p:cNvPr id="172" name="燕尾形 171"/>
                  <p:cNvSpPr/>
                  <p:nvPr/>
                </p:nvSpPr>
                <p:spPr>
                  <a:xfrm>
                    <a:off x="0" y="1014709"/>
                    <a:ext cx="1189136" cy="47565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3" name="燕尾形 4"/>
                  <p:cNvSpPr/>
                  <p:nvPr/>
                </p:nvSpPr>
                <p:spPr>
                  <a:xfrm>
                    <a:off x="237827" y="1048061"/>
                    <a:ext cx="713482" cy="428896"/>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商户来电咨询</a:t>
                    </a:r>
                  </a:p>
                </p:txBody>
              </p:sp>
            </p:grpSp>
            <p:grpSp>
              <p:nvGrpSpPr>
                <p:cNvPr id="154" name="组合 153"/>
                <p:cNvGrpSpPr/>
                <p:nvPr/>
              </p:nvGrpSpPr>
              <p:grpSpPr>
                <a:xfrm>
                  <a:off x="2271227" y="2409838"/>
                  <a:ext cx="1189136" cy="475654"/>
                  <a:chOff x="1070223" y="1014709"/>
                  <a:chExt cx="1189136" cy="475654"/>
                </a:xfrm>
                <a:grpFill/>
              </p:grpSpPr>
              <p:sp>
                <p:nvSpPr>
                  <p:cNvPr id="170" name="燕尾形 169"/>
                  <p:cNvSpPr/>
                  <p:nvPr/>
                </p:nvSpPr>
                <p:spPr>
                  <a:xfrm>
                    <a:off x="1070223" y="1014709"/>
                    <a:ext cx="1189136" cy="47565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1" name="燕尾形 6"/>
                  <p:cNvSpPr/>
                  <p:nvPr/>
                </p:nvSpPr>
                <p:spPr>
                  <a:xfrm>
                    <a:off x="1308050" y="1048061"/>
                    <a:ext cx="713482" cy="428896"/>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客户经理与商户沟通</a:t>
                    </a:r>
                  </a:p>
                </p:txBody>
              </p:sp>
            </p:grpSp>
            <p:grpSp>
              <p:nvGrpSpPr>
                <p:cNvPr id="155" name="组合 154"/>
                <p:cNvGrpSpPr/>
                <p:nvPr/>
              </p:nvGrpSpPr>
              <p:grpSpPr>
                <a:xfrm>
                  <a:off x="3341450" y="2409838"/>
                  <a:ext cx="1189136" cy="475654"/>
                  <a:chOff x="2140446" y="1014709"/>
                  <a:chExt cx="1189136" cy="475654"/>
                </a:xfrm>
                <a:grpFill/>
              </p:grpSpPr>
              <p:sp>
                <p:nvSpPr>
                  <p:cNvPr id="168" name="燕尾形 167"/>
                  <p:cNvSpPr/>
                  <p:nvPr/>
                </p:nvSpPr>
                <p:spPr>
                  <a:xfrm>
                    <a:off x="2140446" y="1014709"/>
                    <a:ext cx="1189136" cy="47565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9" name="燕尾形 8"/>
                  <p:cNvSpPr/>
                  <p:nvPr/>
                </p:nvSpPr>
                <p:spPr>
                  <a:xfrm>
                    <a:off x="2378273" y="1048061"/>
                    <a:ext cx="713482" cy="428896"/>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确定合作事宜，商户提交材料</a:t>
                    </a:r>
                  </a:p>
                </p:txBody>
              </p:sp>
            </p:grpSp>
            <p:grpSp>
              <p:nvGrpSpPr>
                <p:cNvPr id="156" name="组合 155"/>
                <p:cNvGrpSpPr/>
                <p:nvPr/>
              </p:nvGrpSpPr>
              <p:grpSpPr>
                <a:xfrm>
                  <a:off x="4411673" y="2409838"/>
                  <a:ext cx="1189136" cy="475654"/>
                  <a:chOff x="3210669" y="1014709"/>
                  <a:chExt cx="1189136" cy="475654"/>
                </a:xfrm>
                <a:grpFill/>
              </p:grpSpPr>
              <p:sp>
                <p:nvSpPr>
                  <p:cNvPr id="166" name="燕尾形 165"/>
                  <p:cNvSpPr/>
                  <p:nvPr/>
                </p:nvSpPr>
                <p:spPr>
                  <a:xfrm>
                    <a:off x="3210669" y="1014709"/>
                    <a:ext cx="1189136" cy="475654"/>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7" name="燕尾形 10"/>
                  <p:cNvSpPr/>
                  <p:nvPr/>
                </p:nvSpPr>
                <p:spPr>
                  <a:xfrm>
                    <a:off x="3448496" y="1048061"/>
                    <a:ext cx="713482" cy="428896"/>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风控审核商家信息</a:t>
                    </a:r>
                  </a:p>
                </p:txBody>
              </p:sp>
            </p:grpSp>
            <p:grpSp>
              <p:nvGrpSpPr>
                <p:cNvPr id="157" name="组合 156"/>
                <p:cNvGrpSpPr/>
                <p:nvPr/>
              </p:nvGrpSpPr>
              <p:grpSpPr>
                <a:xfrm>
                  <a:off x="5481896" y="2409838"/>
                  <a:ext cx="1189136" cy="475654"/>
                  <a:chOff x="4280892" y="1014709"/>
                  <a:chExt cx="1189136" cy="475654"/>
                </a:xfrm>
                <a:grpFill/>
              </p:grpSpPr>
              <p:sp>
                <p:nvSpPr>
                  <p:cNvPr id="164" name="燕尾形 163"/>
                  <p:cNvSpPr/>
                  <p:nvPr/>
                </p:nvSpPr>
                <p:spPr>
                  <a:xfrm>
                    <a:off x="4280892" y="1014709"/>
                    <a:ext cx="1189136" cy="475654"/>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5" name="燕尾形 12"/>
                  <p:cNvSpPr/>
                  <p:nvPr/>
                </p:nvSpPr>
                <p:spPr>
                  <a:xfrm>
                    <a:off x="4518719" y="1034655"/>
                    <a:ext cx="713482" cy="428896"/>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提供接口文档、测试环境</a:t>
                    </a:r>
                  </a:p>
                </p:txBody>
              </p:sp>
            </p:grpSp>
            <p:grpSp>
              <p:nvGrpSpPr>
                <p:cNvPr id="158" name="组合 157"/>
                <p:cNvGrpSpPr/>
                <p:nvPr/>
              </p:nvGrpSpPr>
              <p:grpSpPr>
                <a:xfrm>
                  <a:off x="6552119" y="2409838"/>
                  <a:ext cx="1189136" cy="475654"/>
                  <a:chOff x="5351115" y="1014709"/>
                  <a:chExt cx="1189136" cy="475654"/>
                </a:xfrm>
                <a:grpFill/>
              </p:grpSpPr>
              <p:sp>
                <p:nvSpPr>
                  <p:cNvPr id="162" name="燕尾形 161"/>
                  <p:cNvSpPr/>
                  <p:nvPr/>
                </p:nvSpPr>
                <p:spPr>
                  <a:xfrm>
                    <a:off x="5351115" y="1014709"/>
                    <a:ext cx="1189136" cy="475654"/>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3" name="燕尾形 14"/>
                  <p:cNvSpPr/>
                  <p:nvPr/>
                </p:nvSpPr>
                <p:spPr>
                  <a:xfrm>
                    <a:off x="5588942" y="1034655"/>
                    <a:ext cx="713482" cy="428896"/>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双方技术对接，完成接入测试</a:t>
                    </a:r>
                  </a:p>
                </p:txBody>
              </p:sp>
            </p:grpSp>
            <p:grpSp>
              <p:nvGrpSpPr>
                <p:cNvPr id="159" name="组合 158"/>
                <p:cNvGrpSpPr/>
                <p:nvPr/>
              </p:nvGrpSpPr>
              <p:grpSpPr>
                <a:xfrm>
                  <a:off x="7622342" y="2409838"/>
                  <a:ext cx="1189136" cy="475654"/>
                  <a:chOff x="6421338" y="1014709"/>
                  <a:chExt cx="1189136" cy="475654"/>
                </a:xfrm>
                <a:grpFill/>
              </p:grpSpPr>
              <p:sp>
                <p:nvSpPr>
                  <p:cNvPr id="160" name="燕尾形 159"/>
                  <p:cNvSpPr/>
                  <p:nvPr/>
                </p:nvSpPr>
                <p:spPr>
                  <a:xfrm>
                    <a:off x="6421338" y="1014709"/>
                    <a:ext cx="1189136" cy="475654"/>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1" name="燕尾形 16"/>
                  <p:cNvSpPr/>
                  <p:nvPr/>
                </p:nvSpPr>
                <p:spPr>
                  <a:xfrm>
                    <a:off x="6659165" y="1048061"/>
                    <a:ext cx="713482" cy="428896"/>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正式上线运营，按合同定期结算资金。</a:t>
                    </a:r>
                  </a:p>
                </p:txBody>
              </p:sp>
            </p:grpSp>
          </p:grpSp>
          <p:sp>
            <p:nvSpPr>
              <p:cNvPr id="148" name="矩形 147"/>
              <p:cNvSpPr/>
              <p:nvPr/>
            </p:nvSpPr>
            <p:spPr>
              <a:xfrm>
                <a:off x="908212" y="6221732"/>
                <a:ext cx="910827" cy="153888"/>
              </a:xfrm>
              <a:prstGeom prst="rect"/>
            </p:spPr>
            <p:txBody>
              <a:bodyPr wrap="square">
                <a:spAutoFit/>
              </a:bodyPr>
              <a:lstStyle/>
              <a:p>
                <a:pPr algn="ctr"/>
                <a:r>
                  <a:rPr lang="zh-CN" altLang="en-US" sz="400" b="1" dirty="1">
                    <a:solidFill>
                      <a:schemeClr val="bg1">
                        <a:lumMod val="50000"/>
                      </a:schemeClr>
                    </a:solidFill>
                    <a:latin typeface="微软雅黑" panose="020b0503020204020204" pitchFamily="34" charset="-122"/>
                    <a:ea typeface="微软雅黑" panose="020b0503020204020204" pitchFamily="34" charset="-122"/>
                  </a:rPr>
                  <a:t>最快</a:t>
                </a:r>
                <a:r>
                  <a:rPr lang="en-US" altLang="zh-CN" sz="400" b="1" dirty="1">
                    <a:solidFill>
                      <a:schemeClr val="bg1">
                        <a:lumMod val="50000"/>
                      </a:schemeClr>
                    </a:solidFill>
                    <a:latin typeface="微软雅黑" panose="020b0503020204020204" pitchFamily="34" charset="-122"/>
                    <a:ea typeface="微软雅黑" panose="020b0503020204020204" pitchFamily="34" charset="-122"/>
                  </a:rPr>
                  <a:t>5</a:t>
                </a:r>
                <a:r>
                  <a:rPr lang="zh-CN" altLang="en-US" sz="400" b="1" dirty="1">
                    <a:solidFill>
                      <a:schemeClr val="bg1">
                        <a:lumMod val="50000"/>
                      </a:schemeClr>
                    </a:solidFill>
                    <a:latin typeface="微软雅黑" panose="020b0503020204020204" pitchFamily="34" charset="-122"/>
                    <a:ea typeface="微软雅黑" panose="020b0503020204020204" pitchFamily="34" charset="-122"/>
                  </a:rPr>
                  <a:t>个工作日</a:t>
                </a:r>
                <a:r>
                  <a:rPr lang="en-US" altLang="zh-CN" sz="400" b="1" dirty="1">
                    <a:solidFill>
                      <a:schemeClr val="bg1">
                        <a:lumMod val="50000"/>
                      </a:schemeClr>
                    </a:solidFill>
                    <a:latin typeface="微软雅黑" panose="020b0503020204020204" pitchFamily="34" charset="-122"/>
                    <a:ea typeface="微软雅黑" panose="020b0503020204020204" pitchFamily="34" charset="-122"/>
                  </a:rPr>
                  <a:t>,</a:t>
                </a:r>
                <a:r>
                  <a:rPr lang="zh-CN" altLang="en-US" sz="400" b="1" dirty="1">
                    <a:solidFill>
                      <a:schemeClr val="bg1">
                        <a:lumMod val="50000"/>
                      </a:schemeClr>
                    </a:solidFill>
                    <a:latin typeface="微软雅黑" panose="020b0503020204020204" pitchFamily="34" charset="-122"/>
                    <a:ea typeface="微软雅黑" panose="020b0503020204020204" pitchFamily="34" charset="-122"/>
                  </a:rPr>
                  <a:t>平均约为</a:t>
                </a:r>
                <a:r>
                  <a:rPr lang="en-US" altLang="zh-CN" sz="400" b="1" dirty="1">
                    <a:solidFill>
                      <a:schemeClr val="bg1">
                        <a:lumMod val="50000"/>
                      </a:schemeClr>
                    </a:solidFill>
                    <a:latin typeface="微软雅黑" panose="020b0503020204020204" pitchFamily="34" charset="-122"/>
                    <a:ea typeface="微软雅黑" panose="020b0503020204020204" pitchFamily="34" charset="-122"/>
                  </a:rPr>
                  <a:t>7</a:t>
                </a:r>
                <a:r>
                  <a:rPr lang="zh-CN" altLang="en-US" sz="400" b="1" dirty="1">
                    <a:solidFill>
                      <a:schemeClr val="bg1">
                        <a:lumMod val="50000"/>
                      </a:schemeClr>
                    </a:solidFill>
                    <a:latin typeface="微软雅黑" panose="020b0503020204020204" pitchFamily="34" charset="-122"/>
                    <a:ea typeface="微软雅黑" panose="020b0503020204020204" pitchFamily="34" charset="-122"/>
                  </a:rPr>
                  <a:t>天</a:t>
                </a:r>
              </a:p>
            </p:txBody>
          </p:sp>
          <p:sp>
            <p:nvSpPr>
              <p:cNvPr id="149" name="矩形 148"/>
              <p:cNvSpPr/>
              <p:nvPr/>
            </p:nvSpPr>
            <p:spPr>
              <a:xfrm>
                <a:off x="5891005" y="5455285"/>
                <a:ext cx="646331" cy="153888"/>
              </a:xfrm>
              <a:prstGeom prst="rect"/>
            </p:spPr>
            <p:txBody>
              <a:bodyPr wrap="none">
                <a:spAutoFit/>
              </a:bodyPr>
              <a:lstStyle/>
              <a:p>
                <a:r>
                  <a:rPr lang="en-US" altLang="zh-CN" sz="400" dirty="1">
                    <a:solidFill>
                      <a:schemeClr val="bg1">
                        <a:lumMod val="50000"/>
                      </a:schemeClr>
                    </a:solidFill>
                    <a:latin typeface="微软雅黑" panose="020b0503020204020204" pitchFamily="34" charset="-122"/>
                    <a:ea typeface="微软雅黑" panose="020b0503020204020204" pitchFamily="34" charset="-122"/>
                  </a:rPr>
                  <a:t>3</a:t>
                </a:r>
                <a:r>
                  <a:rPr lang="zh-CN" altLang="en-US" sz="400" dirty="1">
                    <a:solidFill>
                      <a:schemeClr val="bg1">
                        <a:lumMod val="50000"/>
                      </a:schemeClr>
                    </a:solidFill>
                    <a:latin typeface="微软雅黑" panose="020b0503020204020204" pitchFamily="34" charset="-122"/>
                    <a:ea typeface="微软雅黑" panose="020b0503020204020204" pitchFamily="34" charset="-122"/>
                  </a:rPr>
                  <a:t>个工作日	</a:t>
                </a:r>
              </a:p>
            </p:txBody>
          </p:sp>
          <p:sp>
            <p:nvSpPr>
              <p:cNvPr id="150" name="矩形 149"/>
              <p:cNvSpPr/>
              <p:nvPr/>
            </p:nvSpPr>
            <p:spPr>
              <a:xfrm>
                <a:off x="7168517" y="5455285"/>
                <a:ext cx="646331" cy="153888"/>
              </a:xfrm>
              <a:prstGeom prst="rect"/>
            </p:spPr>
            <p:txBody>
              <a:bodyPr wrap="none">
                <a:spAutoFit/>
              </a:bodyPr>
              <a:lstStyle/>
              <a:p>
                <a:r>
                  <a:rPr lang="en-US" altLang="zh-CN" sz="400" dirty="1">
                    <a:solidFill>
                      <a:schemeClr val="bg1">
                        <a:lumMod val="50000"/>
                      </a:schemeClr>
                    </a:solidFill>
                    <a:latin typeface="微软雅黑" panose="020b0503020204020204" pitchFamily="34" charset="-122"/>
                    <a:ea typeface="微软雅黑" panose="020b0503020204020204" pitchFamily="34" charset="-122"/>
                  </a:rPr>
                  <a:t>1-2</a:t>
                </a:r>
                <a:r>
                  <a:rPr lang="zh-CN" altLang="en-US" sz="400" dirty="1">
                    <a:solidFill>
                      <a:schemeClr val="bg1">
                        <a:lumMod val="50000"/>
                      </a:schemeClr>
                    </a:solidFill>
                    <a:latin typeface="微软雅黑" panose="020b0503020204020204" pitchFamily="34" charset="-122"/>
                    <a:ea typeface="微软雅黑" panose="020b0503020204020204" pitchFamily="34" charset="-122"/>
                  </a:rPr>
                  <a:t>个工作日	</a:t>
                </a:r>
              </a:p>
            </p:txBody>
          </p:sp>
          <p:sp>
            <p:nvSpPr>
              <p:cNvPr id="151" name="矩形 150"/>
              <p:cNvSpPr/>
              <p:nvPr/>
            </p:nvSpPr>
            <p:spPr>
              <a:xfrm>
                <a:off x="8451428" y="5455285"/>
                <a:ext cx="646331" cy="153888"/>
              </a:xfrm>
              <a:prstGeom prst="rect"/>
            </p:spPr>
            <p:txBody>
              <a:bodyPr wrap="none">
                <a:spAutoFit/>
              </a:bodyPr>
              <a:lstStyle/>
              <a:p>
                <a:r>
                  <a:rPr lang="en-US" altLang="zh-CN" sz="400" dirty="1">
                    <a:solidFill>
                      <a:schemeClr val="bg1">
                        <a:lumMod val="50000"/>
                      </a:schemeClr>
                    </a:solidFill>
                    <a:latin typeface="微软雅黑" panose="020b0503020204020204" pitchFamily="34" charset="-122"/>
                    <a:ea typeface="微软雅黑" panose="020b0503020204020204" pitchFamily="34" charset="-122"/>
                  </a:rPr>
                  <a:t>1-2</a:t>
                </a:r>
                <a:r>
                  <a:rPr lang="zh-CN" altLang="en-US" sz="400" dirty="1">
                    <a:solidFill>
                      <a:schemeClr val="bg1">
                        <a:lumMod val="50000"/>
                      </a:schemeClr>
                    </a:solidFill>
                    <a:latin typeface="微软雅黑" panose="020b0503020204020204" pitchFamily="34" charset="-122"/>
                    <a:ea typeface="微软雅黑" panose="020b0503020204020204" pitchFamily="34" charset="-122"/>
                  </a:rPr>
                  <a:t>个工作日	</a:t>
                </a:r>
              </a:p>
            </p:txBody>
          </p:sp>
          <p:sp>
            <p:nvSpPr>
              <p:cNvPr id="152" name="矩形 151"/>
              <p:cNvSpPr/>
              <p:nvPr/>
            </p:nvSpPr>
            <p:spPr>
              <a:xfrm>
                <a:off x="9734339" y="5455285"/>
                <a:ext cx="646331" cy="153888"/>
              </a:xfrm>
              <a:prstGeom prst="rect"/>
            </p:spPr>
            <p:txBody>
              <a:bodyPr wrap="none">
                <a:spAutoFit/>
              </a:bodyPr>
              <a:lstStyle/>
              <a:p>
                <a:r>
                  <a:rPr lang="en-US" altLang="zh-CN" sz="400" dirty="1">
                    <a:solidFill>
                      <a:schemeClr val="bg1">
                        <a:lumMod val="50000"/>
                      </a:schemeClr>
                    </a:solidFill>
                    <a:latin typeface="微软雅黑" panose="020b0503020204020204" pitchFamily="34" charset="-122"/>
                    <a:ea typeface="微软雅黑" panose="020b0503020204020204" pitchFamily="34" charset="-122"/>
                  </a:rPr>
                  <a:t>1-2</a:t>
                </a:r>
                <a:r>
                  <a:rPr lang="zh-CN" altLang="en-US" sz="400" dirty="1">
                    <a:solidFill>
                      <a:schemeClr val="bg1">
                        <a:lumMod val="50000"/>
                      </a:schemeClr>
                    </a:solidFill>
                    <a:latin typeface="微软雅黑" panose="020b0503020204020204" pitchFamily="34" charset="-122"/>
                    <a:ea typeface="微软雅黑" panose="020b0503020204020204" pitchFamily="34" charset="-122"/>
                  </a:rPr>
                  <a:t>个工作日	</a:t>
                </a:r>
              </a:p>
            </p:txBody>
          </p:sp>
        </p:grpSp>
        <p:sp>
          <p:nvSpPr>
            <p:cNvPr id="145" name="矩形 144"/>
            <p:cNvSpPr/>
            <p:nvPr/>
          </p:nvSpPr>
          <p:spPr>
            <a:xfrm>
              <a:off x="5776486" y="5379081"/>
              <a:ext cx="1245987" cy="1012532"/>
            </a:xfrm>
            <a:prstGeom prst="rect"/>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00">
                <a:latin typeface="微软雅黑" panose="020b0503020204020204" pitchFamily="34" charset="-122"/>
                <a:ea typeface="微软雅黑" panose="020b0503020204020204" pitchFamily="34" charset="-122"/>
              </a:endParaRPr>
            </a:p>
          </p:txBody>
        </p:sp>
      </p:grpSp>
      <p:cxnSp>
        <p:nvCxnSpPr>
          <p:cNvPr id="176" name="直接连接符 175"/>
          <p:cNvCxnSpPr>
            <a:stCxn id="42" idx="3"/>
            <a:endCxn id="42" idx="3"/>
          </p:cNvCxnSpPr>
          <p:nvPr/>
        </p:nvCxnSpPr>
        <p:spPr>
          <a:xfrm>
            <a:off x="3440303" y="819626"/>
            <a:ext cx="0" cy="0"/>
          </a:xfrm>
          <a:prstGeom prst="line"/>
        </p:spPr>
        <p:style>
          <a:lnRef idx="1">
            <a:schemeClr val="dk1"/>
          </a:lnRef>
          <a:fillRef idx="0">
            <a:schemeClr val="dk1"/>
          </a:fillRef>
          <a:effectRef idx="0">
            <a:schemeClr val="dk1"/>
          </a:effectRef>
          <a:fontRef idx="minor">
            <a:schemeClr val="tx1"/>
          </a:fontRef>
        </p:style>
      </p:cxnSp>
      <p:cxnSp>
        <p:nvCxnSpPr>
          <p:cNvPr id="185" name="直接连接符 184"/>
          <p:cNvCxnSpPr>
            <a:endCxn id="63" idx="0"/>
          </p:cNvCxnSpPr>
          <p:nvPr/>
        </p:nvCxnSpPr>
        <p:spPr>
          <a:xfrm flipH="1">
            <a:off x="2936744" y="762167"/>
            <a:ext cx="0" cy="120711"/>
          </a:xfrm>
          <a:prstGeom prst="line"/>
        </p:spPr>
        <p:style>
          <a:lnRef idx="1">
            <a:schemeClr val="dk1"/>
          </a:lnRef>
          <a:fillRef idx="0">
            <a:schemeClr val="dk1"/>
          </a:fillRef>
          <a:effectRef idx="0">
            <a:schemeClr val="dk1"/>
          </a:effectRef>
          <a:fontRef idx="minor">
            <a:schemeClr val="tx1"/>
          </a:fontRef>
        </p:style>
      </p:cxnSp>
      <p:cxnSp>
        <p:nvCxnSpPr>
          <p:cNvPr id="187" name="直接连接符 186"/>
          <p:cNvCxnSpPr/>
          <p:nvPr/>
        </p:nvCxnSpPr>
        <p:spPr>
          <a:xfrm>
            <a:off x="2929806" y="750826"/>
            <a:ext cx="965890" cy="7988"/>
          </a:xfrm>
          <a:prstGeom prst="line"/>
        </p:spPr>
        <p:style>
          <a:lnRef idx="1">
            <a:schemeClr val="dk1"/>
          </a:lnRef>
          <a:fillRef idx="0">
            <a:schemeClr val="dk1"/>
          </a:fillRef>
          <a:effectRef idx="0">
            <a:schemeClr val="dk1"/>
          </a:effectRef>
          <a:fontRef idx="minor">
            <a:schemeClr val="tx1"/>
          </a:fontRef>
        </p:style>
      </p:cxnSp>
      <p:cxnSp>
        <p:nvCxnSpPr>
          <p:cNvPr id="195" name="直接箭头连接符 194"/>
          <p:cNvCxnSpPr>
            <a:endCxn id="48" idx="0"/>
          </p:cNvCxnSpPr>
          <p:nvPr/>
        </p:nvCxnSpPr>
        <p:spPr>
          <a:xfrm>
            <a:off x="3895696" y="765136"/>
            <a:ext cx="0" cy="122644"/>
          </a:xfrm>
          <a:prstGeom prst="straightConnector1"/>
          <a:ln>
            <a:tailEnd type="triangle"/>
          </a:ln>
        </p:spPr>
        <p:style>
          <a:lnRef idx="1">
            <a:schemeClr val="dk1"/>
          </a:lnRef>
          <a:fillRef idx="0">
            <a:schemeClr val="dk1"/>
          </a:fillRef>
          <a:effectRef idx="0">
            <a:schemeClr val="dk1"/>
          </a:effectRef>
          <a:fontRef idx="minor">
            <a:schemeClr val="tx1"/>
          </a:fontRef>
        </p:style>
      </p:cxnSp>
      <p:sp>
        <p:nvSpPr>
          <p:cNvPr id="198" name="矩形 197"/>
          <p:cNvSpPr/>
          <p:nvPr/>
        </p:nvSpPr>
        <p:spPr>
          <a:xfrm>
            <a:off x="471205" y="3513053"/>
            <a:ext cx="504000" cy="215444"/>
          </a:xfrm>
          <a:prstGeom prst="rect"/>
          <a:solidFill>
            <a:schemeClr val="accent6">
              <a:lumMod val="50000"/>
            </a:schemeClr>
          </a:solidFill>
        </p:spPr>
        <p:txBody>
          <a:bodyPr wrap="squar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退款</a:t>
            </a:r>
          </a:p>
        </p:txBody>
      </p:sp>
      <p:grpSp>
        <p:nvGrpSpPr>
          <p:cNvPr id="199" name="组合 198"/>
          <p:cNvGrpSpPr/>
          <p:nvPr/>
        </p:nvGrpSpPr>
        <p:grpSpPr>
          <a:xfrm>
            <a:off x="504092" y="3796124"/>
            <a:ext cx="618827" cy="214240"/>
            <a:chOff x="874713" y="1362180"/>
            <a:chExt cx="1452223" cy="382137"/>
          </a:xfrm>
        </p:grpSpPr>
        <p:sp>
          <p:nvSpPr>
            <p:cNvPr id="200" name="矩形 199"/>
            <p:cNvSpPr/>
            <p:nvPr/>
          </p:nvSpPr>
          <p:spPr>
            <a:xfrm>
              <a:off x="874713" y="1362180"/>
              <a:ext cx="805491" cy="382137"/>
            </a:xfrm>
            <a:prstGeom prst="rect"/>
            <a:solidFill>
              <a:schemeClr val="accent5">
                <a:lumMod val="60000"/>
                <a:lumOff val="4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400" dirty="1">
                  <a:latin typeface="微软雅黑" panose="020b0503020204020204" pitchFamily="34" charset="-122"/>
                  <a:ea typeface="微软雅黑" panose="020b0503020204020204" pitchFamily="34" charset="-122"/>
                </a:rPr>
                <a:t>L</a:t>
              </a:r>
              <a:endParaRPr lang="zh-CN" altLang="en-US" sz="400">
                <a:latin typeface="微软雅黑" panose="020b0503020204020204" pitchFamily="34" charset="-122"/>
                <a:ea typeface="微软雅黑" panose="020b0503020204020204" pitchFamily="34" charset="-122"/>
              </a:endParaRPr>
            </a:p>
          </p:txBody>
        </p:sp>
        <p:sp>
          <p:nvSpPr>
            <p:cNvPr id="201" name="矩形 200"/>
            <p:cNvSpPr/>
            <p:nvPr/>
          </p:nvSpPr>
          <p:spPr>
            <a:xfrm>
              <a:off x="1905026" y="1444486"/>
              <a:ext cx="421910" cy="153888"/>
            </a:xfrm>
            <a:prstGeom prst="rect"/>
          </p:spPr>
          <p:txBody>
            <a:bodyPr wrap="none">
              <a:spAutoFit/>
            </a:bodyPr>
            <a:lstStyle/>
            <a:p>
              <a:pPr algn="ctr"/>
              <a:r>
                <a:rPr lang="en-US" altLang="zh-CN" sz="400" b="1" dirty="1">
                  <a:solidFill>
                    <a:schemeClr val="accent5"/>
                  </a:solidFill>
                  <a:latin typeface="微软雅黑" panose="020b0503020204020204" pitchFamily="34" charset="-122"/>
                  <a:ea typeface="微软雅黑" panose="020b0503020204020204" pitchFamily="34" charset="-122"/>
                </a:rPr>
                <a:t>5</a:t>
              </a:r>
              <a:r>
                <a:rPr lang="zh-CN" altLang="en-US" sz="400" b="1" dirty="1">
                  <a:solidFill>
                    <a:schemeClr val="accent5"/>
                  </a:solidFill>
                  <a:latin typeface="微软雅黑" panose="020b0503020204020204" pitchFamily="34" charset="-122"/>
                  <a:ea typeface="微软雅黑" panose="020b0503020204020204" pitchFamily="34" charset="-122"/>
                </a:rPr>
                <a:t>个工作日</a:t>
              </a:r>
            </a:p>
          </p:txBody>
        </p:sp>
      </p:grpSp>
      <p:grpSp>
        <p:nvGrpSpPr>
          <p:cNvPr id="202" name="组合 201"/>
          <p:cNvGrpSpPr/>
          <p:nvPr/>
        </p:nvGrpSpPr>
        <p:grpSpPr>
          <a:xfrm>
            <a:off x="504091" y="4146786"/>
            <a:ext cx="2565312" cy="462915"/>
            <a:chOff x="874711" y="2255208"/>
            <a:chExt cx="6167265" cy="902938"/>
          </a:xfrm>
        </p:grpSpPr>
        <p:sp>
          <p:nvSpPr>
            <p:cNvPr id="203" name="矩形 202"/>
            <p:cNvSpPr/>
            <p:nvPr/>
          </p:nvSpPr>
          <p:spPr>
            <a:xfrm>
              <a:off x="874711" y="2416970"/>
              <a:ext cx="822202" cy="421319"/>
            </a:xfrm>
            <a:prstGeom prst="rect"/>
            <a:solidFill>
              <a:schemeClr val="accent6">
                <a:lumMod val="60000"/>
                <a:lumOff val="4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400" dirty="1">
                  <a:latin typeface="微软雅黑" panose="020b0503020204020204" pitchFamily="34" charset="-122"/>
                  <a:ea typeface="微软雅黑" panose="020b0503020204020204" pitchFamily="34" charset="-122"/>
                </a:rPr>
                <a:t>K</a:t>
              </a:r>
              <a:endParaRPr lang="zh-CN" altLang="en-US" sz="400">
                <a:latin typeface="微软雅黑" panose="020b0503020204020204" pitchFamily="34" charset="-122"/>
                <a:ea typeface="微软雅黑" panose="020b0503020204020204" pitchFamily="34" charset="-122"/>
              </a:endParaRPr>
            </a:p>
          </p:txBody>
        </p:sp>
        <p:sp>
          <p:nvSpPr>
            <p:cNvPr id="204" name="矩形 203"/>
            <p:cNvSpPr/>
            <p:nvPr/>
          </p:nvSpPr>
          <p:spPr>
            <a:xfrm>
              <a:off x="2336629" y="2255208"/>
              <a:ext cx="1040670" cy="153888"/>
            </a:xfrm>
            <a:prstGeom prst="rect"/>
          </p:spPr>
          <p:txBody>
            <a:bodyPr wrap="none">
              <a:spAutoFit/>
            </a:bodyPr>
            <a:lstStyle/>
            <a:p>
              <a:pPr algn="ctr"/>
              <a:r>
                <a:rPr lang="zh-CN" altLang="en-US" sz="400" b="1" dirty="1">
                  <a:solidFill>
                    <a:schemeClr val="accent6"/>
                  </a:solidFill>
                  <a:latin typeface="微软雅黑" panose="020b0503020204020204" pitchFamily="34" charset="-122"/>
                  <a:ea typeface="微软雅黑" panose="020b0503020204020204" pitchFamily="34" charset="-122"/>
                </a:rPr>
                <a:t>网银支付退款：</a:t>
              </a:r>
              <a:r>
                <a:rPr lang="en-US" altLang="zh-CN" sz="400" b="1" dirty="1">
                  <a:solidFill>
                    <a:schemeClr val="accent6"/>
                  </a:solidFill>
                  <a:latin typeface="微软雅黑" panose="020b0503020204020204" pitchFamily="34" charset="-122"/>
                  <a:ea typeface="微软雅黑" panose="020b0503020204020204" pitchFamily="34" charset="-122"/>
                </a:rPr>
                <a:t>3-7</a:t>
              </a:r>
              <a:r>
                <a:rPr lang="zh-CN" altLang="en-US" sz="400" b="1" dirty="1">
                  <a:solidFill>
                    <a:schemeClr val="accent6"/>
                  </a:solidFill>
                  <a:latin typeface="微软雅黑" panose="020b0503020204020204" pitchFamily="34" charset="-122"/>
                  <a:ea typeface="微软雅黑" panose="020b0503020204020204" pitchFamily="34" charset="-122"/>
                </a:rPr>
                <a:t>个工作日原路退回</a:t>
              </a:r>
            </a:p>
          </p:txBody>
        </p:sp>
        <p:sp>
          <p:nvSpPr>
            <p:cNvPr id="205" name="矩形 204"/>
            <p:cNvSpPr/>
            <p:nvPr/>
          </p:nvSpPr>
          <p:spPr>
            <a:xfrm>
              <a:off x="2978298" y="2476509"/>
              <a:ext cx="1996059" cy="153888"/>
            </a:xfrm>
            <a:prstGeom prst="rect"/>
          </p:spPr>
          <p:txBody>
            <a:bodyPr wrap="none">
              <a:spAutoFit/>
            </a:bodyPr>
            <a:lstStyle/>
            <a:p>
              <a:pPr algn="ctr"/>
              <a:r>
                <a:rPr lang="zh-CN" altLang="en-US" sz="400" b="1" dirty="1">
                  <a:solidFill>
                    <a:schemeClr val="accent6"/>
                  </a:solidFill>
                  <a:latin typeface="微软雅黑" panose="020b0503020204020204" pitchFamily="34" charset="-122"/>
                  <a:ea typeface="微软雅黑" panose="020b0503020204020204" pitchFamily="34" charset="-122"/>
                </a:rPr>
                <a:t>信用卡无卡支付、快捷支付或线下刷卡支付产生的退款：</a:t>
              </a:r>
              <a:r>
                <a:rPr lang="en-US" altLang="zh-CN" sz="400" b="1" dirty="1">
                  <a:solidFill>
                    <a:schemeClr val="accent6"/>
                  </a:solidFill>
                  <a:latin typeface="微软雅黑" panose="020b0503020204020204" pitchFamily="34" charset="-122"/>
                  <a:ea typeface="微软雅黑" panose="020b0503020204020204" pitchFamily="34" charset="-122"/>
                </a:rPr>
                <a:t>7-15</a:t>
              </a:r>
              <a:r>
                <a:rPr lang="zh-CN" altLang="en-US" sz="400" b="1" dirty="1">
                  <a:solidFill>
                    <a:schemeClr val="accent6"/>
                  </a:solidFill>
                  <a:latin typeface="微软雅黑" panose="020b0503020204020204" pitchFamily="34" charset="-122"/>
                  <a:ea typeface="微软雅黑" panose="020b0503020204020204" pitchFamily="34" charset="-122"/>
                </a:rPr>
                <a:t>个工作日原路退回</a:t>
              </a:r>
            </a:p>
          </p:txBody>
        </p:sp>
        <p:sp>
          <p:nvSpPr>
            <p:cNvPr id="206" name="矩形 205"/>
            <p:cNvSpPr/>
            <p:nvPr/>
          </p:nvSpPr>
          <p:spPr>
            <a:xfrm>
              <a:off x="1588067" y="2650865"/>
              <a:ext cx="5453909" cy="507281"/>
            </a:xfrm>
            <a:prstGeom prst="rect"/>
          </p:spPr>
          <p:txBody>
            <a:bodyPr wrap="square">
              <a:spAutoFit/>
            </a:bodyPr>
            <a:lstStyle/>
            <a:p>
              <a:pPr fontAlgn="b">
                <a:lnSpc>
                  <a:spcPct val="150000"/>
                </a:lnSpc>
              </a:pPr>
              <a:r>
                <a:rPr lang="zh-CN" altLang="en-US" sz="400" b="1" dirty="1">
                  <a:solidFill>
                    <a:schemeClr val="accent6"/>
                  </a:solidFill>
                  <a:latin typeface="微软雅黑" panose="020b0503020204020204" pitchFamily="34" charset="-122"/>
                  <a:ea typeface="微软雅黑" panose="020b0503020204020204" pitchFamily="34" charset="-122"/>
                </a:rPr>
                <a:t>微信、支付宝等扫码退款：</a:t>
              </a:r>
              <a:r>
                <a:rPr lang="zh-CN" altLang="zh-CN" sz="400" b="1" dirty="1">
                  <a:solidFill>
                    <a:schemeClr val="accent6"/>
                  </a:solidFill>
                  <a:latin typeface="微软雅黑" panose="020b0503020204020204" pitchFamily="34" charset="-122"/>
                  <a:ea typeface="微软雅黑" panose="020b0503020204020204" pitchFamily="34" charset="-122"/>
                </a:rPr>
                <a:t>零钱支付：商家提交退款后</a:t>
              </a:r>
              <a:r>
                <a:rPr lang="en-US" altLang="zh-CN" sz="400" b="1" dirty="1">
                  <a:solidFill>
                    <a:schemeClr val="accent6"/>
                  </a:solidFill>
                  <a:latin typeface="微软雅黑" panose="020b0503020204020204" pitchFamily="34" charset="-122"/>
                  <a:ea typeface="微软雅黑" panose="020b0503020204020204" pitchFamily="34" charset="-122"/>
                </a:rPr>
                <a:t>1</a:t>
              </a:r>
              <a:r>
                <a:rPr lang="zh-CN" altLang="zh-CN" sz="400" b="1" dirty="1">
                  <a:solidFill>
                    <a:schemeClr val="accent6"/>
                  </a:solidFill>
                  <a:latin typeface="微软雅黑" panose="020b0503020204020204" pitchFamily="34" charset="-122"/>
                  <a:ea typeface="微软雅黑" panose="020b0503020204020204" pitchFamily="34" charset="-122"/>
                </a:rPr>
                <a:t>个工作日内到账；银行卡支付：商家提交退款后</a:t>
              </a:r>
              <a:r>
                <a:rPr lang="en-US" altLang="zh-CN" sz="400" b="1" dirty="1">
                  <a:solidFill>
                    <a:schemeClr val="accent6"/>
                  </a:solidFill>
                  <a:latin typeface="微软雅黑" panose="020b0503020204020204" pitchFamily="34" charset="-122"/>
                  <a:ea typeface="微软雅黑" panose="020b0503020204020204" pitchFamily="34" charset="-122"/>
                </a:rPr>
                <a:t>3-5</a:t>
              </a:r>
              <a:r>
                <a:rPr lang="zh-CN" altLang="zh-CN" sz="400" b="1" dirty="1">
                  <a:solidFill>
                    <a:schemeClr val="accent6"/>
                  </a:solidFill>
                  <a:latin typeface="微软雅黑" panose="020b0503020204020204" pitchFamily="34" charset="-122"/>
                  <a:ea typeface="微软雅黑" panose="020b0503020204020204" pitchFamily="34" charset="-122"/>
                </a:rPr>
                <a:t>个工作日内到账；</a:t>
              </a:r>
            </a:p>
          </p:txBody>
        </p:sp>
      </p:grpSp>
      <p:sp>
        <p:nvSpPr>
          <p:cNvPr id="207" name="矩形 206"/>
          <p:cNvSpPr/>
          <p:nvPr/>
        </p:nvSpPr>
        <p:spPr>
          <a:xfrm>
            <a:off x="504091" y="5673781"/>
            <a:ext cx="342000" cy="216000"/>
          </a:xfrm>
          <a:prstGeom prst="rect"/>
          <a:solidFill>
            <a:schemeClr val="bg1">
              <a:lumMod val="75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400" dirty="1">
                <a:latin typeface="微软雅黑" panose="020b0503020204020204" pitchFamily="34" charset="-122"/>
                <a:ea typeface="微软雅黑" panose="020b0503020204020204" pitchFamily="34" charset="-122"/>
              </a:rPr>
              <a:t>B</a:t>
            </a:r>
            <a:endParaRPr lang="zh-CN" altLang="en-US" sz="400">
              <a:latin typeface="微软雅黑" panose="020b0503020204020204" pitchFamily="34" charset="-122"/>
              <a:ea typeface="微软雅黑" panose="020b0503020204020204" pitchFamily="34" charset="-122"/>
            </a:endParaRPr>
          </a:p>
        </p:txBody>
      </p:sp>
      <p:sp>
        <p:nvSpPr>
          <p:cNvPr id="208" name="矩形 207"/>
          <p:cNvSpPr/>
          <p:nvPr/>
        </p:nvSpPr>
        <p:spPr>
          <a:xfrm>
            <a:off x="633514" y="5717215"/>
            <a:ext cx="719673" cy="153888"/>
          </a:xfrm>
          <a:prstGeom prst="rect"/>
        </p:spPr>
        <p:txBody>
          <a:bodyPr wrap="square">
            <a:spAutoFit/>
          </a:bodyPr>
          <a:lstStyle/>
          <a:p>
            <a:pPr algn="ctr"/>
            <a:r>
              <a:rPr lang="en-US" altLang="zh-CN" sz="400" b="1" dirty="1">
                <a:solidFill>
                  <a:schemeClr val="bg1">
                    <a:lumMod val="50000"/>
                  </a:schemeClr>
                </a:solidFill>
                <a:latin typeface="微软雅黑" panose="020b0503020204020204" pitchFamily="34" charset="-122"/>
                <a:ea typeface="微软雅黑" panose="020b0503020204020204" pitchFamily="34" charset="-122"/>
              </a:rPr>
              <a:t>3-5</a:t>
            </a:r>
            <a:r>
              <a:rPr lang="zh-CN" altLang="en-US" sz="400" b="1" dirty="1">
                <a:solidFill>
                  <a:schemeClr val="bg1">
                    <a:lumMod val="50000"/>
                  </a:schemeClr>
                </a:solidFill>
                <a:latin typeface="微软雅黑" panose="020b0503020204020204" pitchFamily="34" charset="-122"/>
                <a:ea typeface="微软雅黑" panose="020b0503020204020204" pitchFamily="34" charset="-122"/>
              </a:rPr>
              <a:t>天</a:t>
            </a:r>
          </a:p>
        </p:txBody>
      </p:sp>
      <p:grpSp>
        <p:nvGrpSpPr>
          <p:cNvPr id="209" name="组合 208"/>
          <p:cNvGrpSpPr/>
          <p:nvPr/>
        </p:nvGrpSpPr>
        <p:grpSpPr>
          <a:xfrm>
            <a:off x="504091" y="4624677"/>
            <a:ext cx="2527737" cy="479639"/>
            <a:chOff x="874713" y="3317149"/>
            <a:chExt cx="3199137" cy="551604"/>
          </a:xfrm>
        </p:grpSpPr>
        <p:sp>
          <p:nvSpPr>
            <p:cNvPr id="210" name="矩形 209"/>
            <p:cNvSpPr/>
            <p:nvPr/>
          </p:nvSpPr>
          <p:spPr>
            <a:xfrm>
              <a:off x="874713" y="3449366"/>
              <a:ext cx="432840" cy="248409"/>
            </a:xfrm>
            <a:prstGeom prst="rect"/>
            <a:solidFill>
              <a:schemeClr val="accent2">
                <a:lumMod val="60000"/>
                <a:lumOff val="4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400" dirty="1">
                  <a:latin typeface="微软雅黑" panose="020b0503020204020204" pitchFamily="34" charset="-122"/>
                  <a:ea typeface="微软雅黑" panose="020b0503020204020204" pitchFamily="34" charset="-122"/>
                </a:rPr>
                <a:t>Y</a:t>
              </a:r>
              <a:endParaRPr lang="zh-CN" altLang="en-US" sz="400">
                <a:latin typeface="微软雅黑" panose="020b0503020204020204" pitchFamily="34" charset="-122"/>
                <a:ea typeface="微软雅黑" panose="020b0503020204020204" pitchFamily="34" charset="-122"/>
              </a:endParaRPr>
            </a:p>
          </p:txBody>
        </p:sp>
        <p:grpSp>
          <p:nvGrpSpPr>
            <p:cNvPr id="211" name="组合 210"/>
            <p:cNvGrpSpPr/>
            <p:nvPr/>
          </p:nvGrpSpPr>
          <p:grpSpPr>
            <a:xfrm>
              <a:off x="2025179" y="3650782"/>
              <a:ext cx="2048671" cy="215234"/>
              <a:chOff x="-84720" y="2058776"/>
              <a:chExt cx="2048671" cy="297514"/>
            </a:xfrm>
            <a:solidFill>
              <a:schemeClr val="accent2">
                <a:lumMod val="60000"/>
                <a:lumOff val="40000"/>
              </a:schemeClr>
            </a:solidFill>
          </p:grpSpPr>
          <p:grpSp>
            <p:nvGrpSpPr>
              <p:cNvPr id="223" name="组合 222"/>
              <p:cNvGrpSpPr/>
              <p:nvPr/>
            </p:nvGrpSpPr>
            <p:grpSpPr>
              <a:xfrm>
                <a:off x="-84720" y="2074692"/>
                <a:ext cx="622053" cy="273100"/>
                <a:chOff x="-1538667" y="839923"/>
                <a:chExt cx="622053" cy="273100"/>
              </a:xfrm>
              <a:grpFill/>
            </p:grpSpPr>
            <p:sp>
              <p:nvSpPr>
                <p:cNvPr id="231" name="燕尾形 230"/>
                <p:cNvSpPr/>
                <p:nvPr/>
              </p:nvSpPr>
              <p:spPr>
                <a:xfrm>
                  <a:off x="-1538667" y="839923"/>
                  <a:ext cx="622053" cy="273100"/>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zh-CN" altLang="en-US"/>
                </a:p>
              </p:txBody>
            </p:sp>
            <p:sp>
              <p:nvSpPr>
                <p:cNvPr id="232" name="燕尾形 4"/>
                <p:cNvSpPr/>
                <p:nvPr/>
              </p:nvSpPr>
              <p:spPr>
                <a:xfrm>
                  <a:off x="-1400571" y="859932"/>
                  <a:ext cx="369639" cy="234449"/>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网填申请单</a:t>
                  </a:r>
                  <a:endParaRPr lang="zh-CN" altLang="en-US" sz="400" kern="1200">
                    <a:solidFill>
                      <a:schemeClr val="tx1"/>
                    </a:solidFill>
                    <a:latin typeface="微软雅黑" panose="020b0503020204020204" pitchFamily="34" charset="-122"/>
                    <a:ea typeface="微软雅黑" panose="020b0503020204020204" pitchFamily="34" charset="-122"/>
                  </a:endParaRPr>
                </a:p>
              </p:txBody>
            </p:sp>
          </p:grpSp>
          <p:grpSp>
            <p:nvGrpSpPr>
              <p:cNvPr id="224" name="组合 223"/>
              <p:cNvGrpSpPr/>
              <p:nvPr/>
            </p:nvGrpSpPr>
            <p:grpSpPr>
              <a:xfrm>
                <a:off x="450860" y="2058776"/>
                <a:ext cx="1513091" cy="297514"/>
                <a:chOff x="-1003087" y="824007"/>
                <a:chExt cx="1513091" cy="297514"/>
              </a:xfrm>
              <a:grpFill/>
            </p:grpSpPr>
            <p:sp>
              <p:nvSpPr>
                <p:cNvPr id="225" name="燕尾形 224"/>
                <p:cNvSpPr/>
                <p:nvPr/>
              </p:nvSpPr>
              <p:spPr>
                <a:xfrm>
                  <a:off x="-1003087" y="824009"/>
                  <a:ext cx="534170" cy="297512"/>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6" name="燕尾形 6"/>
                <p:cNvSpPr/>
                <p:nvPr/>
              </p:nvSpPr>
              <p:spPr>
                <a:xfrm>
                  <a:off x="-892836" y="859932"/>
                  <a:ext cx="327338" cy="205510"/>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平台审核</a:t>
                  </a:r>
                  <a:endParaRPr lang="zh-CN" altLang="en-US" sz="400" kern="1200">
                    <a:solidFill>
                      <a:schemeClr val="tx1"/>
                    </a:solidFill>
                    <a:latin typeface="微软雅黑" panose="020b0503020204020204" pitchFamily="34" charset="-122"/>
                    <a:ea typeface="微软雅黑" panose="020b0503020204020204" pitchFamily="34" charset="-122"/>
                  </a:endParaRPr>
                </a:p>
              </p:txBody>
            </p:sp>
            <p:sp>
              <p:nvSpPr>
                <p:cNvPr id="227" name="燕尾形 226"/>
                <p:cNvSpPr/>
                <p:nvPr/>
              </p:nvSpPr>
              <p:spPr>
                <a:xfrm>
                  <a:off x="-548870" y="830908"/>
                  <a:ext cx="543536" cy="281487"/>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8" name="燕尾形 6"/>
                <p:cNvSpPr/>
                <p:nvPr/>
              </p:nvSpPr>
              <p:spPr>
                <a:xfrm>
                  <a:off x="-448970" y="864795"/>
                  <a:ext cx="332208" cy="200647"/>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银行审核</a:t>
                  </a:r>
                  <a:endParaRPr lang="zh-CN" altLang="en-US" sz="400" kern="1200">
                    <a:solidFill>
                      <a:schemeClr val="tx1"/>
                    </a:solidFill>
                    <a:latin typeface="微软雅黑" panose="020b0503020204020204" pitchFamily="34" charset="-122"/>
                    <a:ea typeface="微软雅黑" panose="020b0503020204020204" pitchFamily="34" charset="-122"/>
                  </a:endParaRPr>
                </a:p>
              </p:txBody>
            </p:sp>
            <p:sp>
              <p:nvSpPr>
                <p:cNvPr id="229" name="燕尾形 228"/>
                <p:cNvSpPr/>
                <p:nvPr/>
              </p:nvSpPr>
              <p:spPr>
                <a:xfrm>
                  <a:off x="-81226" y="824007"/>
                  <a:ext cx="591230" cy="288387"/>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0" name="燕尾形 6"/>
                <p:cNvSpPr/>
                <p:nvPr/>
              </p:nvSpPr>
              <p:spPr>
                <a:xfrm>
                  <a:off x="57497" y="837600"/>
                  <a:ext cx="293239" cy="276179"/>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dirty="1">
                      <a:solidFill>
                        <a:schemeClr val="tx1"/>
                      </a:solidFill>
                      <a:latin typeface="微软雅黑" panose="020b0503020204020204" pitchFamily="34" charset="-122"/>
                      <a:ea typeface="微软雅黑" panose="020b0503020204020204" pitchFamily="34" charset="-122"/>
                    </a:rPr>
                    <a:t>返还商家账户</a:t>
                  </a:r>
                  <a:endParaRPr lang="zh-CN" altLang="en-US" sz="400" kern="1200">
                    <a:solidFill>
                      <a:schemeClr val="tx1"/>
                    </a:solidFill>
                    <a:latin typeface="微软雅黑" panose="020b0503020204020204" pitchFamily="34" charset="-122"/>
                    <a:ea typeface="微软雅黑" panose="020b0503020204020204" pitchFamily="34" charset="-122"/>
                  </a:endParaRPr>
                </a:p>
              </p:txBody>
            </p:sp>
          </p:grpSp>
        </p:grpSp>
        <p:grpSp>
          <p:nvGrpSpPr>
            <p:cNvPr id="212" name="组合 211"/>
            <p:cNvGrpSpPr/>
            <p:nvPr/>
          </p:nvGrpSpPr>
          <p:grpSpPr>
            <a:xfrm>
              <a:off x="1577309" y="3317149"/>
              <a:ext cx="1418268" cy="226306"/>
              <a:chOff x="737410" y="2209067"/>
              <a:chExt cx="1418268" cy="312815"/>
            </a:xfrm>
            <a:solidFill>
              <a:schemeClr val="accent2">
                <a:lumMod val="60000"/>
                <a:lumOff val="40000"/>
              </a:schemeClr>
            </a:solidFill>
          </p:grpSpPr>
          <p:grpSp>
            <p:nvGrpSpPr>
              <p:cNvPr id="217" name="组合 216"/>
              <p:cNvGrpSpPr/>
              <p:nvPr/>
            </p:nvGrpSpPr>
            <p:grpSpPr>
              <a:xfrm>
                <a:off x="737410" y="2215615"/>
                <a:ext cx="809632" cy="306267"/>
                <a:chOff x="-716537" y="980846"/>
                <a:chExt cx="809632" cy="306267"/>
              </a:xfrm>
              <a:grpFill/>
            </p:grpSpPr>
            <p:sp>
              <p:nvSpPr>
                <p:cNvPr id="221" name="燕尾形 220"/>
                <p:cNvSpPr/>
                <p:nvPr/>
              </p:nvSpPr>
              <p:spPr>
                <a:xfrm>
                  <a:off x="-716537" y="980846"/>
                  <a:ext cx="809632" cy="306267"/>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2" name="燕尾形 4"/>
                <p:cNvSpPr/>
                <p:nvPr/>
              </p:nvSpPr>
              <p:spPr>
                <a:xfrm>
                  <a:off x="-587339" y="1017639"/>
                  <a:ext cx="485668" cy="226975"/>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en-US" altLang="zh-CN" sz="400" dirty="1">
                      <a:solidFill>
                        <a:schemeClr val="tx1"/>
                      </a:solidFill>
                      <a:latin typeface="微软雅黑" panose="020b0503020204020204" pitchFamily="34" charset="-122"/>
                      <a:ea typeface="微软雅黑" panose="020b0503020204020204" pitchFamily="34" charset="-122"/>
                    </a:rPr>
                    <a:t>3</a:t>
                  </a:r>
                  <a:r>
                    <a:rPr lang="zh-CN" altLang="en-US" sz="400" dirty="1">
                      <a:solidFill>
                        <a:schemeClr val="tx1"/>
                      </a:solidFill>
                      <a:latin typeface="微软雅黑" panose="020b0503020204020204" pitchFamily="34" charset="-122"/>
                      <a:ea typeface="微软雅黑" panose="020b0503020204020204" pitchFamily="34" charset="-122"/>
                    </a:rPr>
                    <a:t>点之前撤销操作</a:t>
                  </a:r>
                  <a:endParaRPr lang="zh-CN" altLang="en-US" sz="400" kern="1200">
                    <a:solidFill>
                      <a:schemeClr val="tx1"/>
                    </a:solidFill>
                    <a:latin typeface="微软雅黑" panose="020b0503020204020204" pitchFamily="34" charset="-122"/>
                    <a:ea typeface="微软雅黑" panose="020b0503020204020204" pitchFamily="34" charset="-122"/>
                  </a:endParaRPr>
                </a:p>
              </p:txBody>
            </p:sp>
          </p:grpSp>
          <p:grpSp>
            <p:nvGrpSpPr>
              <p:cNvPr id="218" name="组合 217"/>
              <p:cNvGrpSpPr/>
              <p:nvPr/>
            </p:nvGrpSpPr>
            <p:grpSpPr>
              <a:xfrm>
                <a:off x="1458986" y="2209067"/>
                <a:ext cx="696692" cy="312814"/>
                <a:chOff x="5039" y="974298"/>
                <a:chExt cx="696692" cy="312814"/>
              </a:xfrm>
              <a:grpFill/>
            </p:grpSpPr>
            <p:sp>
              <p:nvSpPr>
                <p:cNvPr id="219" name="燕尾形 218"/>
                <p:cNvSpPr/>
                <p:nvPr/>
              </p:nvSpPr>
              <p:spPr>
                <a:xfrm>
                  <a:off x="5039" y="974298"/>
                  <a:ext cx="696692" cy="312814"/>
                </a:xfrm>
                <a:prstGeom prst="chevron">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0" name="燕尾形 6"/>
                <p:cNvSpPr/>
                <p:nvPr/>
              </p:nvSpPr>
              <p:spPr>
                <a:xfrm>
                  <a:off x="150744" y="1013014"/>
                  <a:ext cx="424214" cy="252437"/>
                </a:xfrm>
                <a:prstGeom prst="rect"/>
                <a:grpFill/>
              </p:spPr>
              <p:style>
                <a:lnRef idx="0">
                  <a:scrgbClr r="0" g="0" b="0"/>
                </a:lnRef>
                <a:fillRef idx="0">
                  <a:scrgbClr r="0" g="0" b="0"/>
                </a:fillRef>
                <a:effectRef idx="0">
                  <a:scrgbClr r="0" g="0" b="0"/>
                </a:effectRef>
                <a:fontRef idx="minor">
                  <a:schemeClr val="lt1"/>
                </a:fontRef>
              </p:style>
              <p:txBody>
                <a:bodyPr spcFirstLastPara="0" vert="horz" wrap="square" lIns="36005" tIns="12002" rIns="12002" bIns="12002" numCol="1" spcCol="1270" anchor="ctr" anchorCtr="0">
                  <a:noAutofit/>
                </a:bodyPr>
                <a:lstStyle/>
                <a:p>
                  <a:pPr lvl="0" algn="ctr" defTabSz="400050">
                    <a:lnSpc>
                      <a:spcPct val="90000"/>
                    </a:lnSpc>
                    <a:spcBef>
                      <a:spcPct val="0"/>
                    </a:spcBef>
                    <a:spcAft>
                      <a:spcPct val="35000"/>
                    </a:spcAft>
                  </a:pPr>
                  <a:r>
                    <a:rPr lang="zh-CN" altLang="en-US" sz="400" kern="1200" dirty="1">
                      <a:solidFill>
                        <a:schemeClr val="tx1"/>
                      </a:solidFill>
                      <a:latin typeface="微软雅黑" panose="020b0503020204020204" pitchFamily="34" charset="-122"/>
                      <a:ea typeface="微软雅黑" panose="020b0503020204020204" pitchFamily="34" charset="-122"/>
                    </a:rPr>
                    <a:t>完成退款</a:t>
                  </a:r>
                </a:p>
              </p:txBody>
            </p:sp>
          </p:grpSp>
        </p:grpSp>
        <p:sp>
          <p:nvSpPr>
            <p:cNvPr id="213" name="矩形 212"/>
            <p:cNvSpPr/>
            <p:nvPr/>
          </p:nvSpPr>
          <p:spPr>
            <a:xfrm>
              <a:off x="1286512" y="3363546"/>
              <a:ext cx="319318" cy="153888"/>
            </a:xfrm>
            <a:prstGeom prst="rect"/>
          </p:spPr>
          <p:txBody>
            <a:bodyPr wrap="none">
              <a:spAutoFit/>
            </a:bodyPr>
            <a:lstStyle/>
            <a:p>
              <a:pPr algn="ctr"/>
              <a:r>
                <a:rPr lang="zh-CN" altLang="en-US" sz="400" b="1" dirty="1">
                  <a:solidFill>
                    <a:schemeClr val="accent2"/>
                  </a:solidFill>
                  <a:latin typeface="微软雅黑" panose="020b0503020204020204" pitchFamily="34" charset="-122"/>
                  <a:ea typeface="微软雅黑" panose="020b0503020204020204" pitchFamily="34" charset="-122"/>
                </a:rPr>
                <a:t>第</a:t>
              </a:r>
              <a:r>
                <a:rPr lang="en-US" altLang="zh-CN" sz="400" b="1" dirty="1">
                  <a:solidFill>
                    <a:schemeClr val="accent2"/>
                  </a:solidFill>
                  <a:latin typeface="微软雅黑" panose="020b0503020204020204" pitchFamily="34" charset="-122"/>
                  <a:ea typeface="微软雅黑" panose="020b0503020204020204" pitchFamily="34" charset="-122"/>
                </a:rPr>
                <a:t>2</a:t>
              </a:r>
              <a:r>
                <a:rPr lang="zh-CN" altLang="en-US" sz="400" b="1" dirty="1">
                  <a:solidFill>
                    <a:schemeClr val="accent2"/>
                  </a:solidFill>
                  <a:latin typeface="微软雅黑" panose="020b0503020204020204" pitchFamily="34" charset="-122"/>
                  <a:ea typeface="微软雅黑" panose="020b0503020204020204" pitchFamily="34" charset="-122"/>
                </a:rPr>
                <a:t>天</a:t>
              </a:r>
            </a:p>
          </p:txBody>
        </p:sp>
        <p:grpSp>
          <p:nvGrpSpPr>
            <p:cNvPr id="214" name="组合 213"/>
            <p:cNvGrpSpPr/>
            <p:nvPr/>
          </p:nvGrpSpPr>
          <p:grpSpPr>
            <a:xfrm>
              <a:off x="1324932" y="3548188"/>
              <a:ext cx="867243" cy="320565"/>
              <a:chOff x="1324932" y="3598988"/>
              <a:chExt cx="867243" cy="320565"/>
            </a:xfrm>
          </p:grpSpPr>
          <p:sp>
            <p:nvSpPr>
              <p:cNvPr id="215" name="矩形 214"/>
              <p:cNvSpPr/>
              <p:nvPr/>
            </p:nvSpPr>
            <p:spPr>
              <a:xfrm>
                <a:off x="1343866" y="3598988"/>
                <a:ext cx="848309" cy="153888"/>
              </a:xfrm>
              <a:prstGeom prst="rect"/>
            </p:spPr>
            <p:txBody>
              <a:bodyPr wrap="none">
                <a:spAutoFit/>
              </a:bodyPr>
              <a:lstStyle/>
              <a:p>
                <a:pPr algn="ctr"/>
                <a:r>
                  <a:rPr lang="zh-CN" altLang="en-US" sz="400" b="1" dirty="1">
                    <a:solidFill>
                      <a:schemeClr val="accent2"/>
                    </a:solidFill>
                    <a:latin typeface="微软雅黑" panose="020b0503020204020204" pitchFamily="34" charset="-122"/>
                    <a:ea typeface="微软雅黑" panose="020b0503020204020204" pitchFamily="34" charset="-122"/>
                  </a:rPr>
                  <a:t>当地银行卡：</a:t>
                </a:r>
                <a:r>
                  <a:rPr lang="en-US" altLang="zh-CN" sz="400" b="1" dirty="1">
                    <a:solidFill>
                      <a:schemeClr val="accent2"/>
                    </a:solidFill>
                    <a:latin typeface="微软雅黑" panose="020b0503020204020204" pitchFamily="34" charset="-122"/>
                    <a:ea typeface="微软雅黑" panose="020b0503020204020204" pitchFamily="34" charset="-122"/>
                  </a:rPr>
                  <a:t>15-30</a:t>
                </a:r>
                <a:r>
                  <a:rPr lang="zh-CN" altLang="en-US" sz="400" b="1" dirty="1">
                    <a:solidFill>
                      <a:schemeClr val="accent2"/>
                    </a:solidFill>
                    <a:latin typeface="微软雅黑" panose="020b0503020204020204" pitchFamily="34" charset="-122"/>
                    <a:ea typeface="微软雅黑" panose="020b0503020204020204" pitchFamily="34" charset="-122"/>
                  </a:rPr>
                  <a:t>个工作日</a:t>
                </a:r>
              </a:p>
            </p:txBody>
          </p:sp>
          <p:sp>
            <p:nvSpPr>
              <p:cNvPr id="216" name="矩形 215"/>
              <p:cNvSpPr/>
              <p:nvPr/>
            </p:nvSpPr>
            <p:spPr>
              <a:xfrm>
                <a:off x="1324932" y="3765665"/>
                <a:ext cx="761747" cy="153888"/>
              </a:xfrm>
              <a:prstGeom prst="rect"/>
            </p:spPr>
            <p:txBody>
              <a:bodyPr wrap="none">
                <a:spAutoFit/>
              </a:bodyPr>
              <a:lstStyle/>
              <a:p>
                <a:pPr algn="ctr"/>
                <a:r>
                  <a:rPr lang="zh-CN" altLang="en-US" sz="400" b="1" dirty="1">
                    <a:solidFill>
                      <a:schemeClr val="accent2"/>
                    </a:solidFill>
                    <a:latin typeface="微软雅黑" panose="020b0503020204020204" pitchFamily="34" charset="-122"/>
                    <a:ea typeface="微软雅黑" panose="020b0503020204020204" pitchFamily="34" charset="-122"/>
                  </a:rPr>
                  <a:t>异地银行卡：</a:t>
                </a:r>
                <a:r>
                  <a:rPr lang="en-US" altLang="zh-CN" sz="400" b="1" dirty="1">
                    <a:solidFill>
                      <a:schemeClr val="accent2"/>
                    </a:solidFill>
                    <a:latin typeface="微软雅黑" panose="020b0503020204020204" pitchFamily="34" charset="-122"/>
                    <a:ea typeface="微软雅黑" panose="020b0503020204020204" pitchFamily="34" charset="-122"/>
                  </a:rPr>
                  <a:t>45</a:t>
                </a:r>
                <a:r>
                  <a:rPr lang="zh-CN" altLang="en-US" sz="400" b="1" dirty="1">
                    <a:solidFill>
                      <a:schemeClr val="accent2"/>
                    </a:solidFill>
                    <a:latin typeface="微软雅黑" panose="020b0503020204020204" pitchFamily="34" charset="-122"/>
                    <a:ea typeface="微软雅黑" panose="020b0503020204020204" pitchFamily="34" charset="-122"/>
                  </a:rPr>
                  <a:t>个工作日</a:t>
                </a:r>
              </a:p>
            </p:txBody>
          </p:sp>
        </p:grpSp>
      </p:grpSp>
      <p:grpSp>
        <p:nvGrpSpPr>
          <p:cNvPr id="233" name="组合 232"/>
          <p:cNvGrpSpPr/>
          <p:nvPr/>
        </p:nvGrpSpPr>
        <p:grpSpPr>
          <a:xfrm>
            <a:off x="498217" y="5231932"/>
            <a:ext cx="2372993" cy="260071"/>
            <a:chOff x="779069" y="4603833"/>
            <a:chExt cx="3003292" cy="299092"/>
          </a:xfrm>
        </p:grpSpPr>
        <p:sp>
          <p:nvSpPr>
            <p:cNvPr id="234" name="矩形 233"/>
            <p:cNvSpPr/>
            <p:nvPr/>
          </p:nvSpPr>
          <p:spPr>
            <a:xfrm>
              <a:off x="779069" y="4649746"/>
              <a:ext cx="432840" cy="248409"/>
            </a:xfrm>
            <a:prstGeom prst="rect"/>
            <a:solidFill>
              <a:schemeClr val="accent1">
                <a:lumMod val="60000"/>
                <a:lumOff val="40000"/>
              </a:schemeClr>
            </a:solid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400" dirty="1">
                  <a:latin typeface="微软雅黑" panose="020b0503020204020204" pitchFamily="34" charset="-122"/>
                  <a:ea typeface="微软雅黑" panose="020b0503020204020204" pitchFamily="34" charset="-122"/>
                </a:rPr>
                <a:t>LD</a:t>
              </a:r>
              <a:endParaRPr lang="zh-CN" altLang="en-US" sz="400">
                <a:latin typeface="微软雅黑" panose="020b0503020204020204" pitchFamily="34" charset="-122"/>
                <a:ea typeface="微软雅黑" panose="020b0503020204020204" pitchFamily="34" charset="-122"/>
              </a:endParaRPr>
            </a:p>
          </p:txBody>
        </p:sp>
        <p:sp>
          <p:nvSpPr>
            <p:cNvPr id="235" name="矩形 234"/>
            <p:cNvSpPr/>
            <p:nvPr/>
          </p:nvSpPr>
          <p:spPr>
            <a:xfrm>
              <a:off x="1168397" y="4603833"/>
              <a:ext cx="2613964" cy="299092"/>
            </a:xfrm>
            <a:prstGeom prst="rect"/>
          </p:spPr>
          <p:txBody>
            <a:bodyPr wrap="square">
              <a:spAutoFit/>
            </a:bodyPr>
            <a:lstStyle/>
            <a:p>
              <a:pPr fontAlgn="b">
                <a:lnSpc>
                  <a:spcPct val="150000"/>
                </a:lnSpc>
              </a:pPr>
              <a:r>
                <a:rPr lang="zh-CN" altLang="en-US" sz="400" b="1" dirty="1">
                  <a:solidFill>
                    <a:schemeClr val="accent1"/>
                  </a:solidFill>
                  <a:latin typeface="微软雅黑" panose="020b0503020204020204" pitchFamily="34" charset="-122"/>
                  <a:ea typeface="微软雅黑" panose="020b0503020204020204" pitchFamily="34" charset="-122"/>
                </a:rPr>
                <a:t>钓鱼订单：</a:t>
              </a:r>
              <a:r>
                <a:rPr lang="en-US" altLang="zh-CN" sz="400" b="1" dirty="1">
                  <a:solidFill>
                    <a:schemeClr val="accent1"/>
                  </a:solidFill>
                  <a:latin typeface="微软雅黑" panose="020b0503020204020204" pitchFamily="34" charset="-122"/>
                  <a:ea typeface="微软雅黑" panose="020b0503020204020204" pitchFamily="34" charset="-122"/>
                </a:rPr>
                <a:t>3-7</a:t>
              </a:r>
              <a:r>
                <a:rPr lang="zh-CN" altLang="en-US" sz="400" b="1" dirty="1">
                  <a:solidFill>
                    <a:schemeClr val="accent1"/>
                  </a:solidFill>
                  <a:latin typeface="微软雅黑" panose="020b0503020204020204" pitchFamily="34" charset="-122"/>
                  <a:ea typeface="微软雅黑" panose="020b0503020204020204" pitchFamily="34" charset="-122"/>
                </a:rPr>
                <a:t>个工作日原路返回</a:t>
              </a:r>
              <a:endParaRPr lang="en-US" altLang="zh-CN" sz="400" b="1">
                <a:solidFill>
                  <a:schemeClr val="accent1"/>
                </a:solidFill>
                <a:latin typeface="微软雅黑" panose="020b0503020204020204" pitchFamily="34" charset="-122"/>
                <a:ea typeface="微软雅黑" panose="020b0503020204020204" pitchFamily="34" charset="-122"/>
              </a:endParaRPr>
            </a:p>
            <a:p>
              <a:pPr fontAlgn="b">
                <a:lnSpc>
                  <a:spcPct val="150000"/>
                </a:lnSpc>
              </a:pPr>
              <a:r>
                <a:rPr lang="en-US" altLang="zh-CN" sz="400" b="1" dirty="1">
                  <a:solidFill>
                    <a:schemeClr val="accent1"/>
                  </a:solidFill>
                  <a:latin typeface="微软雅黑" panose="020b0503020204020204" pitchFamily="34" charset="-122"/>
                  <a:ea typeface="微软雅黑" panose="020b0503020204020204" pitchFamily="34" charset="-122"/>
                </a:rPr>
                <a:t>U</a:t>
              </a:r>
              <a:r>
                <a:rPr lang="zh-CN" altLang="en-US" sz="400" b="1" dirty="1">
                  <a:solidFill>
                    <a:schemeClr val="accent1"/>
                  </a:solidFill>
                  <a:latin typeface="微软雅黑" panose="020b0503020204020204" pitchFamily="34" charset="-122"/>
                  <a:ea typeface="微软雅黑" panose="020b0503020204020204" pitchFamily="34" charset="-122"/>
                </a:rPr>
                <a:t>付网关退款：付款方银行账户</a:t>
              </a:r>
              <a:r>
                <a:rPr lang="en-US" altLang="zh-CN" sz="400" b="1" dirty="1">
                  <a:solidFill>
                    <a:schemeClr val="accent1"/>
                  </a:solidFill>
                  <a:latin typeface="微软雅黑" panose="020b0503020204020204" pitchFamily="34" charset="-122"/>
                  <a:ea typeface="微软雅黑" panose="020b0503020204020204" pitchFamily="34" charset="-122"/>
                </a:rPr>
                <a:t>—7</a:t>
              </a:r>
              <a:r>
                <a:rPr lang="zh-CN" altLang="en-US" sz="400" b="1" dirty="1">
                  <a:solidFill>
                    <a:schemeClr val="accent1"/>
                  </a:solidFill>
                  <a:latin typeface="微软雅黑" panose="020b0503020204020204" pitchFamily="34" charset="-122"/>
                  <a:ea typeface="微软雅黑" panose="020b0503020204020204" pitchFamily="34" charset="-122"/>
                </a:rPr>
                <a:t>个工作日；付款方的账户</a:t>
              </a:r>
              <a:r>
                <a:rPr lang="en-US" altLang="zh-CN" sz="400" b="1" dirty="1">
                  <a:solidFill>
                    <a:schemeClr val="accent1"/>
                  </a:solidFill>
                  <a:latin typeface="微软雅黑" panose="020b0503020204020204" pitchFamily="34" charset="-122"/>
                  <a:ea typeface="微软雅黑" panose="020b0503020204020204" pitchFamily="34" charset="-122"/>
                </a:rPr>
                <a:t>—</a:t>
              </a:r>
              <a:r>
                <a:rPr lang="zh-CN" altLang="en-US" sz="400" b="1" dirty="1">
                  <a:solidFill>
                    <a:schemeClr val="accent1"/>
                  </a:solidFill>
                  <a:latin typeface="微软雅黑" panose="020b0503020204020204" pitchFamily="34" charset="-122"/>
                  <a:ea typeface="微软雅黑" panose="020b0503020204020204" pitchFamily="34" charset="-122"/>
                </a:rPr>
                <a:t>实时</a:t>
              </a:r>
            </a:p>
          </p:txBody>
        </p:sp>
      </p:grpSp>
      <p:grpSp>
        <p:nvGrpSpPr>
          <p:cNvPr id="236" name="组合 235"/>
          <p:cNvGrpSpPr/>
          <p:nvPr/>
        </p:nvGrpSpPr>
        <p:grpSpPr>
          <a:xfrm>
            <a:off x="1200317" y="3829137"/>
            <a:ext cx="1797712" cy="164884"/>
            <a:chOff x="5522314" y="1306477"/>
            <a:chExt cx="5050155" cy="466725"/>
          </a:xfrm>
        </p:grpSpPr>
        <p:sp>
          <p:nvSpPr>
            <p:cNvPr id="237" name="矩形: 圆角 1"/>
            <p:cNvSpPr/>
            <p:nvPr/>
          </p:nvSpPr>
          <p:spPr>
            <a:xfrm>
              <a:off x="5522314" y="1306477"/>
              <a:ext cx="1419225" cy="4667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zh-CN" altLang="en-US" sz="400" dirty="1">
                  <a:latin typeface="微软雅黑" panose="020b0503020204020204" pitchFamily="34" charset="-122"/>
                  <a:ea typeface="微软雅黑" panose="020b0503020204020204" pitchFamily="34" charset="-122"/>
                </a:rPr>
                <a:t>申请退款</a:t>
              </a:r>
            </a:p>
          </p:txBody>
        </p:sp>
        <p:sp>
          <p:nvSpPr>
            <p:cNvPr id="238" name="矩形: 圆角 2"/>
            <p:cNvSpPr/>
            <p:nvPr/>
          </p:nvSpPr>
          <p:spPr>
            <a:xfrm>
              <a:off x="7337779" y="1306477"/>
              <a:ext cx="1419225" cy="4667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zh-CN" altLang="en-US" sz="400" dirty="1">
                  <a:latin typeface="微软雅黑" panose="020b0503020204020204" pitchFamily="34" charset="-122"/>
                  <a:ea typeface="微软雅黑" panose="020b0503020204020204" pitchFamily="34" charset="-122"/>
                </a:rPr>
                <a:t>退款复核</a:t>
              </a:r>
            </a:p>
          </p:txBody>
        </p:sp>
        <p:sp>
          <p:nvSpPr>
            <p:cNvPr id="239" name="矩形: 圆角 3"/>
            <p:cNvSpPr/>
            <p:nvPr/>
          </p:nvSpPr>
          <p:spPr>
            <a:xfrm>
              <a:off x="9153244" y="1306477"/>
              <a:ext cx="1419225" cy="4667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zh-CN" altLang="en-US" sz="400" dirty="1">
                  <a:latin typeface="微软雅黑" panose="020b0503020204020204" pitchFamily="34" charset="-122"/>
                  <a:ea typeface="微软雅黑" panose="020b0503020204020204" pitchFamily="34" charset="-122"/>
                </a:rPr>
                <a:t>退款查询</a:t>
              </a:r>
            </a:p>
          </p:txBody>
        </p:sp>
        <p:sp>
          <p:nvSpPr>
            <p:cNvPr id="240" name="箭头: 右 4"/>
            <p:cNvSpPr/>
            <p:nvPr/>
          </p:nvSpPr>
          <p:spPr>
            <a:xfrm>
              <a:off x="7027264" y="1392202"/>
              <a:ext cx="285750" cy="2952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zh-CN" altLang="en-US" sz="400">
                <a:latin typeface="微软雅黑" panose="020b0503020204020204" pitchFamily="34" charset="-122"/>
                <a:ea typeface="微软雅黑" panose="020b0503020204020204" pitchFamily="34" charset="-122"/>
              </a:endParaRPr>
            </a:p>
          </p:txBody>
        </p:sp>
        <p:sp>
          <p:nvSpPr>
            <p:cNvPr id="241" name="箭头: 右 5"/>
            <p:cNvSpPr/>
            <p:nvPr/>
          </p:nvSpPr>
          <p:spPr>
            <a:xfrm>
              <a:off x="8841777" y="1392202"/>
              <a:ext cx="285750" cy="2952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zh-CN" altLang="en-US" sz="400">
                <a:latin typeface="微软雅黑" panose="020b0503020204020204" pitchFamily="34" charset="-122"/>
                <a:ea typeface="微软雅黑" panose="020b0503020204020204" pitchFamily="34" charset="-122"/>
              </a:endParaRPr>
            </a:p>
          </p:txBody>
        </p:sp>
      </p:grpSp>
      <p:graphicFrame>
        <p:nvGraphicFramePr>
          <p:cNvPr id="242" name="表格 241"/>
          <p:cNvGraphicFramePr/>
          <p:nvPr/>
        </p:nvGraphicFramePr>
        <p:xfrm>
          <a:off x="3253516" y="3925507"/>
          <a:ext cx="2358846" cy="1094688"/>
        </p:xfrm>
        <a:graphic>
          <a:graphicData uri="http://schemas.openxmlformats.org/drawingml/2006/table">
            <a:tbl>
              <a:tblPr/>
              <a:tblGrid>
                <a:gridCol w="807436"/>
                <a:gridCol w="279769"/>
                <a:gridCol w="1271641"/>
              </a:tblGrid>
              <a:tr h="121632">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部门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人数</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职责</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632">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业务一组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接听电话，解答客户问题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632">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业务二组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接听电话，解答客户问题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632">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业务三组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接听电话，解答客户问题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632">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线上客服组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在线解答客户问题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632">
                <a:tc>
                  <a:txBody>
                    <a:bodyPr anchorCtr="0"/>
                    <a:lstStyle/>
                    <a:p>
                      <a:pPr algn="ctr" fontAlgn="b"/>
                      <a:r>
                        <a:rPr lang="en-US" sz="500" b="0" i="0" u="none" strike="noStrike" dirty="1">
                          <a:solidFill>
                            <a:schemeClr val="tx1"/>
                          </a:solidFill>
                          <a:effectLst/>
                          <a:latin typeface="微软雅黑" panose="020b0503020204020204" pitchFamily="34" charset="-122"/>
                          <a:ea typeface="微软雅黑" panose="020b0503020204020204" pitchFamily="34" charset="-122"/>
                        </a:rPr>
                        <a:t>VIP</a:t>
                      </a:r>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客服组</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针对集团大型客户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632">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业务线支持部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解答具体产品的精确问题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632">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品质保障部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 判定、改进服务方案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1632">
                <a:tc>
                  <a:txBody>
                    <a:bodyPr anchorCtr="0"/>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总计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nchorCtr="0"/>
                    <a:lstStyle/>
                    <a:p>
                      <a:pPr algn="ctr" fontAlgn="b"/>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rowSpan="1">
                  <a:txBody>
                    <a:bodyPr/>
                    <a:lstStyle/>
                    <a:p>
                      <a:pPr algn="l" fontAlgn="b"/>
                      <a:endParaRPr lang="zh-CN" altLang="en-US" sz="1100" b="0" i="0" u="none" strike="noStrike">
                        <a:solidFill>
                          <a:srgbClr val="000000"/>
                        </a:solidFill>
                        <a:effectLst/>
                        <a:latin typeface="微软雅黑" panose="020b0503020204020204" pitchFamily="34" charset="-122"/>
                        <a:ea typeface="微软雅黑" panose="020b0503020204020204" pitchFamily="34" charset="-122"/>
                      </a:endParaRPr>
                    </a:p>
                  </a:txBody>
                  <a:tcPr/>
                </a:tc>
              </a:tr>
            </a:tbl>
          </a:graphicData>
        </a:graphic>
      </p:graphicFrame>
      <p:sp>
        <p:nvSpPr>
          <p:cNvPr id="243" name="矩形 242"/>
          <p:cNvSpPr/>
          <p:nvPr/>
        </p:nvSpPr>
        <p:spPr>
          <a:xfrm>
            <a:off x="3200425" y="3512552"/>
            <a:ext cx="604469" cy="215444"/>
          </a:xfrm>
          <a:prstGeom prst="rect"/>
          <a:solidFill>
            <a:schemeClr val="accent6">
              <a:lumMod val="50000"/>
            </a:schemeClr>
          </a:solidFill>
        </p:spPr>
        <p:txBody>
          <a:bodyPr wrap="square" rtlCol="0" anchor="ctr">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客服架构</a:t>
            </a:r>
          </a:p>
        </p:txBody>
      </p:sp>
      <p:sp>
        <p:nvSpPr>
          <p:cNvPr id="244" name="圆角矩形 243"/>
          <p:cNvSpPr/>
          <p:nvPr/>
        </p:nvSpPr>
        <p:spPr>
          <a:xfrm>
            <a:off x="3273140" y="3730117"/>
            <a:ext cx="180000" cy="144000"/>
          </a:xfrm>
          <a:prstGeom prst="roundRect">
            <a:avLst/>
          </a:prstGeom>
          <a:solidFill>
            <a:schemeClr val="accent6">
              <a:lumMod val="75000"/>
            </a:schemeClr>
          </a:solidFill>
        </p:spPr>
        <p:txBody>
          <a:bodyPr wrap="none" rtlCol="0" anchor="ctr">
            <a:spAutoFit/>
          </a:bodyPr>
          <a:lstStyle/>
          <a:p>
            <a:pPr algn="ctr"/>
            <a:r>
              <a:rPr lang="en-US" altLang="zh-CN" sz="600" dirty="1">
                <a:solidFill>
                  <a:schemeClr val="bg1"/>
                </a:solidFill>
                <a:latin typeface="微软雅黑" panose="020b0503020204020204" pitchFamily="34" charset="-122"/>
                <a:ea typeface="微软雅黑" panose="020b0503020204020204" pitchFamily="34" charset="-122"/>
              </a:rPr>
              <a:t>L</a:t>
            </a:r>
            <a:endParaRPr lang="zh-CN" altLang="en-US" sz="600">
              <a:solidFill>
                <a:schemeClr val="bg1"/>
              </a:solidFill>
              <a:latin typeface="微软雅黑" panose="020b0503020204020204" pitchFamily="34" charset="-122"/>
              <a:ea typeface="微软雅黑" panose="020b0503020204020204" pitchFamily="34" charset="-122"/>
            </a:endParaRPr>
          </a:p>
        </p:txBody>
      </p:sp>
      <p:sp>
        <p:nvSpPr>
          <p:cNvPr id="245" name="矩形 244"/>
          <p:cNvSpPr/>
          <p:nvPr/>
        </p:nvSpPr>
        <p:spPr>
          <a:xfrm>
            <a:off x="466124" y="6099477"/>
            <a:ext cx="756000" cy="180000"/>
          </a:xfrm>
          <a:prstGeom prst="rect"/>
          <a:solidFill>
            <a:schemeClr val="accent6">
              <a:lumMod val="50000"/>
            </a:schemeClr>
          </a:solidFill>
        </p:spPr>
        <p:txBody>
          <a:bodyPr wrap="square" rtlCol="0" anchor="ctr">
            <a:spAutoFit/>
          </a:bodyPr>
          <a:lstStyle/>
          <a:p>
            <a:pPr algn="ctr"/>
            <a:r>
              <a:rPr lang="en-US" altLang="zh-CN" sz="800" dirty="1">
                <a:solidFill>
                  <a:schemeClr val="bg1"/>
                </a:solidFill>
                <a:latin typeface="微软雅黑" panose="020b0503020204020204" pitchFamily="34" charset="-122"/>
                <a:ea typeface="微软雅黑" panose="020b0503020204020204" pitchFamily="34" charset="-122"/>
              </a:rPr>
              <a:t>L</a:t>
            </a:r>
            <a:r>
              <a:rPr lang="zh-CN" altLang="en-US" sz="800" dirty="1">
                <a:solidFill>
                  <a:schemeClr val="bg1"/>
                </a:solidFill>
                <a:latin typeface="微软雅黑" panose="020b0503020204020204" pitchFamily="34" charset="-122"/>
                <a:ea typeface="微软雅黑" panose="020b0503020204020204" pitchFamily="34" charset="-122"/>
              </a:rPr>
              <a:t>咨询情况</a:t>
            </a:r>
          </a:p>
        </p:txBody>
      </p:sp>
      <p:sp>
        <p:nvSpPr>
          <p:cNvPr id="246" name="圆角矩形 245"/>
          <p:cNvSpPr/>
          <p:nvPr/>
        </p:nvSpPr>
        <p:spPr>
          <a:xfrm>
            <a:off x="3273140" y="5047505"/>
            <a:ext cx="180000" cy="144000"/>
          </a:xfrm>
          <a:prstGeom prst="roundRect">
            <a:avLst/>
          </a:prstGeom>
          <a:solidFill>
            <a:schemeClr val="accent6">
              <a:lumMod val="75000"/>
            </a:schemeClr>
          </a:solidFill>
        </p:spPr>
        <p:txBody>
          <a:bodyPr wrap="none" rtlCol="0" anchor="ctr">
            <a:spAutoFit/>
          </a:bodyPr>
          <a:lstStyle/>
          <a:p>
            <a:pPr algn="ctr"/>
            <a:r>
              <a:rPr lang="en-US" altLang="zh-CN" sz="600" dirty="1">
                <a:solidFill>
                  <a:schemeClr val="bg1"/>
                </a:solidFill>
                <a:latin typeface="微软雅黑" panose="020b0503020204020204" pitchFamily="34" charset="-122"/>
                <a:ea typeface="微软雅黑" panose="020b0503020204020204" pitchFamily="34" charset="-122"/>
              </a:rPr>
              <a:t>Y</a:t>
            </a:r>
            <a:endParaRPr lang="zh-CN" altLang="en-US" sz="600">
              <a:solidFill>
                <a:schemeClr val="bg1"/>
              </a:solidFill>
              <a:latin typeface="微软雅黑" panose="020b0503020204020204" pitchFamily="34" charset="-122"/>
              <a:ea typeface="微软雅黑" panose="020b0503020204020204" pitchFamily="34" charset="-122"/>
            </a:endParaRPr>
          </a:p>
        </p:txBody>
      </p:sp>
      <p:graphicFrame>
        <p:nvGraphicFramePr>
          <p:cNvPr id="248" name="表格 247"/>
          <p:cNvGraphicFramePr/>
          <p:nvPr/>
        </p:nvGraphicFramePr>
        <p:xfrm>
          <a:off x="3264783" y="5216565"/>
          <a:ext cx="2320882" cy="2531482"/>
        </p:xfrm>
        <a:graphic>
          <a:graphicData uri="http://schemas.openxmlformats.org/drawingml/2006/table">
            <a:tbl>
              <a:tblPr/>
              <a:tblGrid>
                <a:gridCol w="347366"/>
                <a:gridCol w="305634"/>
                <a:gridCol w="270703"/>
                <a:gridCol w="1397179"/>
              </a:tblGrid>
              <a:tr h="95349">
                <a:tc gridSpan="2">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marL="0" algn="ctr" defTabSz="914400" fontAlgn="b" rtl="0" eaLnBrk="1" latinLnBrk="0" hangingPunct="1"/>
                      <a:r>
                        <a:rPr lang="zh-CN" altLang="en-US" sz="500" b="0" i="0" u="none" strike="noStrike" kern="1200" dirty="1">
                          <a:solidFill>
                            <a:srgbClr val="000000"/>
                          </a:solidFill>
                          <a:effectLst/>
                          <a:latin typeface="微软雅黑" panose="020b0503020204020204" pitchFamily="34" charset="-122"/>
                          <a:ea typeface="微软雅黑" panose="020b0503020204020204" pitchFamily="34" charset="-122"/>
                          <a:cs typeface="+mn-cs"/>
                        </a:rPr>
                        <a:t>分组</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marL="0" algn="ctr" defTabSz="914400" fontAlgn="b" rtl="0" eaLnBrk="1" latinLnBrk="0" hangingPunct="1"/>
                      <a:r>
                        <a:rPr lang="zh-CN" altLang="en-US" sz="500" b="0" i="0" u="none" strike="noStrike" kern="1200" dirty="1">
                          <a:solidFill>
                            <a:srgbClr val="000000"/>
                          </a:solidFill>
                          <a:effectLst/>
                          <a:latin typeface="微软雅黑" panose="020b0503020204020204" pitchFamily="34" charset="-122"/>
                          <a:ea typeface="微软雅黑" panose="020b0503020204020204" pitchFamily="34" charset="-122"/>
                          <a:cs typeface="+mn-cs"/>
                        </a:rPr>
                        <a:t>人数</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chemeClr val="tx1"/>
                          </a:solidFill>
                          <a:effectLst/>
                          <a:latin typeface="微软雅黑" panose="020b0503020204020204" pitchFamily="34" charset="-122"/>
                          <a:ea typeface="微软雅黑" panose="020b0503020204020204" pitchFamily="34" charset="-122"/>
                        </a:rPr>
                        <a:t>职责</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858">
                <a:tc rowSpan="4">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客户服务一室</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一组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rowSpan="16">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接听电话，解答客户问题</a:t>
                      </a:r>
                      <a:endParaRPr lang="zh-CN" altLang="en-US" sz="500" b="0" i="0" u="none" strike="noStrike">
                        <a:solidFill>
                          <a:srgbClr val="000000"/>
                        </a:solidFill>
                        <a:effectLst/>
                        <a:latin typeface="宋体" panose="02010600030101010101" pitchFamily="2" charset="-122"/>
                        <a:ea typeface="宋体" panose="02010600030101010101" pitchFamily="2" charset="-122"/>
                      </a:endParaRP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二组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三组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四组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rowSpan="4">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客户服务二室</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一组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二组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三组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四组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rowSpan="4">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客户服务三室</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一组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二组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三组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四组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rowSpan="4">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客户服务四室</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一组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二组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三组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59858">
                <a:tc gridSpan="1" vMerge="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四组</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r h="144637">
                <a:tc gridSpan="2">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业务管理部</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8</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工作职责：负责与分公司相关人员接洽，跟进业务更新的情况</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163819">
                <a:tc gridSpan="2">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业务支持部</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5</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工作职责：负责给公司所有员工修电脑或换耳机之类的琐事。</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23887">
                <a:tc gridSpan="2">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质检部</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16</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lnSpc>
                          <a:spcPct val="150000"/>
                        </a:lnSpc>
                      </a:pP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工作职责：质检部员工负责监听接线人员与客户电话质量、服务态度等</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92150">
                <a:tc gridSpan="2">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信审部</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4</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lnSpc>
                          <a:spcPct val="150000"/>
                        </a:lnSpc>
                      </a:pP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工作职责：专员在接线中遇到在线解决不了的问题时，需要做工单转递到分公司处理，信审就负责审核这些工单的正确性</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143695">
                <a:tc gridSpan="2">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值班经理部</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endParaRPr lang="zh-CN" altLang="en-US"/>
                    </a:p>
                  </a:txBody>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4</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工作职责：负责现场管控，调配所有接线人员的排班情况。</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07754">
                <a:tc gridSpan="2">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　总计</a:t>
                      </a:r>
                    </a:p>
                  </a:txBody>
                  <a:tcPr marL="3453" marR="3453" marT="3453" marB="0" anchor="ctr">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endParaRPr lang="zh-CN" altLang="en-US"/>
                    </a:p>
                  </a:txBody>
                  <a:tcPr/>
                </a:tc>
                <a:tc gridSpan="2">
                  <a:txBody>
                    <a:bodyPr anchorCtr="0"/>
                    <a:lstStyle>
                      <a:lvl1pPr marL="0" algn="l" defTabSz="612008" rtl="0" eaLnBrk="1" latinLnBrk="0" hangingPunct="1">
                        <a:defRPr sz="1205" kern="1200">
                          <a:solidFill>
                            <a:schemeClr val="tx1"/>
                          </a:solidFill>
                          <a:latin typeface="Calibri" panose="020f0502020204030204"/>
                          <a:ea typeface=""/>
                          <a:cs typeface=""/>
                        </a:defRPr>
                      </a:lvl1pPr>
                      <a:lvl2pPr marL="306004" algn="l" defTabSz="612008" rtl="0" eaLnBrk="1" latinLnBrk="0" hangingPunct="1">
                        <a:defRPr sz="1205" kern="1200">
                          <a:solidFill>
                            <a:schemeClr val="tx1"/>
                          </a:solidFill>
                          <a:latin typeface="Calibri" panose="020f0502020204030204"/>
                          <a:ea typeface=""/>
                          <a:cs typeface=""/>
                        </a:defRPr>
                      </a:lvl2pPr>
                      <a:lvl3pPr marL="612008" algn="l" defTabSz="612008" rtl="0" eaLnBrk="1" latinLnBrk="0" hangingPunct="1">
                        <a:defRPr sz="1205" kern="1200">
                          <a:solidFill>
                            <a:schemeClr val="tx1"/>
                          </a:solidFill>
                          <a:latin typeface="Calibri" panose="020f0502020204030204"/>
                          <a:ea typeface=""/>
                          <a:cs typeface=""/>
                        </a:defRPr>
                      </a:lvl3pPr>
                      <a:lvl4pPr marL="918012" algn="l" defTabSz="612008" rtl="0" eaLnBrk="1" latinLnBrk="0" hangingPunct="1">
                        <a:defRPr sz="1205" kern="1200">
                          <a:solidFill>
                            <a:schemeClr val="tx1"/>
                          </a:solidFill>
                          <a:latin typeface="Calibri" panose="020f0502020204030204"/>
                          <a:ea typeface=""/>
                          <a:cs typeface=""/>
                        </a:defRPr>
                      </a:lvl4pPr>
                      <a:lvl5pPr marL="1224016" algn="l" defTabSz="612008" rtl="0" eaLnBrk="1" latinLnBrk="0" hangingPunct="1">
                        <a:defRPr sz="1205" kern="1200">
                          <a:solidFill>
                            <a:schemeClr val="tx1"/>
                          </a:solidFill>
                          <a:latin typeface="Calibri" panose="020f0502020204030204"/>
                          <a:ea typeface=""/>
                          <a:cs typeface=""/>
                        </a:defRPr>
                      </a:lvl5pPr>
                      <a:lvl6pPr marL="1530020" algn="l" defTabSz="612008" rtl="0" eaLnBrk="1" latinLnBrk="0" hangingPunct="1">
                        <a:defRPr sz="1205" kern="1200">
                          <a:solidFill>
                            <a:schemeClr val="tx1"/>
                          </a:solidFill>
                          <a:latin typeface="Calibri" panose="020f0502020204030204"/>
                          <a:ea typeface=""/>
                          <a:cs typeface=""/>
                        </a:defRPr>
                      </a:lvl6pPr>
                      <a:lvl7pPr marL="1836024" algn="l" defTabSz="612008" rtl="0" eaLnBrk="1" latinLnBrk="0" hangingPunct="1">
                        <a:defRPr sz="1205" kern="1200">
                          <a:solidFill>
                            <a:schemeClr val="tx1"/>
                          </a:solidFill>
                          <a:latin typeface="Calibri" panose="020f0502020204030204"/>
                          <a:ea typeface=""/>
                          <a:cs typeface=""/>
                        </a:defRPr>
                      </a:lvl7pPr>
                      <a:lvl8pPr marL="2142028" algn="l" defTabSz="612008" rtl="0" eaLnBrk="1" latinLnBrk="0" hangingPunct="1">
                        <a:defRPr sz="1205" kern="1200">
                          <a:solidFill>
                            <a:schemeClr val="tx1"/>
                          </a:solidFill>
                          <a:latin typeface="Calibri" panose="020f0502020204030204"/>
                          <a:ea typeface=""/>
                          <a:cs typeface=""/>
                        </a:defRPr>
                      </a:lvl8pPr>
                      <a:lvl9pPr marL="2448032" algn="l" defTabSz="612008" rtl="0" eaLnBrk="1" latinLnBrk="0" hangingPunct="1">
                        <a:defRPr sz="1205" kern="1200">
                          <a:solidFill>
                            <a:schemeClr val="tx1"/>
                          </a:solidFill>
                          <a:latin typeface="Calibri" panose="020f0502020204030204"/>
                          <a:ea typeface=""/>
                          <a:cs typeface=""/>
                        </a:defRPr>
                      </a:lvl9pPr>
                    </a:lstStyle>
                    <a:p>
                      <a:pPr algn="ctr" fontAlgn="b"/>
                      <a:r>
                        <a:rPr lang="en-US" altLang="zh-CN" sz="500" b="0" i="0" u="none" strike="noStrike" dirty="1">
                          <a:solidFill>
                            <a:schemeClr val="tx1"/>
                          </a:solidFill>
                          <a:effectLst/>
                          <a:latin typeface="微软雅黑" panose="020b0503020204020204" pitchFamily="34" charset="-122"/>
                          <a:ea typeface="微软雅黑" panose="020b0503020204020204" pitchFamily="34" charset="-122"/>
                        </a:rPr>
                        <a:t>197</a:t>
                      </a:r>
                    </a:p>
                  </a:txBody>
                  <a:tcPr marL="3453" marR="3453" marT="3453" marB="0" anchor="b">
                    <a:lnL w="6350" cap="flat" cmpd="sng" algn="ctr">
                      <a:solidFill>
                        <a:sysClr val="windowText" lastClr="000000"/>
                      </a:solidFill>
                      <a:prstDash val="solid"/>
                      <a:round/>
                      <a:headEnd type="none" w="med" len="med"/>
                      <a:tailEnd type="none" w="med" len="med"/>
                    </a:lnL>
                    <a:lnR w="6350" cap="flat" cmpd="sng" algn="ctr">
                      <a:solidFill>
                        <a:sysClr val="windowText" lastClr="000000"/>
                      </a:solidFill>
                      <a:prstDash val="solid"/>
                      <a:round/>
                      <a:headEnd type="none" w="med" len="med"/>
                      <a:tailEnd type="none" w="med" len="med"/>
                    </a:lnR>
                    <a:lnT w="6350" cap="flat" cmpd="sng" algn="ctr">
                      <a:solidFill>
                        <a:sysClr val="windowText" lastClr="000000"/>
                      </a:solidFill>
                      <a:prstDash val="solid"/>
                      <a:round/>
                      <a:headEnd type="none" w="med" len="med"/>
                      <a:tailEnd type="none" w="med" len="med"/>
                    </a:lnT>
                    <a:lnB w="635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rowSpan="1">
                  <a:txBody>
                    <a:bodyPr/>
                    <a:lstStyle/>
                    <a:p>
                      <a:pPr algn="l" fontAlgn="b"/>
                      <a:endParaRPr lang="zh-CN" altLang="en-US" sz="1000" b="0" i="0" u="none" strike="noStrike">
                        <a:solidFill>
                          <a:srgbClr val="000000"/>
                        </a:solidFill>
                        <a:effectLst/>
                        <a:latin typeface="宋体" panose="02010600030101010101" pitchFamily="2" charset="-122"/>
                        <a:ea typeface="宋体" panose="02010600030101010101" pitchFamily="2" charset="-122"/>
                      </a:endParaRPr>
                    </a:p>
                  </a:txBody>
                  <a:tcPr/>
                </a:tc>
              </a:tr>
            </a:tbl>
          </a:graphicData>
        </a:graphic>
      </p:graphicFrame>
      <p:graphicFrame>
        <p:nvGraphicFramePr>
          <p:cNvPr id="249" name="表格 248"/>
          <p:cNvGraphicFramePr/>
          <p:nvPr/>
        </p:nvGraphicFramePr>
        <p:xfrm>
          <a:off x="535532" y="6330918"/>
          <a:ext cx="2468289" cy="948087"/>
        </p:xfrm>
        <a:graphic>
          <a:graphicData uri="http://schemas.openxmlformats.org/drawingml/2006/table">
            <a:tbl>
              <a:tblPr/>
              <a:tblGrid>
                <a:gridCol w="698335"/>
                <a:gridCol w="931449"/>
                <a:gridCol w="838505"/>
              </a:tblGrid>
              <a:tr h="135441">
                <a:tc>
                  <a:txBody>
                    <a:bodyPr anchorCtr="0"/>
                    <a:lstStyle/>
                    <a:p>
                      <a:pPr algn="ctr" fontAlgn="b"/>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统计维度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统计单位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数据</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441">
                <a:tc rowSpan="2">
                  <a:txBody>
                    <a:bodyPr anchorCtr="0"/>
                    <a:lstStyle/>
                    <a:p>
                      <a:pPr algn="ctr" fontAlgn="b"/>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交易类客户投诉事件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数量（件）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400" b="0" i="0" u="none" strike="noStrike" dirty="1">
                          <a:solidFill>
                            <a:schemeClr val="tx1"/>
                          </a:solidFill>
                          <a:effectLst/>
                          <a:latin typeface="微软雅黑" panose="020b0503020204020204" pitchFamily="34" charset="-122"/>
                          <a:ea typeface="微软雅黑" panose="020b0503020204020204" pitchFamily="34" charset="-122"/>
                        </a:rPr>
                        <a:t>865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441">
                <a:tc gridSpan="1" vMerge="1">
                  <a:txBody>
                    <a:bodyPr/>
                    <a:lstStyle/>
                    <a:p>
                      <a:endParaRPr lang="zh-CN" altLang="en-US"/>
                    </a:p>
                  </a:txBody>
                  <a:tcPr/>
                </a:tc>
                <a:tc>
                  <a:txBody>
                    <a:bodyPr anchorCtr="0"/>
                    <a:lstStyle/>
                    <a:p>
                      <a:pPr algn="ctr" fontAlgn="b"/>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涉及交易笔数占比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400" b="0" i="0" u="none" strike="noStrike" dirty="1">
                          <a:solidFill>
                            <a:schemeClr val="tx1"/>
                          </a:solidFill>
                          <a:effectLst/>
                          <a:latin typeface="微软雅黑" panose="020b0503020204020204" pitchFamily="34" charset="-122"/>
                          <a:ea typeface="微软雅黑" panose="020b0503020204020204" pitchFamily="34" charset="-122"/>
                        </a:rPr>
                        <a:t>0.00033260%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441">
                <a:tc>
                  <a:txBody>
                    <a:bodyPr anchorCtr="0"/>
                    <a:lstStyle/>
                    <a:p>
                      <a:pPr algn="ctr" fontAlgn="b"/>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服务类客户投诉事件</a:t>
                      </a:r>
                      <a:r>
                        <a:rPr lang="zh-CN" altLang="en-US" sz="300" b="0" i="0" u="none" strike="noStrike" dirty="1">
                          <a:solidFill>
                            <a:srgbClr val="FF0000"/>
                          </a:solidFill>
                          <a:effectLst/>
                          <a:latin typeface="微软雅黑" panose="020b0503020204020204" pitchFamily="34" charset="-122"/>
                          <a:ea typeface="微软雅黑" panose="020b0503020204020204" pitchFamily="34" charset="-122"/>
                        </a:rPr>
                        <a:t>注①</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数量（件）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400" b="0" i="0" u="none" strike="noStrike" dirty="1">
                          <a:solidFill>
                            <a:schemeClr val="tx1"/>
                          </a:solidFill>
                          <a:effectLst/>
                          <a:latin typeface="微软雅黑" panose="020b0503020204020204" pitchFamily="34" charset="-122"/>
                          <a:ea typeface="微软雅黑" panose="020b0503020204020204" pitchFamily="34" charset="-122"/>
                        </a:rPr>
                        <a:t>4754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441">
                <a:tc>
                  <a:txBody>
                    <a:bodyPr anchorCtr="0"/>
                    <a:lstStyle/>
                    <a:p>
                      <a:pPr algn="ctr" fontAlgn="b"/>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处理完毕的客户投诉事件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占比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400" b="0" i="0" u="none" strike="noStrike" dirty="1">
                          <a:solidFill>
                            <a:schemeClr val="tx1"/>
                          </a:solidFill>
                          <a:effectLst/>
                          <a:latin typeface="微软雅黑" panose="020b0503020204020204" pitchFamily="34" charset="-122"/>
                          <a:ea typeface="微软雅黑" panose="020b0503020204020204" pitchFamily="34" charset="-122"/>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441">
                <a:tc rowSpan="2">
                  <a:txBody>
                    <a:bodyPr anchorCtr="0"/>
                    <a:lstStyle/>
                    <a:p>
                      <a:pPr algn="ctr" fontAlgn="b"/>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投诉处理时效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400" b="0" i="0" u="none" strike="noStrike" dirty="1">
                          <a:solidFill>
                            <a:schemeClr val="tx1"/>
                          </a:solidFill>
                          <a:effectLst/>
                          <a:latin typeface="微软雅黑" panose="020b0503020204020204" pitchFamily="34" charset="-122"/>
                          <a:ea typeface="微软雅黑" panose="020b0503020204020204" pitchFamily="34" charset="-122"/>
                        </a:rPr>
                        <a:t>1</a:t>
                      </a:r>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个工作日以内处理问你的占比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400" b="0" i="0" u="none" strike="noStrike" dirty="1">
                          <a:solidFill>
                            <a:schemeClr val="tx1"/>
                          </a:solidFill>
                          <a:effectLst/>
                          <a:latin typeface="微软雅黑" panose="020b0503020204020204" pitchFamily="34" charset="-122"/>
                          <a:ea typeface="微软雅黑" panose="020b0503020204020204" pitchFamily="34" charset="-122"/>
                        </a:rPr>
                        <a:t>92.29%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5441">
                <a:tc gridSpan="1" vMerge="1">
                  <a:txBody>
                    <a:bodyPr/>
                    <a:lstStyle/>
                    <a:p>
                      <a:endParaRPr lang="zh-CN" altLang="en-US"/>
                    </a:p>
                  </a:txBody>
                  <a:tcPr/>
                </a:tc>
                <a:tc>
                  <a:txBody>
                    <a:bodyPr anchorCtr="0"/>
                    <a:lstStyle/>
                    <a:p>
                      <a:pPr algn="ctr" fontAlgn="b"/>
                      <a:r>
                        <a:rPr lang="en-US" altLang="zh-CN" sz="400" b="0" i="0" u="none" strike="noStrike" dirty="1">
                          <a:solidFill>
                            <a:schemeClr val="tx1"/>
                          </a:solidFill>
                          <a:effectLst/>
                          <a:latin typeface="微软雅黑" panose="020b0503020204020204" pitchFamily="34" charset="-122"/>
                          <a:ea typeface="微软雅黑" panose="020b0503020204020204" pitchFamily="34" charset="-122"/>
                        </a:rPr>
                        <a:t>1</a:t>
                      </a:r>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至</a:t>
                      </a:r>
                      <a:r>
                        <a:rPr lang="en-US" altLang="zh-CN" sz="400" b="0" i="0" u="none" strike="noStrike" dirty="1">
                          <a:solidFill>
                            <a:schemeClr val="tx1"/>
                          </a:solidFill>
                          <a:effectLst/>
                          <a:latin typeface="微软雅黑" panose="020b0503020204020204" pitchFamily="34" charset="-122"/>
                          <a:ea typeface="微软雅黑" panose="020b0503020204020204" pitchFamily="34" charset="-122"/>
                        </a:rPr>
                        <a:t>3</a:t>
                      </a:r>
                      <a:r>
                        <a:rPr lang="zh-CN" altLang="en-US" sz="400" b="0" i="0" u="none" strike="noStrike" dirty="1">
                          <a:solidFill>
                            <a:schemeClr val="tx1"/>
                          </a:solidFill>
                          <a:effectLst/>
                          <a:latin typeface="微软雅黑" panose="020b0503020204020204" pitchFamily="34" charset="-122"/>
                          <a:ea typeface="微软雅黑" panose="020b0503020204020204" pitchFamily="34" charset="-122"/>
                        </a:rPr>
                        <a:t>个工作日（含）处理完毕的占比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nchorCtr="0"/>
                    <a:lstStyle/>
                    <a:p>
                      <a:pPr algn="ctr" fontAlgn="b"/>
                      <a:r>
                        <a:rPr lang="en-US" altLang="zh-CN" sz="400" b="0" i="0" u="none" strike="noStrike" dirty="1">
                          <a:solidFill>
                            <a:schemeClr val="tx1"/>
                          </a:solidFill>
                          <a:effectLst/>
                          <a:latin typeface="微软雅黑" panose="020b0503020204020204" pitchFamily="34" charset="-122"/>
                          <a:ea typeface="微软雅黑" panose="020b0503020204020204" pitchFamily="34" charset="-122"/>
                        </a:rPr>
                        <a:t>7.71%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50" name="文本框 249"/>
          <p:cNvSpPr txBox="1"/>
          <p:nvPr/>
        </p:nvSpPr>
        <p:spPr>
          <a:xfrm>
            <a:off x="466079" y="7286394"/>
            <a:ext cx="2632305" cy="424988"/>
          </a:xfrm>
          <a:prstGeom prst="rect"/>
          <a:noFill/>
        </p:spPr>
        <p:txBody>
          <a:bodyPr wrap="square" rtlCol="0">
            <a:spAutoFit/>
          </a:bodyPr>
          <a:lstStyle/>
          <a:p>
            <a:pPr>
              <a:lnSpc>
                <a:spcPct val="150000"/>
              </a:lnSpc>
            </a:pPr>
            <a:r>
              <a:rPr lang="zh-CN" altLang="en-US" sz="500" dirty="1">
                <a:latin typeface="微软雅黑" panose="020b0503020204020204" pitchFamily="34" charset="-122"/>
                <a:ea typeface="微软雅黑" panose="020b0503020204020204" pitchFamily="34" charset="-122"/>
              </a:rPr>
              <a:t>注①：由支付类投诉事件处理过程中产生了大量服务类投诉（如代扣权限不清楚，而入账账户并不是消费账户，导致用户在不知情的情况下扣款，处理回复时间长导致客户投诉。（分期付、消费贷类平台）</a:t>
            </a:r>
          </a:p>
        </p:txBody>
      </p:sp>
    </p:spTree>
    <p:extLst>
      <p:ext uri="{BB962C8B-B14F-4D97-AF65-F5344CB8AC3E}">
        <p14:creationId xmlns:p14="http://schemas.microsoft.com/office/powerpoint/2010/main" val="310184904"/>
      </p:ext>
    </p:extLst>
  </p:cSld>
  <p:clrMapOvr>
    <a:masterClrMapping/>
  </p:clrMapOvr>
  <p:transition spd="fast"/>
  <p:timing>
    <p:tnLst>
      <p:par>
        <p:cTn id="1"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 name="文本框 5"/>
          <p:cNvSpPr txBox="1"/>
          <p:nvPr/>
        </p:nvSpPr>
        <p:spPr>
          <a:xfrm>
            <a:off x="910428" y="658186"/>
            <a:ext cx="4303254" cy="4485042"/>
          </a:xfrm>
          <a:prstGeom prst="rect"/>
          <a:noFill/>
        </p:spPr>
        <p:txBody>
          <a:bodyPr wrap="square" rtlCol="0">
            <a:spAutoFit/>
          </a:bodyPr>
          <a:lstStyle/>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以上数据分析均来自于尚普咨询《中国第三方支付行业市场调研咨询案例》。</a:t>
            </a: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尚普咨询作为中国知名的独立第三方咨询领导品牌之一，专注于市场研究与投融资咨询，是中国第一批提供专项市场咨询服务的咨询机构。作为国家统计局涉外调查许可单位，建立了科学的数据分析方法与市场测算模型，拥有</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28</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项自主知识产权，目前自有数据库容量超过</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9000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多万条数据。</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多年来，已为</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5000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多家机构提供定制化的专项市场研究咨询服务。</a:t>
            </a:r>
            <a:endParaRPr lang="en-US" altLang="zh-CN"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荣获</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经济</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杂志社、人民日报</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新闻战线</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杂志社颁发的“中国市场调查客户满意最佳品牌”、“中国行业诚信企业奖”，成功入选财政部首批</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PPP</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咨询机构库</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还荣获“中国咨询服务机构百强”、“市场咨询行业先锋机构”、 “中国咨询服务最佳智库奖”、“中国旅游咨询服务首选品牌”等来自第三方评价机构的专业认可。</a:t>
            </a:r>
          </a:p>
        </p:txBody>
      </p:sp>
    </p:spTree>
    <p:extLst>
      <p:ext uri="{BB962C8B-B14F-4D97-AF65-F5344CB8AC3E}">
        <p14:creationId xmlns:p14="http://schemas.microsoft.com/office/powerpoint/2010/main" val="2402455444"/>
      </p:ext>
    </p:extLst>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18449"/>
  <p:tag name="AS_OS" val="Microsoft Windows NT 6.2.9200.0"/>
  <p:tag name="AS_RELEASE_DATE" val="2013.12.17"/>
  <p:tag name="AS_TITLE" val="Spire.Presentation for .NET "/>
  <p:tag name="AS_VERSION" val="2.1.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游ゴシック Light"/>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游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solidFill>
          <a:srgbClr val="7030A0"/>
        </a:solidFill>
      </a:spPr>
      <a:bodyPr wrap="none" anchor="ctr">
        <a:spAutoFit/>
      </a:bodyPr>
      <a:lstStyle>
        <a:defPPr algn="ctr">
          <a:defRPr sz="800" dirty="0">
            <a:solidFill>
              <a:schemeClr val="bg1"/>
            </a:solidFill>
            <a:latin typeface="微软雅黑" panose="020B0503020204020204" pitchFamily="34" charset="-122"/>
            <a:ea typeface="微软雅黑" panose="020B0503020204020204" pitchFamily="34" charset="-122"/>
          </a:defRPr>
        </a:defPPr>
      </a:lstStyle>
    </a:spDef>
  </a:objectDefaults>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emplate/>
  <TotalTime>3959</TotalTime>
  <Application>Microsoft Office PowerPoint</Application>
  <PresentationFormat>自定义</PresentationFormat>
  <Slides>5</Slide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顾梦薇</dc:creator>
  <cp:lastModifiedBy>zhengxu@shangpu-china.com</cp:lastModifiedBy>
  <cp:revision>1201</cp:revision>
  <dcterms:created xsi:type="dcterms:W3CDTF">2018-02-01T06:35:20.0000000Z</dcterms:created>
  <dcterms:modified xsi:type="dcterms:W3CDTF">2019-10-15T14:26:45.0000000Z</dcterms:modified>
</cp:coreProperties>
</file>