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jpeg" ContentType="image/jpeg"/>
  <Default Extension="xlsx" ContentType="application/vnd.openxmlformats-officedocument.spreadsheetml.sheet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olors1.xml" ContentType="application/vnd.ms-office.chartcolorstyle+xml"/>
  <Override PartName="/ppt/charts/colors10.xml" ContentType="application/vnd.ms-office.chartcolorstyle+xml"/>
  <Override PartName="/ppt/charts/colors11.xml" ContentType="application/vnd.ms-office.chartcolorstyle+xml"/>
  <Override PartName="/ppt/charts/colors12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colors5.xml" ContentType="application/vnd.ms-office.chartcolorstyle+xml"/>
  <Override PartName="/ppt/charts/colors6.xml" ContentType="application/vnd.ms-office.chartcolorstyle+xml"/>
  <Override PartName="/ppt/charts/colors7.xml" ContentType="application/vnd.ms-office.chartcolorstyle+xml"/>
  <Override PartName="/ppt/charts/colors8.xml" ContentType="application/vnd.ms-office.chartcolorstyle+xml"/>
  <Override PartName="/ppt/charts/colors9.xml" ContentType="application/vnd.ms-office.chartcolorstyle+xml"/>
  <Override PartName="/ppt/charts/style1.xml" ContentType="application/vnd.ms-office.chartstyle+xml"/>
  <Override PartName="/ppt/charts/style10.xml" ContentType="application/vnd.ms-office.chartstyle+xml"/>
  <Override PartName="/ppt/charts/style11.xml" ContentType="application/vnd.ms-office.chartstyle+xml"/>
  <Override PartName="/ppt/charts/style12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charts/style5.xml" ContentType="application/vnd.ms-office.chartstyle+xml"/>
  <Override PartName="/ppt/charts/style6.xml" ContentType="application/vnd.ms-office.chartstyle+xml"/>
  <Override PartName="/ppt/charts/style7.xml" ContentType="application/vnd.ms-office.chartstyle+xml"/>
  <Override PartName="/ppt/charts/style8.xml" ContentType="application/vnd.ms-office.chartstyle+xml"/>
  <Override PartName="/ppt/charts/style9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2.6.19040--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r:id="rId1" id="2147483660"/>
  </p:sldMasterIdLst>
  <p:notesMasterIdLst>
    <p:notesMasterId r:id="rId7"/>
  </p:notesMasterIdLst>
  <p:handoutMasterIdLst>
    <p:handoutMasterId r:id="rId8"/>
  </p:handoutMasterIdLst>
  <p:sldIdLst>
    <p:sldId r:id="rId2" id="1025"/>
    <p:sldId r:id="rId3" id="1026"/>
    <p:sldId r:id="rId4" id="1027"/>
    <p:sldId r:id="rId5" id="1028"/>
    <p:sldId r:id="rId6" id="1114"/>
  </p:sldIdLst>
  <p:sldSz cx="6119813" cy="8280400"/>
  <p:notesSz cx="6858000" cy="9144000"/>
  <p:custDataLst>
    <p:tags r:id="rId13"/>
  </p:custDataLst>
  <p:kinsoku lang="zh-CN" invalStChars="!),.:;?]}、。—ˇ¨〃々～‖…’”〕〉》」』〗】∶！＂＇），．：；？］｀｜｝·" invalEndChars="([{‘“〔〈《「『〖【（［｛．·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8" userDrawn="1">
          <p15:clr>
            <a:srgbClr val="A4A3A4"/>
          </p15:clr>
        </p15:guide>
        <p15:guide id="2" pos="19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clrMru>
    <a:srgbClr val="4472C4"/>
    <a:srgbClr val="558ED5"/>
    <a:srgbClr val="9BBB59"/>
    <a:srgbClr val="157E9F"/>
    <a:srgbClr val="0070C0"/>
    <a:srgbClr val="DCE6F2"/>
    <a:srgbClr val="FFCCFF"/>
    <a:srgbClr val="FFCCCC"/>
    <a:srgbClr val="4BACC6"/>
    <a:srgbClr val="953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fill>
          <a:solidFill>
            <a:schemeClr val="accent3">
              <a:alpha val="20000"/>
            </a:schemeClr>
          </a:solidFill>
        </a:fill>
      </a:tcStyle>
    </a:band1H>
    <a:band1V>
      <a:tcStyle>
        <a:fill>
          <a:solidFill>
            <a:schemeClr val="accent3">
              <a:alpha val="20000"/>
            </a:schemeClr>
          </a:solidFill>
        </a:fill>
      </a:tcStyle>
    </a:band1V>
    <a:lastCol>
      <a:tcTxStyle b="on"/>
    </a:lastCol>
    <a:firstCol>
      <a:tcTxStyle b="on"/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fill>
          <a:solidFill>
            <a:schemeClr val="dk1">
              <a:tint val="20000"/>
            </a:schemeClr>
          </a:solidFill>
        </a:fill>
      </a:tcStyle>
    </a:band1H>
    <a:band1V>
      <a:tcStyle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</a:seCell>
    <a:swCell>
      <a:tcTxStyle b="on">
        <a:fontRef idx="minor">
          <a:scrgbClr r="0" g="0" b="0"/>
        </a:fontRef>
        <a:schemeClr val="dk1"/>
      </a:tcTx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25" autoAdjust="0"/>
    <p:restoredTop sz="94238" autoAdjust="0"/>
  </p:normalViewPr>
  <p:slideViewPr>
    <p:cSldViewPr snapToGrid="0">
      <p:cViewPr>
        <p:scale>
          <a:sx n="170" d="100"/>
          <a:sy n="170" d="100"/>
        </p:scale>
        <p:origin x="1746" y="-24"/>
      </p:cViewPr>
      <p:guideLst>
        <p:guide orient="horz" pos="2608"/>
        <p:guide pos="192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8"/>
    </p:cViewPr>
  </p:sorter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13" Type="http://schemas.openxmlformats.org/officeDocument/2006/relationships/tags" Target="tags/tag1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notesMaster" Target="notesMasters/notesMaster1.xml" /><Relationship Id="rId8" Type="http://schemas.openxmlformats.org/officeDocument/2006/relationships/handoutMaster" Target="handoutMasters/handoutMaster1.xml" /><Relationship Id="rId9" Type="http://schemas.openxmlformats.org/officeDocument/2006/relationships/presProps" Target="presProps.xml" /></Relationships>
</file>

<file path=ppt/charts/_rels/chart1.xml.rels>&#65279;<?xml version="1.0" encoding="utf-8" standalone="yes"?><Relationships xmlns="http://schemas.openxmlformats.org/package/2006/relationships"><Relationship Id="rId1" Type="http://schemas.microsoft.com/office/2011/relationships/chartStyle" Target="style1.xml" /><Relationship Id="rId2" Type="http://schemas.microsoft.com/office/2011/relationships/chartColorStyle" Target="colors1.xml" /><Relationship Id="rId3" Type="http://schemas.openxmlformats.org/officeDocument/2006/relationships/themeOverride" Target="../theme/themeOverride1.xml" /><Relationship Id="rId4" Type="http://schemas.openxmlformats.org/officeDocument/2006/relationships/package" Target="../embeddings/Microsoft_Excel_Worksheet85.xlsx" /></Relationships>
</file>

<file path=ppt/charts/_rels/chart10.xml.rels>&#65279;<?xml version="1.0" encoding="utf-8" standalone="yes"?><Relationships xmlns="http://schemas.openxmlformats.org/package/2006/relationships"><Relationship Id="rId1" Type="http://schemas.microsoft.com/office/2011/relationships/chartStyle" Target="style10.xml" /><Relationship Id="rId2" Type="http://schemas.microsoft.com/office/2011/relationships/chartColorStyle" Target="colors10.xml" /><Relationship Id="rId3" Type="http://schemas.openxmlformats.org/officeDocument/2006/relationships/themeOverride" Target="../theme/themeOverride10.xml" /><Relationship Id="rId4" Type="http://schemas.openxmlformats.org/officeDocument/2006/relationships/package" Target="../embeddings/Microsoft_Excel_Worksheet94.xlsx" /></Relationships>
</file>

<file path=ppt/charts/_rels/chart11.xml.rels>&#65279;<?xml version="1.0" encoding="utf-8" standalone="yes"?><Relationships xmlns="http://schemas.openxmlformats.org/package/2006/relationships"><Relationship Id="rId1" Type="http://schemas.microsoft.com/office/2011/relationships/chartStyle" Target="style11.xml" /><Relationship Id="rId2" Type="http://schemas.microsoft.com/office/2011/relationships/chartColorStyle" Target="colors11.xml" /><Relationship Id="rId3" Type="http://schemas.openxmlformats.org/officeDocument/2006/relationships/themeOverride" Target="../theme/themeOverride11.xml" /><Relationship Id="rId4" Type="http://schemas.openxmlformats.org/officeDocument/2006/relationships/package" Target="../embeddings/Microsoft_Excel_Worksheet95.xlsx" /></Relationships>
</file>

<file path=ppt/charts/_rels/chart12.xml.rels>&#65279;<?xml version="1.0" encoding="utf-8" standalone="yes"?><Relationships xmlns="http://schemas.openxmlformats.org/package/2006/relationships"><Relationship Id="rId1" Type="http://schemas.microsoft.com/office/2011/relationships/chartStyle" Target="style12.xml" /><Relationship Id="rId2" Type="http://schemas.microsoft.com/office/2011/relationships/chartColorStyle" Target="colors12.xml" /><Relationship Id="rId3" Type="http://schemas.openxmlformats.org/officeDocument/2006/relationships/themeOverride" Target="../theme/themeOverride12.xml" /><Relationship Id="rId4" Type="http://schemas.openxmlformats.org/officeDocument/2006/relationships/package" Target="../embeddings/Microsoft_Excel_Worksheet96.xlsx" /></Relationships>
</file>

<file path=ppt/charts/_rels/chart2.xml.rels>&#65279;<?xml version="1.0" encoding="utf-8" standalone="yes"?><Relationships xmlns="http://schemas.openxmlformats.org/package/2006/relationships"><Relationship Id="rId1" Type="http://schemas.microsoft.com/office/2011/relationships/chartStyle" Target="style2.xml" /><Relationship Id="rId2" Type="http://schemas.microsoft.com/office/2011/relationships/chartColorStyle" Target="colors2.xml" /><Relationship Id="rId3" Type="http://schemas.openxmlformats.org/officeDocument/2006/relationships/themeOverride" Target="../theme/themeOverride2.xml" /><Relationship Id="rId4" Type="http://schemas.openxmlformats.org/officeDocument/2006/relationships/package" Target="../embeddings/Microsoft_Excel_Worksheet86.xlsx" /></Relationships>
</file>

<file path=ppt/charts/_rels/chart3.xml.rels>&#65279;<?xml version="1.0" encoding="utf-8" standalone="yes"?><Relationships xmlns="http://schemas.openxmlformats.org/package/2006/relationships"><Relationship Id="rId1" Type="http://schemas.microsoft.com/office/2011/relationships/chartStyle" Target="style3.xml" /><Relationship Id="rId2" Type="http://schemas.microsoft.com/office/2011/relationships/chartColorStyle" Target="colors3.xml" /><Relationship Id="rId3" Type="http://schemas.openxmlformats.org/officeDocument/2006/relationships/themeOverride" Target="../theme/themeOverride3.xml" /><Relationship Id="rId4" Type="http://schemas.openxmlformats.org/officeDocument/2006/relationships/package" Target="../embeddings/Microsoft_Excel_Worksheet87.xlsx" /></Relationships>
</file>

<file path=ppt/charts/_rels/chart4.xml.rels>&#65279;<?xml version="1.0" encoding="utf-8" standalone="yes"?><Relationships xmlns="http://schemas.openxmlformats.org/package/2006/relationships"><Relationship Id="rId1" Type="http://schemas.microsoft.com/office/2011/relationships/chartStyle" Target="style4.xml" /><Relationship Id="rId2" Type="http://schemas.microsoft.com/office/2011/relationships/chartColorStyle" Target="colors4.xml" /><Relationship Id="rId3" Type="http://schemas.openxmlformats.org/officeDocument/2006/relationships/themeOverride" Target="../theme/themeOverride4.xml" /><Relationship Id="rId4" Type="http://schemas.openxmlformats.org/officeDocument/2006/relationships/package" Target="../embeddings/Microsoft_Excel_Worksheet88.xlsx" /></Relationships>
</file>

<file path=ppt/charts/_rels/chart5.xml.rels>&#65279;<?xml version="1.0" encoding="utf-8" standalone="yes"?><Relationships xmlns="http://schemas.openxmlformats.org/package/2006/relationships"><Relationship Id="rId1" Type="http://schemas.microsoft.com/office/2011/relationships/chartStyle" Target="style5.xml" /><Relationship Id="rId2" Type="http://schemas.microsoft.com/office/2011/relationships/chartColorStyle" Target="colors5.xml" /><Relationship Id="rId3" Type="http://schemas.openxmlformats.org/officeDocument/2006/relationships/themeOverride" Target="../theme/themeOverride5.xml" /><Relationship Id="rId4" Type="http://schemas.openxmlformats.org/officeDocument/2006/relationships/package" Target="../embeddings/Microsoft_Excel_Worksheet89.xlsx" /></Relationships>
</file>

<file path=ppt/charts/_rels/chart6.xml.rels>&#65279;<?xml version="1.0" encoding="utf-8" standalone="yes"?><Relationships xmlns="http://schemas.openxmlformats.org/package/2006/relationships"><Relationship Id="rId1" Type="http://schemas.microsoft.com/office/2011/relationships/chartStyle" Target="style6.xml" /><Relationship Id="rId2" Type="http://schemas.microsoft.com/office/2011/relationships/chartColorStyle" Target="colors6.xml" /><Relationship Id="rId3" Type="http://schemas.openxmlformats.org/officeDocument/2006/relationships/themeOverride" Target="../theme/themeOverride6.xml" /><Relationship Id="rId4" Type="http://schemas.openxmlformats.org/officeDocument/2006/relationships/package" Target="../embeddings/Microsoft_Excel_Worksheet90.xlsx" /></Relationships>
</file>

<file path=ppt/charts/_rels/chart7.xml.rels>&#65279;<?xml version="1.0" encoding="utf-8" standalone="yes"?><Relationships xmlns="http://schemas.openxmlformats.org/package/2006/relationships"><Relationship Id="rId1" Type="http://schemas.microsoft.com/office/2011/relationships/chartStyle" Target="style7.xml" /><Relationship Id="rId2" Type="http://schemas.microsoft.com/office/2011/relationships/chartColorStyle" Target="colors7.xml" /><Relationship Id="rId3" Type="http://schemas.openxmlformats.org/officeDocument/2006/relationships/themeOverride" Target="../theme/themeOverride7.xml" /><Relationship Id="rId4" Type="http://schemas.openxmlformats.org/officeDocument/2006/relationships/package" Target="../embeddings/Microsoft_Excel_Worksheet91.xlsx" /></Relationships>
</file>

<file path=ppt/charts/_rels/chart8.xml.rels>&#65279;<?xml version="1.0" encoding="utf-8" standalone="yes"?><Relationships xmlns="http://schemas.openxmlformats.org/package/2006/relationships"><Relationship Id="rId1" Type="http://schemas.microsoft.com/office/2011/relationships/chartStyle" Target="style8.xml" /><Relationship Id="rId2" Type="http://schemas.microsoft.com/office/2011/relationships/chartColorStyle" Target="colors8.xml" /><Relationship Id="rId3" Type="http://schemas.openxmlformats.org/officeDocument/2006/relationships/themeOverride" Target="../theme/themeOverride8.xml" /><Relationship Id="rId4" Type="http://schemas.openxmlformats.org/officeDocument/2006/relationships/package" Target="../embeddings/Microsoft_Excel_Worksheet92.xlsx" /></Relationships>
</file>

<file path=ppt/charts/_rels/chart9.xml.rels>&#65279;<?xml version="1.0" encoding="utf-8" standalone="yes"?><Relationships xmlns="http://schemas.openxmlformats.org/package/2006/relationships"><Relationship Id="rId1" Type="http://schemas.microsoft.com/office/2011/relationships/chartStyle" Target="style9.xml" /><Relationship Id="rId2" Type="http://schemas.microsoft.com/office/2011/relationships/chartColorStyle" Target="colors9.xml" /><Relationship Id="rId3" Type="http://schemas.openxmlformats.org/officeDocument/2006/relationships/themeOverride" Target="../theme/themeOverride9.xml" /><Relationship Id="rId4" Type="http://schemas.openxmlformats.org/officeDocument/2006/relationships/package" Target="../embeddings/Microsoft_Excel_Worksheet93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accent1="accent1" accent2="accent2" accent3="accent3" accent4="accent4" accent5="accent5" accent6="accent6" bg1="lt1" bg2="lt2" folHlink="folHlink" hlink="hlink" tx1="dk1" tx2="dk2"/>
  <c:chart>
    <c:autoTitleDeleted val="1"/>
    <c:plotArea>
      <c:layout>
        <c:manualLayout>
          <c:layoutTarget val="inner"/>
          <c:xMode val="edge"/>
          <c:yMode val="edge"/>
          <c:x val="0.432521462"/>
          <c:y val="0.0164320674"/>
          <c:w val="0.510795832"/>
          <c:h val="1"/>
        </c:manualLayout>
      </c:layout>
      <c:barChart>
        <c:dLbls>
          <c:showLegendKey val="0"/>
          <c:showVal val="0"/>
          <c:showCatName val="0"/>
          <c:showSerName val="0"/>
          <c:showPercent val="0"/>
          <c:showBubbleSize val="0"/>
        </c:dLbls>
        <c:axId val="523588048"/>
        <c:axId val="523583736"/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营业额占比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118-49E3-9F4B-30B51D76DDC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其他（斯里兰卡、尼泊尔）</c:v>
                </c:pt>
                <c:pt idx="1">
                  <c:v>孟加拉国</c:v>
                </c:pt>
                <c:pt idx="2">
                  <c:v>柬埔寨</c:v>
                </c:pt>
                <c:pt idx="3">
                  <c:v>巴基斯坦</c:v>
                </c:pt>
                <c:pt idx="4">
                  <c:v>印度尼西亚</c:v>
                </c:pt>
                <c:pt idx="5">
                  <c:v>马来西亚</c:v>
                </c:pt>
                <c:pt idx="6">
                  <c:v>缅甸</c:v>
                </c:pt>
                <c:pt idx="7">
                  <c:v>越南</c:v>
                </c:pt>
                <c:pt idx="8">
                  <c:v>菲律宾</c:v>
                </c:pt>
                <c:pt idx="9">
                  <c:v>泰国</c:v>
                </c:pt>
                <c:pt idx="10">
                  <c:v>印度</c:v>
                </c:pt>
              </c:strCache>
            </c:strRef>
          </c:cat>
          <c:val>
            <c:numRef>
              <c:f>Sheet1!$B$2:$B$12</c:f>
              <c:numCache>
                <c:formatCode>0.0%</c:formatCode>
                <c:ptCount val="11"/>
                <c:pt idx="0">
                  <c:v>4.0000000000000001E-3</c:v>
                </c:pt>
                <c:pt idx="1">
                  <c:v>4.0000000000000001E-3</c:v>
                </c:pt>
                <c:pt idx="2">
                  <c:v>7.0000000000000001E-3</c:v>
                </c:pt>
                <c:pt idx="3">
                  <c:v>1.0999999999999999E-2</c:v>
                </c:pt>
                <c:pt idx="4">
                  <c:v>1.2999999999999999E-2</c:v>
                </c:pt>
                <c:pt idx="5">
                  <c:v>1.4999999999999999E-2</c:v>
                </c:pt>
                <c:pt idx="6">
                  <c:v>2.4E-2</c:v>
                </c:pt>
                <c:pt idx="7">
                  <c:v>0.03</c:v>
                </c:pt>
                <c:pt idx="8">
                  <c:v>3.3000000000000002E-2</c:v>
                </c:pt>
                <c:pt idx="9">
                  <c:v>4.7E-2</c:v>
                </c:pt>
                <c:pt idx="10">
                  <c:v>5.1999999999999998E-2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18-49E3-9F4B-30B51D76DDCE}"/>
            </c:ext>
          </c:extLst>
        </c:ser>
        <c:gapWidth val="100"/>
        <c:overlap/>
      </c:barChart>
      <c:valAx>
        <c:axId val="523583736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523588048"/>
        <c:crosses val="autoZero"/>
        <c:crossBetween val="between"/>
      </c:valAx>
      <c:catAx>
        <c:axId val="5235880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523583736"/>
        <c:crosses val="autoZero"/>
        <c:auto val="1"/>
        <c:lblAlgn val="ctr"/>
        <c:lblOffset val="100"/>
        <c:tickLblSkip val="1"/>
        <c:noMultiLvlLbl val="0"/>
      </c:catAx>
      <c:spPr>
        <a:noFill/>
        <a:ln w="25400"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19050">
      <a:noFill/>
    </a:ln>
    <a:effectLst/>
  </c:spPr>
  <c:txPr>
    <a:bodyPr/>
    <a:lstStyle/>
    <a:p>
      <a:pPr>
        <a:defRPr sz="600">
          <a:solidFill>
            <a:srgbClr val="242B6B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accent1="accent1" accent2="accent2" accent3="accent3" accent4="accent4" accent5="accent5" accent6="accent6" bg1="lt1" bg2="lt2" folHlink="folHlink" hlink="hlink" tx1="dk1" tx2="dk2"/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 sz="600" dirty="1"/>
              <a:t>V</a:t>
            </a:r>
            <a:r>
              <a:rPr lang="zh-CN" sz="600" dirty="1"/>
              <a:t>品牌内价位段结构</a:t>
            </a:r>
            <a:r>
              <a:rPr lang="en-US" sz="600" dirty="1"/>
              <a:t>/</a:t>
            </a:r>
            <a:r>
              <a:rPr lang="zh-CN" sz="600" dirty="1"/>
              <a:t>美元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258787662"/>
          <c:y val="0.235829309"/>
          <c:w val="0.7040629"/>
          <c:h val="0.600466"/>
        </c:manualLayout>
      </c:layout>
      <c:barChart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axId val="560973528"/>
        <c:axId val="560974704"/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0-72.25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整体市场</c:v>
                </c:pt>
                <c:pt idx="1">
                  <c:v>安卓市场</c:v>
                </c:pt>
                <c:pt idx="2">
                  <c:v>VIVO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0.11</c:v>
                </c:pt>
                <c:pt idx="1">
                  <c:v>0.12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BF-4B88-8BE3-82CAC49A37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72.25-144.51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整体市场</c:v>
                </c:pt>
                <c:pt idx="1">
                  <c:v>安卓市场</c:v>
                </c:pt>
                <c:pt idx="2">
                  <c:v>VIVO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0.2</c:v>
                </c:pt>
                <c:pt idx="1">
                  <c:v>0.22</c:v>
                </c:pt>
                <c:pt idx="2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BF-4B88-8BE3-82CAC49A374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144.51-216.76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整体市场</c:v>
                </c:pt>
                <c:pt idx="1">
                  <c:v>安卓市场</c:v>
                </c:pt>
                <c:pt idx="2">
                  <c:v>VIVO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0.18</c:v>
                </c:pt>
                <c:pt idx="1">
                  <c:v>0.2</c:v>
                </c:pt>
                <c:pt idx="2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BF-4B88-8BE3-82CAC49A374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216.76-289.02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整体市场</c:v>
                </c:pt>
                <c:pt idx="1">
                  <c:v>安卓市场</c:v>
                </c:pt>
                <c:pt idx="2">
                  <c:v>VIVO</c:v>
                </c:pt>
              </c:strCache>
            </c:strRef>
          </c:cat>
          <c:val>
            <c:numRef>
              <c:f>Sheet1!$E$2:$E$4</c:f>
              <c:numCache>
                <c:formatCode>0%</c:formatCode>
                <c:ptCount val="3"/>
                <c:pt idx="0">
                  <c:v>0.11</c:v>
                </c:pt>
                <c:pt idx="1">
                  <c:v>0.13</c:v>
                </c:pt>
                <c:pt idx="2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BF-4B88-8BE3-82CAC49A374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289.02-361.27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整体市场</c:v>
                </c:pt>
                <c:pt idx="1">
                  <c:v>安卓市场</c:v>
                </c:pt>
                <c:pt idx="2">
                  <c:v>VIVO</c:v>
                </c:pt>
              </c:strCache>
            </c:strRef>
          </c:cat>
          <c:val>
            <c:numRef>
              <c:f>Sheet1!$F$2:$F$4</c:f>
              <c:numCache>
                <c:formatCode>0%</c:formatCode>
                <c:ptCount val="3"/>
                <c:pt idx="0">
                  <c:v>0.08</c:v>
                </c:pt>
                <c:pt idx="1">
                  <c:v>0.09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BF-4B88-8BE3-82CAC49A374A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361.27-433.53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整体市场</c:v>
                </c:pt>
                <c:pt idx="1">
                  <c:v>安卓市场</c:v>
                </c:pt>
                <c:pt idx="2">
                  <c:v>VIVO</c:v>
                </c:pt>
              </c:strCache>
            </c:strRef>
          </c:cat>
          <c:val>
            <c:numRef>
              <c:f>Sheet1!$G$2:$G$4</c:f>
              <c:numCache>
                <c:formatCode>0%</c:formatCode>
                <c:ptCount val="3"/>
                <c:pt idx="0">
                  <c:v>0.14000000000000001</c:v>
                </c:pt>
                <c:pt idx="1">
                  <c:v>0.16</c:v>
                </c:pt>
                <c:pt idx="2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6BF-4B88-8BE3-82CAC49A374A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433.53-505.78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整体市场</c:v>
                </c:pt>
                <c:pt idx="1">
                  <c:v>安卓市场</c:v>
                </c:pt>
                <c:pt idx="2">
                  <c:v>VIVO</c:v>
                </c:pt>
              </c:strCache>
            </c:strRef>
          </c:cat>
          <c:val>
            <c:numRef>
              <c:f>Sheet1!$H$2:$H$4</c:f>
              <c:numCache>
                <c:formatCode>0%</c:formatCode>
                <c:ptCount val="3"/>
                <c:pt idx="0">
                  <c:v>0.04</c:v>
                </c:pt>
                <c:pt idx="1">
                  <c:v>0.04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6BF-4B88-8BE3-82CAC49A374A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505.78+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整体市场</c:v>
                </c:pt>
                <c:pt idx="1">
                  <c:v>安卓市场</c:v>
                </c:pt>
                <c:pt idx="2">
                  <c:v>VIVO</c:v>
                </c:pt>
              </c:strCache>
            </c:strRef>
          </c:cat>
          <c:val>
            <c:numRef>
              <c:f>Sheet1!$I$2:$I$4</c:f>
              <c:numCache>
                <c:formatCode>0%</c:formatCode>
                <c:ptCount val="3"/>
                <c:pt idx="0">
                  <c:v>0.14000000000000001</c:v>
                </c:pt>
                <c:pt idx="1">
                  <c:v>0.04</c:v>
                </c:pt>
                <c:pt idx="2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6BF-4B88-8BE3-82CAC49A374A}"/>
            </c:ext>
          </c:extLst>
        </c:ser>
        <c:gapWidth/>
        <c:overlap val="100"/>
      </c:barChart>
      <c:catAx>
        <c:axId val="560973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560974704"/>
        <c:crosses val="autoZero"/>
        <c:auto val="1"/>
        <c:lblAlgn val="ctr"/>
        <c:lblOffset val="100"/>
        <c:noMultiLvlLbl val="0"/>
      </c:catAx>
      <c:valAx>
        <c:axId val="56097470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56097352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0824322253"/>
          <c:y val="0.467170656"/>
          <c:w val="0.343331069"/>
          <c:h val="1.370185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accent1="accent1" accent2="accent2" accent3="accent3" accent4="accent4" accent5="accent5" accent6="accent6" bg1="lt1" bg2="lt2" folHlink="folHlink" hlink="hlink" tx1="dk1" tx2="dk2"/>
  <c:chart>
    <c:title>
      <c:tx>
        <c:rich>
          <a:bodyPr rot="0" spcFirstLastPara="1" vertOverflow="ellipsis" vert="horz" wrap="square" anchor="ctr" anchorCtr="1"/>
          <a:lstStyle/>
          <a:p>
            <a:pPr>
              <a:defRPr sz="7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 dirty="1"/>
              <a:t>2011-2018</a:t>
            </a:r>
            <a:r>
              <a:rPr lang="zh-CN" dirty="1"/>
              <a:t>年公司推出产品情况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barChart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axId val="560968824"/>
        <c:axId val="560970392"/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授权专利数量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4</c:v>
                </c:pt>
                <c:pt idx="6">
                  <c:v>5</c:v>
                </c:pt>
                <c:pt idx="7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93-400B-92F0-E45F4EC62977}"/>
            </c:ext>
          </c:extLst>
        </c:ser>
        <c:gapWidth val="219"/>
        <c:overlap/>
      </c:barChart>
      <c:catAx>
        <c:axId val="560968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560970392"/>
        <c:crosses val="autoZero"/>
        <c:auto val="1"/>
        <c:lblAlgn val="ctr"/>
        <c:lblOffset val="100"/>
        <c:noMultiLvlLbl val="0"/>
      </c:catAx>
      <c:valAx>
        <c:axId val="560970392"/>
        <c:scaling>
          <c:orientation val="minMax"/>
          <c:max val="15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56096882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6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accent1="accent1" accent2="accent2" accent3="accent3" accent4="accent4" accent5="accent5" accent6="accent6" bg1="lt1" bg2="lt2" folHlink="folHlink" hlink="hlink" tx1="dk1" tx2="dk2"/>
  <c:chart>
    <c:title>
      <c:tx>
        <c:rich>
          <a:bodyPr rot="0" spcFirstLastPara="1" vertOverflow="ellipsis" vert="horz" wrap="square" anchor="ctr" anchorCtr="1"/>
          <a:lstStyle/>
          <a:p>
            <a:pPr>
              <a:defRPr sz="7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 dirty="1"/>
              <a:t>2015-2018</a:t>
            </a:r>
            <a:r>
              <a:rPr lang="zh-CN" dirty="1"/>
              <a:t>年公司授权专利数量情况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barChart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axId val="560975096"/>
        <c:axId val="560969216"/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授权专利数量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69</c:v>
                </c:pt>
                <c:pt idx="3">
                  <c:v>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3D-460A-982C-A5F475AFEDB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软件专利数量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Sheet1!$C$2:$C$5</c:f>
              <c:numCache>
                <c:formatCode>0_);[Red]\(0\)</c:formatCode>
                <c:ptCount val="4"/>
                <c:pt idx="0">
                  <c:v>0</c:v>
                </c:pt>
                <c:pt idx="1">
                  <c:v>4</c:v>
                </c:pt>
                <c:pt idx="2">
                  <c:v>22</c:v>
                </c:pt>
                <c:pt idx="3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3D-460A-982C-A5F475AFEDB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硬件专利数量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Sheet1!$D$2:$D$5</c:f>
              <c:numCache>
                <c:formatCode>0_);[Red]\(0\)</c:formatCode>
                <c:ptCount val="4"/>
                <c:pt idx="0">
                  <c:v>0</c:v>
                </c:pt>
                <c:pt idx="1">
                  <c:v>3</c:v>
                </c:pt>
                <c:pt idx="2">
                  <c:v>47</c:v>
                </c:pt>
                <c:pt idx="3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3D-460A-982C-A5F475AFEDB3}"/>
            </c:ext>
          </c:extLst>
        </c:ser>
        <c:gapWidth val="219"/>
        <c:overlap/>
      </c:barChart>
      <c:catAx>
        <c:axId val="560975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560969216"/>
        <c:crosses val="autoZero"/>
        <c:auto val="1"/>
        <c:lblAlgn val="ctr"/>
        <c:lblOffset val="100"/>
        <c:noMultiLvlLbl val="0"/>
      </c:catAx>
      <c:valAx>
        <c:axId val="560969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560975096"/>
        <c:crosses val="autoZero"/>
        <c:crossBetween val="between"/>
        <c:majorUnit val="4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6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accent1="accent1" accent2="accent2" accent3="accent3" accent4="accent4" accent5="accent5" accent6="accent6" bg1="lt1" bg2="lt2" folHlink="folHlink" hlink="hlink" tx1="dk1" tx2="dk2"/>
  <c:chart>
    <c:autoTitleDeleted val="1"/>
    <c:plotArea>
      <c:layout>
        <c:manualLayout>
          <c:layoutTarget val="inner"/>
          <c:xMode val="edge"/>
          <c:yMode val="edge"/>
          <c:x val="0.09277297"/>
          <c:y val="0"/>
          <c:w val="0.621385336"/>
          <c:h val="1"/>
        </c:manualLayout>
      </c:layout>
      <c:doughnutChart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销售额（占比）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rgbClr val="242B6B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国内</c:v>
                </c:pt>
                <c:pt idx="1">
                  <c:v>海外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0.76</c:v>
                </c:pt>
                <c:pt idx="1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CF-40F4-9C41-6612EA30F59F}"/>
            </c:ext>
          </c:extLst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5E6-4DCA-9FBE-497BBFB6C7D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5E6-4DCA-9FBE-497BBFB6C7DD}"/>
              </c:ext>
            </c:extLst>
          </c:dPt>
        </c:ser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rgbClr val="242B6B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600">
          <a:solidFill>
            <a:srgbClr val="242B6B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accent1="accent1" accent2="accent2" accent3="accent3" accent4="accent4" accent5="accent5" accent6="accent6" bg1="lt1" bg2="lt2" folHlink="folHlink" hlink="hlink" tx1="dk1" tx2="dk2"/>
  <c:chart>
    <c:autoTitleDeleted val="1"/>
    <c:plotArea>
      <c:layout/>
      <c:barChart>
        <c:dLbls>
          <c:showLegendKey val="0"/>
          <c:showVal val="0"/>
          <c:showCatName val="0"/>
          <c:showSerName val="0"/>
          <c:showPercent val="0"/>
          <c:showBubbleSize val="0"/>
        </c:dLbls>
        <c:axId val="523581384"/>
        <c:axId val="523581776"/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华为</c:v>
                </c:pt>
                <c:pt idx="1">
                  <c:v>OPPO</c:v>
                </c:pt>
                <c:pt idx="2">
                  <c:v>VIVO</c:v>
                </c:pt>
                <c:pt idx="3">
                  <c:v>Iphone</c:v>
                </c:pt>
                <c:pt idx="4">
                  <c:v>小米</c:v>
                </c:pt>
                <c:pt idx="5">
                  <c:v>魅族</c:v>
                </c:pt>
                <c:pt idx="6">
                  <c:v>金立</c:v>
                </c:pt>
                <c:pt idx="7">
                  <c:v>三星</c:v>
                </c:pt>
                <c:pt idx="8">
                  <c:v>其他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0.23</c:v>
                </c:pt>
                <c:pt idx="1">
                  <c:v>0.17</c:v>
                </c:pt>
                <c:pt idx="2">
                  <c:v>0.16</c:v>
                </c:pt>
                <c:pt idx="3">
                  <c:v>0.11</c:v>
                </c:pt>
                <c:pt idx="4">
                  <c:v>0.11</c:v>
                </c:pt>
                <c:pt idx="5">
                  <c:v>0.04</c:v>
                </c:pt>
                <c:pt idx="6">
                  <c:v>0.03</c:v>
                </c:pt>
                <c:pt idx="7">
                  <c:v>0.02</c:v>
                </c:pt>
                <c:pt idx="8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55-49AD-8D9D-B7F879CC4825}"/>
            </c:ext>
          </c:extLst>
        </c:ser>
        <c:gapWidth/>
        <c:overlap/>
      </c:barChart>
      <c:catAx>
        <c:axId val="523581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523581776"/>
        <c:crosses val="autoZero"/>
        <c:auto val="1"/>
        <c:lblAlgn val="ctr"/>
        <c:lblOffset val="100"/>
        <c:noMultiLvlLbl val="0"/>
      </c:catAx>
      <c:valAx>
        <c:axId val="523581776"/>
        <c:scaling>
          <c:orientation val="minMax"/>
          <c:max val="0.3"/>
          <c:min val="0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52358138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5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accent1="accent1" accent2="accent2" accent3="accent3" accent4="accent4" accent5="accent5" accent6="accent6" bg1="lt1" bg2="lt2" folHlink="folHlink" hlink="hlink" tx1="dk1" tx2="dk2"/>
  <c:chart>
    <c:autoTitleDeleted val="1"/>
    <c:plotArea>
      <c:layout/>
      <c:barChart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axId val="523584128"/>
        <c:axId val="523584912"/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Sheet1!$B$2:$B$6</c:f>
              <c:numCache>
                <c:formatCode>0_ </c:formatCode>
                <c:ptCount val="5"/>
                <c:pt idx="0">
                  <c:v>300</c:v>
                </c:pt>
                <c:pt idx="1">
                  <c:v>470</c:v>
                </c:pt>
                <c:pt idx="2">
                  <c:v>780</c:v>
                </c:pt>
                <c:pt idx="3">
                  <c:v>1800</c:v>
                </c:pt>
                <c:pt idx="4">
                  <c:v>2277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55-49AD-8D9D-B7F879CC4825}"/>
            </c:ext>
          </c:extLst>
        </c:ser>
        <c:gapWidth/>
        <c:overlap/>
      </c:barChart>
      <c:catAx>
        <c:axId val="52358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523584912"/>
        <c:crosses val="autoZero"/>
        <c:auto val="1"/>
        <c:lblAlgn val="ctr"/>
        <c:lblOffset val="100"/>
        <c:noMultiLvlLbl val="0"/>
      </c:catAx>
      <c:valAx>
        <c:axId val="523584912"/>
        <c:scaling>
          <c:orientation val="minMax"/>
          <c:max val="2500"/>
          <c:min val="0"/>
        </c:scaling>
        <c:delete val="0"/>
        <c:axPos val="l"/>
        <c:numFmt formatCode="0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523584128"/>
        <c:crosses val="autoZero"/>
        <c:crossBetween val="between"/>
        <c:majorUnit val="500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5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accent1="accent1" accent2="accent2" accent3="accent3" accent4="accent4" accent5="accent5" accent6="accent6" bg1="lt1" bg2="lt2" folHlink="folHlink" hlink="hlink" tx1="dk1" tx2="dk2"/>
  <c:chart>
    <c:autoTitleDeleted val="1"/>
    <c:plotArea>
      <c:layout/>
      <c:barChart>
        <c:dLbls>
          <c:showLegendKey val="0"/>
          <c:showVal val="0"/>
          <c:showCatName val="0"/>
          <c:showSerName val="0"/>
          <c:showPercent val="0"/>
          <c:showBubbleSize val="0"/>
        </c:dLbls>
        <c:axId val="523587656"/>
        <c:axId val="523584520"/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全球手机销量（万支）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2018H1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1800</c:v>
                </c:pt>
                <c:pt idx="1">
                  <c:v>3000</c:v>
                </c:pt>
                <c:pt idx="2">
                  <c:v>4200</c:v>
                </c:pt>
                <c:pt idx="3" formatCode="#,##0">
                  <c:v>7600</c:v>
                </c:pt>
                <c:pt idx="4" formatCode="#,##0">
                  <c:v>9500</c:v>
                </c:pt>
                <c:pt idx="5">
                  <c:v>3551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91-4FE9-8463-30B580EFEF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国内手机销量（万支）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2018H1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1500</c:v>
                </c:pt>
                <c:pt idx="1">
                  <c:v>2530</c:v>
                </c:pt>
                <c:pt idx="2">
                  <c:v>3420</c:v>
                </c:pt>
                <c:pt idx="3" formatCode="#,##0">
                  <c:v>5800</c:v>
                </c:pt>
                <c:pt idx="4" formatCode="#,##0">
                  <c:v>7223</c:v>
                </c:pt>
                <c:pt idx="5">
                  <c:v>2710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491-4FE9-8463-30B580EFEF70}"/>
            </c:ext>
          </c:extLst>
        </c:ser>
        <c:gapWidth/>
        <c:overlap/>
      </c:barChart>
      <c:lineChart>
        <c:dLbls>
          <c:showLegendKey val="0"/>
          <c:showVal val="0"/>
          <c:showCatName val="0"/>
          <c:showSerName val="0"/>
          <c:showPercent val="0"/>
          <c:showBubbleSize val="0"/>
        </c:dLbls>
        <c:axId val="523582952"/>
        <c:axId val="523586480"/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全球手机销量增长率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  <c:size val="5"/>
          </c:marker>
          <c:dLbls>
            <c:dLbl>
              <c:idx val="1"/>
              <c:layout>
                <c:manualLayout>
                  <c:x val="-0.0117849242"/>
                  <c:y val="0.08405854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D0C-43AA-A3FB-AF87BEC5E335}"/>
                </c:ext>
              </c:extLst>
            </c:dLbl>
            <c:dLbl>
              <c:idx val="2"/>
              <c:layout>
                <c:manualLayout>
                  <c:x val="0"/>
                  <c:y val="0.069439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D0C-43AA-A3FB-AF87BEC5E335}"/>
                </c:ext>
              </c:extLst>
            </c:dLbl>
            <c:dLbl>
              <c:idx val="3"/>
              <c:layout>
                <c:manualLayout>
                  <c:x val="0.003928308"/>
                  <c:y val="-0.069439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D0C-43AA-A3FB-AF87BEC5E3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2018H1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0.35</c:v>
                </c:pt>
                <c:pt idx="1">
                  <c:v>0.66600000000000004</c:v>
                </c:pt>
                <c:pt idx="2">
                  <c:v>0.4</c:v>
                </c:pt>
                <c:pt idx="3">
                  <c:v>0.81</c:v>
                </c:pt>
                <c:pt idx="4">
                  <c:v>0.25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491-4FE9-8463-30B580EFEF70}"/>
            </c:ext>
          </c:extLst>
        </c:ser>
        <c:marker/>
        <c:smooth val="0"/>
      </c:lineChart>
      <c:catAx>
        <c:axId val="523587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" b="0" i="0" u="none" strike="noStrike" kern="120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523584520"/>
        <c:crosses val="autoZero"/>
        <c:auto val="1"/>
        <c:lblAlgn val="ctr"/>
        <c:lblOffset val="100"/>
        <c:noMultiLvlLbl val="0"/>
      </c:catAx>
      <c:valAx>
        <c:axId val="5235845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" b="0" i="0" u="none" strike="noStrike" kern="120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523587656"/>
        <c:crosses val="autoZero"/>
        <c:crossBetween val="between"/>
      </c:valAx>
      <c:valAx>
        <c:axId val="523586480"/>
        <c:scaling>
          <c:orientation val="minMax"/>
          <c:min val="0"/>
        </c:scaling>
        <c:delete val="0"/>
        <c:axPos val="r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" b="0" i="0" u="none" strike="noStrike" kern="120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523582952"/>
        <c:crosses val="max"/>
        <c:crossBetween val="between"/>
        <c:majorUnit val="0.5"/>
      </c:valAx>
      <c:catAx>
        <c:axId val="52358295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523586480"/>
        <c:crosses val="max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677328"/>
          <c:y val="0.867880166"/>
          <c:w val="0.8504234"/>
          <c:h val="0.1037502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" b="0" i="0" u="none" strike="noStrike" kern="120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3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accent1="accent1" accent2="accent2" accent3="accent3" accent4="accent4" accent5="accent5" accent6="accent6" bg1="lt1" bg2="lt2" folHlink="folHlink" hlink="hlink" tx1="dk1" tx2="dk2"/>
  <c:chart>
    <c:title>
      <c:tx>
        <c:rich>
          <a:bodyPr rot="0" spcFirstLastPara="1" vertOverflow="ellipsis" vert="horz" wrap="square" anchor="ctr" anchorCtr="1"/>
          <a:lstStyle/>
          <a:p>
            <a:pPr>
              <a:defRPr sz="3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 dirty="1"/>
              <a:t>2015-2018E </a:t>
            </a:r>
            <a:r>
              <a:rPr lang="zh-CN" altLang="en-US" dirty="1"/>
              <a:t>公司</a:t>
            </a:r>
            <a:r>
              <a:rPr lang="zh-CN" dirty="1"/>
              <a:t>研发费用投入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barChart>
        <c:dLbls>
          <c:showLegendKey val="0"/>
          <c:showVal val="1"/>
          <c:showCatName val="0"/>
          <c:showSerName val="0"/>
          <c:showPercent val="0"/>
          <c:showBubbleSize val="0"/>
        </c:dLbls>
        <c:axId val="523586872"/>
        <c:axId val="523582560"/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研发成本/亿元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35</c:v>
                </c:pt>
                <c:pt idx="1">
                  <c:v>53</c:v>
                </c:pt>
                <c:pt idx="2">
                  <c:v>152</c:v>
                </c:pt>
                <c:pt idx="3">
                  <c:v>230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FB-4F1E-8474-4AAA56B2F987}"/>
            </c:ext>
          </c:extLst>
        </c:ser>
        <c:gapWidth val="219"/>
        <c:overlap/>
      </c:barChart>
      <c:lineChart>
        <c:dLbls>
          <c:showLegendKey val="0"/>
          <c:showVal val="1"/>
          <c:showCatName val="0"/>
          <c:showSerName val="0"/>
          <c:showPercent val="0"/>
          <c:showBubbleSize val="0"/>
        </c:dLbls>
        <c:axId val="525043136"/>
        <c:axId val="525042744"/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增长率</c:v>
                </c:pt>
              </c:strCache>
            </c:strRef>
          </c:tx>
          <c:spPr>
            <a:ln w="28575" cap="rnd">
              <a:solidFill>
                <a:schemeClr val="accent5">
                  <a:lumMod val="50000"/>
                </a:schemeClr>
              </a:solidFill>
              <a:round/>
            </a:ln>
            <a:effectLst/>
          </c:spPr>
          <c:marker>
            <c:symbol val="none"/>
            <c:size val="5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2018E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0.21</c:v>
                </c:pt>
                <c:pt idx="1">
                  <c:v>0.52</c:v>
                </c:pt>
                <c:pt idx="2">
                  <c:v>1.923</c:v>
                </c:pt>
                <c:pt idx="3">
                  <c:v>0.51300000000000001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FB-4F1E-8474-4AAA56B2F987}"/>
            </c:ext>
          </c:extLst>
        </c:ser>
        <c:marker/>
        <c:smooth val="0"/>
      </c:lineChart>
      <c:catAx>
        <c:axId val="523586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523582560"/>
        <c:crosses val="autoZero"/>
        <c:auto val="1"/>
        <c:lblAlgn val="ctr"/>
        <c:lblOffset val="100"/>
        <c:noMultiLvlLbl val="0"/>
      </c:catAx>
      <c:valAx>
        <c:axId val="523582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523586872"/>
        <c:crosses val="autoZero"/>
        <c:crossBetween val="between"/>
      </c:valAx>
      <c:valAx>
        <c:axId val="525042744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525043136"/>
        <c:crosses val="max"/>
        <c:crossBetween val="between"/>
      </c:valAx>
      <c:catAx>
        <c:axId val="5250431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250427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3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accent1="accent1" accent2="accent2" accent3="accent3" accent4="accent4" accent5="accent5" accent6="accent6" bg1="lt1" bg2="lt2" folHlink="folHlink" hlink="hlink" tx1="dk1" tx2="dk2"/>
  <c:chart>
    <c:autoTitleDeleted val="1"/>
    <c:plotArea>
      <c:layout>
        <c:manualLayout>
          <c:layoutTarget val="inner"/>
          <c:xMode val="edge"/>
          <c:yMode val="edge"/>
          <c:x val="0.0986913145"/>
          <c:y val="0.09393074"/>
          <c:w val="0.7700269"/>
          <c:h val="0.703130066"/>
        </c:manualLayout>
      </c:layout>
      <c:doughnutChart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研发人力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4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本科以下</c:v>
                </c:pt>
                <c:pt idx="1">
                  <c:v>本科</c:v>
                </c:pt>
                <c:pt idx="2">
                  <c:v>硕士</c:v>
                </c:pt>
                <c:pt idx="3">
                  <c:v>博士及博士以上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0.08</c:v>
                </c:pt>
                <c:pt idx="1">
                  <c:v>0.48</c:v>
                </c:pt>
                <c:pt idx="2">
                  <c:v>0.37</c:v>
                </c:pt>
                <c:pt idx="3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83-46C9-B45E-7C1564A65DE9}"/>
            </c:ext>
          </c:extLst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23D-4018-A130-90943D9C3C8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23D-4018-A130-90943D9C3C8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23D-4018-A130-90943D9C3C8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23D-4018-A130-90943D9C3C8E}"/>
              </c:ext>
            </c:extLst>
          </c:dPt>
        </c:ser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0060528"/>
          <c:y val="0.845756531"/>
          <c:w val="0.820256"/>
          <c:h val="0.076550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" b="0" i="0" u="none" strike="noStrike" kern="120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ea"/>
          <a:sym typeface="+mn-lt"/>
        </a:defRPr>
      </a:pPr>
      <a:endParaRPr lang="zh-CN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accent1="accent1" accent2="accent2" accent3="accent3" accent4="accent4" accent5="accent5" accent6="accent6" bg1="lt1" bg2="lt2" folHlink="folHlink" hlink="hlink" tx1="dk1" tx2="dk2"/>
  <c:chart>
    <c:autoTitleDeleted val="1"/>
    <c:plotArea>
      <c:layout>
        <c:manualLayout>
          <c:layoutTarget val="inner"/>
          <c:xMode val="edge"/>
          <c:yMode val="edge"/>
          <c:x val="0.09869131"/>
          <c:y val="0.09393074"/>
          <c:w val="0.770027"/>
          <c:h val="0.703130066"/>
        </c:manualLayout>
      </c:layout>
      <c:doughnutChart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研发人力</c:v>
                </c:pt>
              </c:strCache>
            </c:strRef>
          </c:tx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23D-4018-A130-90943D9C3C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4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本科以下</c:v>
                </c:pt>
                <c:pt idx="1">
                  <c:v>本科</c:v>
                </c:pt>
                <c:pt idx="2">
                  <c:v>硕士</c:v>
                </c:pt>
                <c:pt idx="3">
                  <c:v>博士及博士以上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</c:v>
                </c:pt>
                <c:pt idx="1">
                  <c:v>7.0000000000000007E-2</c:v>
                </c:pt>
                <c:pt idx="2">
                  <c:v>0.55000000000000004</c:v>
                </c:pt>
                <c:pt idx="3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83-46C9-B45E-7C1564A65DE9}"/>
            </c:ext>
          </c:extLst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23D-4018-A130-90943D9C3C8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23D-4018-A130-90943D9C3C8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23D-4018-A130-90943D9C3C8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23D-4018-A130-90943D9C3C8E}"/>
              </c:ext>
            </c:extLst>
          </c:dPt>
        </c:ser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006052"/>
          <c:y val="0.845756531"/>
          <c:w val="0.820256"/>
          <c:h val="0.076550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" b="0" i="0" u="none" strike="noStrike" kern="120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ea"/>
          <a:sym typeface="+mn-lt"/>
        </a:defRPr>
      </a:pPr>
      <a:endParaRPr lang="zh-CN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accent1="accent1" accent2="accent2" accent3="accent3" accent4="accent4" accent5="accent5" accent6="accent6" bg1="lt1" bg2="lt2" folHlink="folHlink" hlink="hlink" tx1="dk1" tx2="dk2"/>
  <c:chart>
    <c:autoTitleDeleted val="1"/>
    <c:plotArea>
      <c:layout/>
      <c:barChart>
        <c:dLbls>
          <c:showLegendKey val="0"/>
          <c:showVal val="0"/>
          <c:showCatName val="0"/>
          <c:showSerName val="0"/>
          <c:showPercent val="0"/>
          <c:showBubbleSize val="0"/>
        </c:dLbls>
        <c:axId val="560973136"/>
        <c:axId val="560973920"/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北京</c:v>
                </c:pt>
                <c:pt idx="1">
                  <c:v>杭州</c:v>
                </c:pt>
                <c:pt idx="2">
                  <c:v>深圳</c:v>
                </c:pt>
                <c:pt idx="3">
                  <c:v>南京</c:v>
                </c:pt>
                <c:pt idx="4">
                  <c:v>东莞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6D-4ED0-955C-CD9D8056B2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北京</c:v>
                </c:pt>
                <c:pt idx="1">
                  <c:v>杭州</c:v>
                </c:pt>
                <c:pt idx="2">
                  <c:v>深圳</c:v>
                </c:pt>
                <c:pt idx="3">
                  <c:v>南京</c:v>
                </c:pt>
                <c:pt idx="4">
                  <c:v>东莞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30000</c:v>
                </c:pt>
                <c:pt idx="1">
                  <c:v>30000</c:v>
                </c:pt>
                <c:pt idx="2">
                  <c:v>25000</c:v>
                </c:pt>
                <c:pt idx="3">
                  <c:v>20000</c:v>
                </c:pt>
                <c:pt idx="4">
                  <c:v>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6D-4ED0-955C-CD9D8056B2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北京</c:v>
                </c:pt>
                <c:pt idx="1">
                  <c:v>杭州</c:v>
                </c:pt>
                <c:pt idx="2">
                  <c:v>深圳</c:v>
                </c:pt>
                <c:pt idx="3">
                  <c:v>南京</c:v>
                </c:pt>
                <c:pt idx="4">
                  <c:v>东莞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20000</c:v>
                </c:pt>
                <c:pt idx="1">
                  <c:v>20000</c:v>
                </c:pt>
                <c:pt idx="2">
                  <c:v>20000</c:v>
                </c:pt>
                <c:pt idx="3">
                  <c:v>15000</c:v>
                </c:pt>
                <c:pt idx="4">
                  <c:v>15000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6D-4ED0-955C-CD9D8056B26C}"/>
            </c:ext>
          </c:extLst>
        </c:ser>
        <c:gapWidth/>
        <c:overlap val="100"/>
      </c:barChart>
      <c:catAx>
        <c:axId val="560973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560973920"/>
        <c:crosses val="autoZero"/>
        <c:auto val="1"/>
        <c:lblAlgn val="ctr"/>
        <c:lblOffset val="100"/>
        <c:noMultiLvlLbl val="0"/>
      </c:catAx>
      <c:valAx>
        <c:axId val="560973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560973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4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19AFC-BECB-4058-BE1C-2ADCBF05FC91}" type="datetimeFigureOut">
              <a:rPr lang="zh-CN" altLang="en-US" smtClean="0"/>
              <a:t>2019-10-18</a:t>
            </a:fld>
            <a:endParaRPr lang="zh-CN" altLang="en-US"/>
          </a:p>
        </p:txBody>
      </p:sp>
      <p:sp>
        <p:nvSpPr>
          <p:cNvPr id="4" name="页脚占位符 3"/>
          <p:cNvSpPr/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dirty="1"/>
              <a:t>©2018 SHANGPUConsulting—Confidentia</a:t>
            </a:r>
            <a:endParaRPr lang="zh-CN" altLang="en-US"/>
          </a:p>
        </p:txBody>
      </p:sp>
      <p:sp>
        <p:nvSpPr>
          <p:cNvPr id="5" name="灯片编号占位符 4"/>
          <p:cNvSpPr/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FE813-D21C-4345-B8C7-4BD3E009C5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138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FC010-C8B4-4F10-8B32-911B7D8D5D8D}" type="datetimeFigureOut">
              <a:rPr lang="zh-CN" altLang="en-US" smtClean="0"/>
              <a:t>2019-10-18</a:t>
            </a:fld>
            <a:endParaRPr lang="zh-CN" altLang="en-US"/>
          </a:p>
        </p:txBody>
      </p:sp>
      <p:sp>
        <p:nvSpPr>
          <p:cNvPr id="4" name="幻灯片图像占位符 3"/>
          <p:cNvSpPr/>
          <p:nvPr>
            <p:ph type="sldImg" idx="2"/>
          </p:nvPr>
        </p:nvSpPr>
        <p:spPr>
          <a:xfrm>
            <a:off x="2289175" y="1143000"/>
            <a:ext cx="227965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/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1"/>
              <a:t>编辑母版文本样式</a:t>
            </a:r>
          </a:p>
          <a:p>
            <a:pPr lvl="1"/>
            <a:r>
              <a:rPr lang="zh-CN" altLang="en-US" dirty="1"/>
              <a:t>第二级</a:t>
            </a:r>
          </a:p>
          <a:p>
            <a:pPr lvl="2"/>
            <a:r>
              <a:rPr lang="zh-CN" altLang="en-US" dirty="1"/>
              <a:t>第三级</a:t>
            </a:r>
          </a:p>
          <a:p>
            <a:pPr lvl="3"/>
            <a:r>
              <a:rPr lang="zh-CN" altLang="en-US" dirty="1"/>
              <a:t>第四级</a:t>
            </a:r>
          </a:p>
          <a:p>
            <a:pPr lvl="4"/>
            <a:r>
              <a:rPr lang="zh-CN" altLang="en-US" dirty="1"/>
              <a:t>第五级</a:t>
            </a:r>
          </a:p>
        </p:txBody>
      </p:sp>
      <p:sp>
        <p:nvSpPr>
          <p:cNvPr id="6" name="页脚占位符 5"/>
          <p:cNvSpPr/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dirty="1"/>
              <a:t>©2018 SHANGPUConsulting—Confidentia</a:t>
            </a:r>
            <a:endParaRPr lang="zh-CN" altLang="en-US"/>
          </a:p>
        </p:txBody>
      </p:sp>
      <p:sp>
        <p:nvSpPr>
          <p:cNvPr id="7" name="灯片编号占位符 6"/>
          <p:cNvSpPr/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D8248-4E48-4E75-9755-DB088FB05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9711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6764225"/>
            <a:ext cx="1959568" cy="1065730"/>
          </a:xfrm>
          <a:prstGeom prst="rect"/>
        </p:spPr>
      </p:pic>
      <p:pic>
        <p:nvPicPr>
          <p:cNvPr id="29" name="图片 2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646026"/>
            <a:ext cx="1959568" cy="1065730"/>
          </a:xfrm>
          <a:prstGeom prst="rect"/>
        </p:spPr>
      </p:pic>
      <p:pic>
        <p:nvPicPr>
          <p:cNvPr id="25" name="图片 2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4527400"/>
            <a:ext cx="1959568" cy="1065730"/>
          </a:xfrm>
          <a:prstGeom prst="rect"/>
        </p:spPr>
      </p:pic>
      <p:pic>
        <p:nvPicPr>
          <p:cNvPr id="21" name="图片 2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3408774"/>
            <a:ext cx="1959568" cy="1065730"/>
          </a:xfrm>
          <a:prstGeom prst="rect"/>
        </p:spPr>
      </p:pic>
      <p:pic>
        <p:nvPicPr>
          <p:cNvPr id="17" name="图片 1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2290148"/>
            <a:ext cx="1959568" cy="1065730"/>
          </a:xfrm>
          <a:prstGeom prst="rect"/>
        </p:spPr>
      </p:pic>
      <p:pic>
        <p:nvPicPr>
          <p:cNvPr id="13" name="图片 1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1171522"/>
            <a:ext cx="1959568" cy="1065730"/>
          </a:xfrm>
          <a:prstGeom prst="rect"/>
        </p:spPr>
      </p:pic>
      <p:pic>
        <p:nvPicPr>
          <p:cNvPr id="3" name="图片 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2896"/>
            <a:ext cx="1959568" cy="1065730"/>
          </a:xfrm>
          <a:prstGeom prst="rect"/>
        </p:spPr>
      </p:pic>
      <p:pic>
        <p:nvPicPr>
          <p:cNvPr id="8" name="图片 7" descr="C:\Documents and Settings\www.cu-market.com.cn\桌面\报告版面设计\英文标识副本4.png"/>
          <p:cNvPicPr/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225372" y="266264"/>
            <a:ext cx="689029" cy="174005"/>
          </a:xfrm>
          <a:prstGeom prst="rect"/>
          <a:noFill/>
          <a:ln w="9525">
            <a:noFill/>
            <a:miter lim="800000"/>
          </a:ln>
        </p:spPr>
      </p:pic>
      <p:pic>
        <p:nvPicPr>
          <p:cNvPr id="10" name="图片 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2896"/>
            <a:ext cx="1959568" cy="1065730"/>
          </a:xfrm>
          <a:prstGeom prst="rect"/>
        </p:spPr>
      </p:pic>
      <p:pic>
        <p:nvPicPr>
          <p:cNvPr id="11" name="图片 1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2896"/>
            <a:ext cx="1959568" cy="1065730"/>
          </a:xfrm>
          <a:prstGeom prst="rect"/>
        </p:spPr>
      </p:pic>
      <p:pic>
        <p:nvPicPr>
          <p:cNvPr id="14" name="图片 1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1171522"/>
            <a:ext cx="1959568" cy="1065730"/>
          </a:xfrm>
          <a:prstGeom prst="rect"/>
        </p:spPr>
      </p:pic>
      <p:pic>
        <p:nvPicPr>
          <p:cNvPr id="15" name="图片 1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1171522"/>
            <a:ext cx="1959568" cy="1065730"/>
          </a:xfrm>
          <a:prstGeom prst="rect"/>
        </p:spPr>
      </p:pic>
      <p:pic>
        <p:nvPicPr>
          <p:cNvPr id="18" name="图片 1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2290148"/>
            <a:ext cx="1959568" cy="1065730"/>
          </a:xfrm>
          <a:prstGeom prst="rect"/>
        </p:spPr>
      </p:pic>
      <p:pic>
        <p:nvPicPr>
          <p:cNvPr id="19" name="图片 1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2290148"/>
            <a:ext cx="1959568" cy="1065730"/>
          </a:xfrm>
          <a:prstGeom prst="rect"/>
        </p:spPr>
      </p:pic>
      <p:pic>
        <p:nvPicPr>
          <p:cNvPr id="22" name="图片 2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3408774"/>
            <a:ext cx="1959568" cy="1065730"/>
          </a:xfrm>
          <a:prstGeom prst="rect"/>
        </p:spPr>
      </p:pic>
      <p:pic>
        <p:nvPicPr>
          <p:cNvPr id="23" name="图片 2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3408774"/>
            <a:ext cx="1959568" cy="1065730"/>
          </a:xfrm>
          <a:prstGeom prst="rect"/>
        </p:spPr>
      </p:pic>
      <p:pic>
        <p:nvPicPr>
          <p:cNvPr id="26" name="图片 2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4527400"/>
            <a:ext cx="1959568" cy="1065730"/>
          </a:xfrm>
          <a:prstGeom prst="rect"/>
        </p:spPr>
      </p:pic>
      <p:pic>
        <p:nvPicPr>
          <p:cNvPr id="27" name="图片 2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4527400"/>
            <a:ext cx="1959568" cy="1065730"/>
          </a:xfrm>
          <a:prstGeom prst="rect"/>
        </p:spPr>
      </p:pic>
      <p:pic>
        <p:nvPicPr>
          <p:cNvPr id="30" name="图片 2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646026"/>
            <a:ext cx="1959568" cy="1065730"/>
          </a:xfrm>
          <a:prstGeom prst="rect"/>
        </p:spPr>
      </p:pic>
      <p:pic>
        <p:nvPicPr>
          <p:cNvPr id="31" name="图片 3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646026"/>
            <a:ext cx="1959568" cy="1065730"/>
          </a:xfrm>
          <a:prstGeom prst="rect"/>
        </p:spPr>
      </p:pic>
      <p:pic>
        <p:nvPicPr>
          <p:cNvPr id="34" name="图片 3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6764225"/>
            <a:ext cx="1959568" cy="1065730"/>
          </a:xfrm>
          <a:prstGeom prst="rect"/>
        </p:spPr>
      </p:pic>
      <p:pic>
        <p:nvPicPr>
          <p:cNvPr id="35" name="图片 3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6764225"/>
            <a:ext cx="1959568" cy="106573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3325474277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6764225"/>
            <a:ext cx="1959568" cy="1065730"/>
          </a:xfrm>
          <a:prstGeom prst="rect"/>
        </p:spPr>
      </p:pic>
      <p:pic>
        <p:nvPicPr>
          <p:cNvPr id="9" name="图片 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646026"/>
            <a:ext cx="1959568" cy="1065730"/>
          </a:xfrm>
          <a:prstGeom prst="rect"/>
        </p:spPr>
      </p:pic>
      <p:pic>
        <p:nvPicPr>
          <p:cNvPr id="10" name="图片 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4527400"/>
            <a:ext cx="1959568" cy="1065730"/>
          </a:xfrm>
          <a:prstGeom prst="rect"/>
        </p:spPr>
      </p:pic>
      <p:pic>
        <p:nvPicPr>
          <p:cNvPr id="11" name="图片 1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3408774"/>
            <a:ext cx="1959568" cy="1065730"/>
          </a:xfrm>
          <a:prstGeom prst="rect"/>
        </p:spPr>
      </p:pic>
      <p:pic>
        <p:nvPicPr>
          <p:cNvPr id="12" name="图片 1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2290148"/>
            <a:ext cx="1959568" cy="1065730"/>
          </a:xfrm>
          <a:prstGeom prst="rect"/>
        </p:spPr>
      </p:pic>
      <p:pic>
        <p:nvPicPr>
          <p:cNvPr id="13" name="图片 1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1171522"/>
            <a:ext cx="1959568" cy="1065730"/>
          </a:xfrm>
          <a:prstGeom prst="rect"/>
        </p:spPr>
      </p:pic>
      <p:pic>
        <p:nvPicPr>
          <p:cNvPr id="14" name="图片 1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2896"/>
            <a:ext cx="1959568" cy="1065730"/>
          </a:xfrm>
          <a:prstGeom prst="rect"/>
        </p:spPr>
      </p:pic>
      <p:pic>
        <p:nvPicPr>
          <p:cNvPr id="15" name="图片 14" descr="C:\Documents and Settings\www.cu-market.com.cn\桌面\报告版面设计\英文标识副本4.png"/>
          <p:cNvPicPr/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225372" y="266264"/>
            <a:ext cx="689029" cy="174005"/>
          </a:xfrm>
          <a:prstGeom prst="rect"/>
          <a:noFill/>
          <a:ln w="9525">
            <a:noFill/>
            <a:miter lim="800000"/>
          </a:ln>
        </p:spPr>
      </p:pic>
      <p:pic>
        <p:nvPicPr>
          <p:cNvPr id="16" name="图片 1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2896"/>
            <a:ext cx="1959568" cy="1065730"/>
          </a:xfrm>
          <a:prstGeom prst="rect"/>
        </p:spPr>
      </p:pic>
      <p:pic>
        <p:nvPicPr>
          <p:cNvPr id="17" name="图片 1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2896"/>
            <a:ext cx="1959568" cy="1065730"/>
          </a:xfrm>
          <a:prstGeom prst="rect"/>
        </p:spPr>
      </p:pic>
      <p:pic>
        <p:nvPicPr>
          <p:cNvPr id="18" name="图片 1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1171522"/>
            <a:ext cx="1959568" cy="1065730"/>
          </a:xfrm>
          <a:prstGeom prst="rect"/>
        </p:spPr>
      </p:pic>
      <p:pic>
        <p:nvPicPr>
          <p:cNvPr id="19" name="图片 1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1171522"/>
            <a:ext cx="1959568" cy="1065730"/>
          </a:xfrm>
          <a:prstGeom prst="rect"/>
        </p:spPr>
      </p:pic>
      <p:pic>
        <p:nvPicPr>
          <p:cNvPr id="20" name="图片 1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2290148"/>
            <a:ext cx="1959568" cy="1065730"/>
          </a:xfrm>
          <a:prstGeom prst="rect"/>
        </p:spPr>
      </p:pic>
      <p:pic>
        <p:nvPicPr>
          <p:cNvPr id="21" name="图片 2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2290148"/>
            <a:ext cx="1959568" cy="1065730"/>
          </a:xfrm>
          <a:prstGeom prst="rect"/>
        </p:spPr>
      </p:pic>
      <p:pic>
        <p:nvPicPr>
          <p:cNvPr id="22" name="图片 2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3408774"/>
            <a:ext cx="1959568" cy="1065730"/>
          </a:xfrm>
          <a:prstGeom prst="rect"/>
        </p:spPr>
      </p:pic>
      <p:pic>
        <p:nvPicPr>
          <p:cNvPr id="23" name="图片 2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3408774"/>
            <a:ext cx="1959568" cy="1065730"/>
          </a:xfrm>
          <a:prstGeom prst="rect"/>
        </p:spPr>
      </p:pic>
      <p:pic>
        <p:nvPicPr>
          <p:cNvPr id="24" name="图片 2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4527400"/>
            <a:ext cx="1959568" cy="1065730"/>
          </a:xfrm>
          <a:prstGeom prst="rect"/>
        </p:spPr>
      </p:pic>
      <p:pic>
        <p:nvPicPr>
          <p:cNvPr id="25" name="图片 2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4527400"/>
            <a:ext cx="1959568" cy="1065730"/>
          </a:xfrm>
          <a:prstGeom prst="rect"/>
        </p:spPr>
      </p:pic>
      <p:pic>
        <p:nvPicPr>
          <p:cNvPr id="26" name="图片 2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646026"/>
            <a:ext cx="1959568" cy="1065730"/>
          </a:xfrm>
          <a:prstGeom prst="rect"/>
        </p:spPr>
      </p:pic>
      <p:pic>
        <p:nvPicPr>
          <p:cNvPr id="27" name="图片 2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646026"/>
            <a:ext cx="1959568" cy="1065730"/>
          </a:xfrm>
          <a:prstGeom prst="rect"/>
        </p:spPr>
      </p:pic>
      <p:pic>
        <p:nvPicPr>
          <p:cNvPr id="28" name="图片 2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6764225"/>
            <a:ext cx="1959568" cy="1065730"/>
          </a:xfrm>
          <a:prstGeom prst="rect"/>
        </p:spPr>
      </p:pic>
      <p:pic>
        <p:nvPicPr>
          <p:cNvPr id="29" name="图片 2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6764225"/>
            <a:ext cx="1959568" cy="106573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754072822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422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 spd="fast"/>
  <p:timing>
    <p:tnLst>
      <p:par>
        <p:cTn id="1" restart="never" nodeType="tmRoot"/>
      </p:par>
    </p:tnLst>
  </p:timing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chart" Target="../charts/chart1.xml" /><Relationship Id="rId3" Type="http://schemas.openxmlformats.org/officeDocument/2006/relationships/chart" Target="../charts/chart2.xml" /><Relationship Id="rId4" Type="http://schemas.openxmlformats.org/officeDocument/2006/relationships/chart" Target="../charts/chart3.xml" /><Relationship Id="rId5" Type="http://schemas.openxmlformats.org/officeDocument/2006/relationships/chart" Target="../charts/chart4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chart" Target="../charts/chart5.xml" /><Relationship Id="rId3" Type="http://schemas.openxmlformats.org/officeDocument/2006/relationships/chart" Target="../charts/chart6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chart" Target="../charts/chart7.xml" /><Relationship Id="rId3" Type="http://schemas.openxmlformats.org/officeDocument/2006/relationships/chart" Target="../charts/chart8.xml" /><Relationship Id="rId4" Type="http://schemas.openxmlformats.org/officeDocument/2006/relationships/chart" Target="../charts/chart9.xml" /><Relationship Id="rId5" Type="http://schemas.openxmlformats.org/officeDocument/2006/relationships/chart" Target="../charts/chart10.xml" /><Relationship Id="rId6" Type="http://schemas.openxmlformats.org/officeDocument/2006/relationships/chart" Target="../charts/chart11.xml" /><Relationship Id="rId7" Type="http://schemas.openxmlformats.org/officeDocument/2006/relationships/chart" Target="../charts/chart1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14729" y="567728"/>
            <a:ext cx="4251127" cy="823783"/>
          </a:xfrm>
          <a:prstGeom prst="rect"/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中国消费电子行业市场调研咨询案例</a:t>
            </a: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产品开发、迭代更新、成本管理</a:t>
            </a:r>
            <a:endParaRPr lang="en-US" altLang="zh-CN" sz="120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14729" y="1989224"/>
            <a:ext cx="4303254" cy="4256212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消费电子行业正在从“跑马圈地”过渡到“精耕细作”阶段。产品开发能力、以用户需求为基础的研发能力成为行业的两个核心竞争力。目标研究公司在产品迭代、满足用户核心诉求方面具备强有力竞争力。</a:t>
            </a:r>
          </a:p>
          <a:p>
            <a:pPr>
              <a:lnSpc>
                <a:spcPct val="150000"/>
              </a:lnSpc>
            </a:pP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委托方为通信行业知名韩资企业，全球消费电子行业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TOP3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的顶尖企业，手机、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Pad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等产品在硬件性能、外观方面具备优秀的研发团队和研发能力，但是在产品快速迭代、抓取用户核心痛点等方面略有不足。委托方希望通过对目标研究公司在产品迭代研发、解决用户核心需求方面的优势，以及其供应链管理、成本管理方面的研究，对自身运营、管理进行深度思考。</a:t>
            </a: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项目组通过对目标研究公司进行了桌面研究，并对其产品研发部、市场部、项目管理部等部门共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15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位人员进行了深度访谈。输出成果包括公司产品型号及对应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bomlist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、研发部门架构及合作研发公司梳理、供应链管理模式及成本控制模型等。</a:t>
            </a:r>
          </a:p>
        </p:txBody>
      </p:sp>
    </p:spTree>
    <p:extLst>
      <p:ext uri="{BB962C8B-B14F-4D97-AF65-F5344CB8AC3E}">
        <p14:creationId xmlns:p14="http://schemas.microsoft.com/office/powerpoint/2010/main" val="797961696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63548" y="530049"/>
            <a:ext cx="5177481" cy="2601155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63548" y="3212122"/>
            <a:ext cx="3157853" cy="2358499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63548" y="5669280"/>
            <a:ext cx="3172537" cy="2061366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707616" y="3217377"/>
            <a:ext cx="1943464" cy="2358499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709409" y="5666792"/>
            <a:ext cx="1938722" cy="2073164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9" name="表格 8"/>
          <p:cNvGraphicFramePr/>
          <p:nvPr>
            <p:extLst>
              <p:ext uri="{D42A27DB-BD31-4B8C-83A1-F6EECF244321}">
                <p14:modId xmlns:p14="http://schemas.microsoft.com/office/powerpoint/2010/main" val="1462392836"/>
              </p:ext>
            </p:extLst>
          </p:nvPr>
        </p:nvGraphicFramePr>
        <p:xfrm>
          <a:off x="778933" y="1483636"/>
          <a:ext cx="2131268" cy="1414677"/>
        </p:xfrm>
        <a:graphic>
          <a:graphicData uri="http://schemas.openxmlformats.org/drawingml/2006/table">
            <a:tbl>
              <a:tblPr firstRow="1" bandRow="1"/>
              <a:tblGrid>
                <a:gridCol w="990776"/>
                <a:gridCol w="1140492"/>
              </a:tblGrid>
              <a:tr h="221748">
                <a:tc gridSpan="2">
                  <a:txBody>
                    <a:bodyPr anchorCtr="0"/>
                    <a:lstStyle>
                      <a:lvl1pPr marL="0" algn="l" defTabSz="612008" rtl="0" eaLnBrk="1" latinLnBrk="0" hangingPunct="1">
                        <a:defRPr sz="1205" b="1" kern="1200">
                          <a:solidFill>
                            <a:schemeClr val="bg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b="1" kern="1200">
                          <a:solidFill>
                            <a:schemeClr val="bg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b="1" kern="1200">
                          <a:solidFill>
                            <a:schemeClr val="bg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b="1" kern="1200">
                          <a:solidFill>
                            <a:schemeClr val="bg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b="1" kern="1200">
                          <a:solidFill>
                            <a:schemeClr val="bg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b="1" kern="1200">
                          <a:solidFill>
                            <a:schemeClr val="bg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b="1" kern="1200">
                          <a:solidFill>
                            <a:schemeClr val="bg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b="1" kern="1200">
                          <a:solidFill>
                            <a:schemeClr val="bg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b="1" kern="1200">
                          <a:solidFill>
                            <a:schemeClr val="bg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en-US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公司概述</a:t>
                      </a:r>
                    </a:p>
                  </a:txBody>
                  <a:tcPr marL="49927" marR="49927" marT="24964" marB="24964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hMerge="1" rowSpan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42497"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en-US" sz="600" b="1" kern="1200" dirty="1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公司全称</a:t>
                      </a:r>
                      <a:endParaRPr lang="zh-CN" altLang="zh-CN" sz="600" b="1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9927" marR="49927" marT="24964" marB="24964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altLang="zh-CN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</a:t>
                      </a:r>
                      <a:r>
                        <a:rPr lang="zh-CN" altLang="en-US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移动通信有限公司</a:t>
                      </a:r>
                    </a:p>
                  </a:txBody>
                  <a:tcPr marL="49927" marR="49927" marT="24964" marB="24964" anchor="ctr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072"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zh-CN" sz="600" b="1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公司注册资本</a:t>
                      </a:r>
                      <a:endParaRPr lang="zh-CN" altLang="zh-CN" sz="600" b="1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9927" marR="49927" marT="24964" marB="24964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altLang="zh-CN" sz="600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5000</a:t>
                      </a:r>
                      <a:r>
                        <a:rPr lang="zh-CN" altLang="zh-CN" sz="600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万人民币</a:t>
                      </a:r>
                      <a:endParaRPr lang="zh-CN" altLang="en-US" sz="6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9927" marR="49927" marT="24964" marB="24964" anchor="ctr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072"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en-US" sz="600" b="1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创始人</a:t>
                      </a:r>
                    </a:p>
                  </a:txBody>
                  <a:tcPr marL="49927" marR="49927" marT="24964" marB="24964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en-US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沈</a:t>
                      </a:r>
                      <a:r>
                        <a:rPr lang="en-US" altLang="zh-CN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XX</a:t>
                      </a:r>
                      <a:r>
                        <a:rPr lang="zh-CN" altLang="en-US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、段</a:t>
                      </a:r>
                      <a:r>
                        <a:rPr lang="en-US" altLang="zh-CN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XX</a:t>
                      </a:r>
                      <a:endParaRPr lang="zh-CN" altLang="en-US" sz="6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9927" marR="49927" marT="24964" marB="24964" anchor="ctr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072"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zh-CN" sz="600" b="1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法定代表人</a:t>
                      </a:r>
                      <a:endParaRPr lang="zh-CN" altLang="en-US" sz="600" b="1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9927" marR="49927" marT="24964" marB="24964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zh-CN" sz="600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施</a:t>
                      </a:r>
                      <a:r>
                        <a:rPr lang="en-US" altLang="zh-CN" sz="600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XX</a:t>
                      </a:r>
                      <a:endParaRPr lang="zh-CN" altLang="en-US" sz="6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9927" marR="49927" marT="24964" marB="24964" anchor="ctr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072"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zh-CN" sz="600" b="1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注册时间</a:t>
                      </a:r>
                      <a:endParaRPr lang="zh-CN" altLang="en-US" sz="600" b="1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9927" marR="49927" marT="24964" marB="24964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altLang="zh-CN" sz="600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200X</a:t>
                      </a:r>
                      <a:endParaRPr lang="zh-CN" altLang="en-US" sz="6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9927" marR="49927" marT="24964" marB="24964" anchor="ctr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072"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en-US" sz="600" b="1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总部地点</a:t>
                      </a:r>
                    </a:p>
                  </a:txBody>
                  <a:tcPr marL="49927" marR="49927" marT="24964" marB="24964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en-US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中国广东</a:t>
                      </a:r>
                    </a:p>
                  </a:txBody>
                  <a:tcPr marL="49927" marR="49927" marT="24964" marB="24964" anchor="ctr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072"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en-US" sz="600" b="1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公司规模</a:t>
                      </a:r>
                      <a:r>
                        <a:rPr lang="en-US" altLang="zh-CN" sz="600" b="1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600" b="1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全球）</a:t>
                      </a:r>
                    </a:p>
                  </a:txBody>
                  <a:tcPr marL="49927" marR="49927" marT="24964" marB="24964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en-US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约</a:t>
                      </a:r>
                      <a:r>
                        <a:rPr lang="en-US" altLang="zh-CN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50,000</a:t>
                      </a:r>
                      <a:r>
                        <a:rPr lang="zh-CN" altLang="en-US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人</a:t>
                      </a:r>
                    </a:p>
                  </a:txBody>
                  <a:tcPr marL="49927" marR="49927" marT="24964" marB="24964" anchor="ctr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/>
          <p:nvPr>
            <p:extLst>
              <p:ext uri="{D42A27DB-BD31-4B8C-83A1-F6EECF244321}">
                <p14:modId xmlns:p14="http://schemas.microsoft.com/office/powerpoint/2010/main" val="2330647072"/>
              </p:ext>
            </p:extLst>
          </p:nvPr>
        </p:nvGraphicFramePr>
        <p:xfrm>
          <a:off x="3279962" y="1483635"/>
          <a:ext cx="2124000" cy="1414675"/>
        </p:xfrm>
        <a:graphic>
          <a:graphicData uri="http://schemas.openxmlformats.org/drawingml/2006/table">
            <a:tbl>
              <a:tblPr firstRow="1" bandRow="1"/>
              <a:tblGrid>
                <a:gridCol w="987397"/>
                <a:gridCol w="1136603"/>
              </a:tblGrid>
              <a:tr h="184875">
                <a:tc gridSpan="2">
                  <a:txBody>
                    <a:bodyPr anchorCtr="0"/>
                    <a:lstStyle>
                      <a:lvl1pPr marL="0" algn="l" defTabSz="612008" rtl="0" eaLnBrk="1" latinLnBrk="0" hangingPunct="1">
                        <a:defRPr sz="1205" b="1" kern="1200">
                          <a:solidFill>
                            <a:schemeClr val="bg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b="1" kern="1200">
                          <a:solidFill>
                            <a:schemeClr val="bg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b="1" kern="1200">
                          <a:solidFill>
                            <a:schemeClr val="bg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b="1" kern="1200">
                          <a:solidFill>
                            <a:schemeClr val="bg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b="1" kern="1200">
                          <a:solidFill>
                            <a:schemeClr val="bg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b="1" kern="1200">
                          <a:solidFill>
                            <a:schemeClr val="bg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b="1" kern="1200">
                          <a:solidFill>
                            <a:schemeClr val="bg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b="1" kern="1200">
                          <a:solidFill>
                            <a:schemeClr val="bg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b="1" kern="1200">
                          <a:solidFill>
                            <a:schemeClr val="bg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en-US" sz="600" dirty="1"/>
                        <a:t>公司发展现状</a:t>
                      </a:r>
                    </a:p>
                  </a:txBody>
                  <a:tcPr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hMerge="1" rowSpan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45960"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en-US" sz="600" kern="1200" dirty="1">
                          <a:effectLst/>
                        </a:rPr>
                        <a:t>覆盖国内城市</a:t>
                      </a:r>
                      <a:endParaRPr lang="zh-CN" altLang="zh-CN" sz="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altLang="zh-CN" sz="600" dirty="1"/>
                        <a:t>600+</a:t>
                      </a:r>
                      <a:endParaRPr lang="zh-CN" altLang="en-US" sz="600"/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960"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en-US" sz="600" kern="1200" dirty="1">
                          <a:effectLst/>
                        </a:rPr>
                        <a:t>覆盖海外城市</a:t>
                      </a:r>
                      <a:endParaRPr lang="zh-CN" altLang="zh-CN" sz="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altLang="zh-CN" sz="600" dirty="1"/>
                        <a:t>373</a:t>
                      </a:r>
                      <a:endParaRPr lang="zh-CN" altLang="en-US" sz="600"/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960"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en-US" sz="600" dirty="1"/>
                        <a:t>线下品牌门店数量</a:t>
                      </a:r>
                    </a:p>
                  </a:txBody>
                  <a:tcPr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altLang="zh-CN" sz="600" dirty="1"/>
                        <a:t>7632</a:t>
                      </a:r>
                      <a:endParaRPr lang="zh-CN" altLang="en-US" sz="600"/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960"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en-US" sz="600" dirty="1"/>
                        <a:t>客户服务中心</a:t>
                      </a:r>
                    </a:p>
                  </a:txBody>
                  <a:tcPr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altLang="zh-CN" sz="600" dirty="1"/>
                        <a:t>700+</a:t>
                      </a:r>
                      <a:endParaRPr lang="zh-CN" altLang="en-US" sz="600"/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960"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en-US" sz="600" dirty="1"/>
                        <a:t>生产中心</a:t>
                      </a:r>
                    </a:p>
                  </a:txBody>
                  <a:tcPr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en-US" sz="600" dirty="1"/>
                        <a:t>中国、印度、印尼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463548" y="757013"/>
            <a:ext cx="5184583" cy="523220"/>
          </a:xfrm>
          <a:prstGeom prst="rect"/>
        </p:spPr>
        <p:txBody>
          <a:bodyPr wrap="square">
            <a:spAutoFit/>
          </a:bodyPr>
          <a:lstStyle/>
          <a:p>
            <a:pPr marL="171450" lvl="0" indent="-171450" fontAlgn="base" eaLnBrk="0" hangingPunct="0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V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公司，全名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移动通信有限公司，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成立于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2009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年。</a:t>
            </a:r>
            <a:endParaRPr kumimoji="1"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171450" lvl="0" indent="-171450" fontAlgn="base" eaLnBrk="0" hangingPunct="0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经过近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10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年的发展，当前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V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公司已成为全球近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50,000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名员工的大型企业。</a:t>
            </a:r>
            <a:endParaRPr kumimoji="1"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171450" lvl="0" indent="-171450" fontAlgn="base" eaLnBrk="0" hangingPunct="0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当前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V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销售网络已覆盖超过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600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座国内城市，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370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座海外城市，线下品牌门店数量逾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7500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家</a:t>
            </a:r>
            <a:endParaRPr lang="zh-CN" altLang="en-US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76825" y="538244"/>
            <a:ext cx="668773" cy="215444"/>
          </a:xfrm>
          <a:prstGeom prst="rect"/>
          <a:solidFill>
            <a:srgbClr val="4472C4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en-US" altLang="zh-CN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公司简介</a:t>
            </a:r>
          </a:p>
        </p:txBody>
      </p:sp>
      <p:sp>
        <p:nvSpPr>
          <p:cNvPr id="12" name="矩形 11"/>
          <p:cNvSpPr/>
          <p:nvPr/>
        </p:nvSpPr>
        <p:spPr>
          <a:xfrm>
            <a:off x="470222" y="3222578"/>
            <a:ext cx="873957" cy="203133"/>
          </a:xfrm>
          <a:prstGeom prst="rect"/>
          <a:solidFill>
            <a:srgbClr val="4472C4"/>
          </a:solidFill>
        </p:spPr>
        <p:txBody>
          <a:bodyPr wrap="none" rtlCol="0" anchor="ctr">
            <a:spAutoFit/>
          </a:bodyPr>
          <a:lstStyle/>
          <a:p>
            <a:pPr lvl="0" algn="ctr" defTabSz="801688" eaLnBrk="0" hangingPunct="0">
              <a:lnSpc>
                <a:spcPct val="90000"/>
              </a:lnSpc>
              <a:buClr>
                <a:srgbClr val="BBE0E3"/>
              </a:buClr>
              <a:defRPr/>
            </a:pPr>
            <a:r>
              <a:rPr lang="en-US" altLang="zh-CN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kumimoji="1" lang="zh-CN" altLang="en-US" sz="800" b="1" kern="0" dirty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公司发展历程</a:t>
            </a:r>
          </a:p>
        </p:txBody>
      </p:sp>
      <p:sp>
        <p:nvSpPr>
          <p:cNvPr id="13" name="矩形 12"/>
          <p:cNvSpPr/>
          <p:nvPr/>
        </p:nvSpPr>
        <p:spPr>
          <a:xfrm>
            <a:off x="3714646" y="3224885"/>
            <a:ext cx="1665841" cy="215444"/>
          </a:xfrm>
          <a:prstGeom prst="rect"/>
          <a:solidFill>
            <a:srgbClr val="4472C4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en-US" altLang="zh-CN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年国内市场各品牌销量占比</a:t>
            </a:r>
            <a:endParaRPr lang="zh-CN" altLang="en-US" sz="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75615" y="5685451"/>
            <a:ext cx="1074333" cy="215444"/>
          </a:xfrm>
          <a:prstGeom prst="rect"/>
          <a:solidFill>
            <a:srgbClr val="4472C4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en-US" altLang="zh-CN" sz="8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lang="zh-CN" altLang="en-US" sz="8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公司分地区营业额</a:t>
            </a:r>
          </a:p>
        </p:txBody>
      </p:sp>
      <p:sp>
        <p:nvSpPr>
          <p:cNvPr id="15" name="矩形 14"/>
          <p:cNvSpPr/>
          <p:nvPr/>
        </p:nvSpPr>
        <p:spPr>
          <a:xfrm>
            <a:off x="3711194" y="5679101"/>
            <a:ext cx="1683473" cy="215444"/>
          </a:xfrm>
          <a:prstGeom prst="rect"/>
          <a:solidFill>
            <a:srgbClr val="4472C4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en-US" altLang="zh-CN" sz="8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2013-2017</a:t>
            </a:r>
            <a:r>
              <a:rPr lang="zh-CN" altLang="en-US" sz="8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年海外市场手机销量</a:t>
            </a:r>
            <a:endParaRPr lang="en-US" altLang="zh-CN" sz="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372294" y="3933170"/>
            <a:ext cx="3263791" cy="1418775"/>
            <a:chOff x="1523241" y="2528133"/>
            <a:chExt cx="8930916" cy="3882282"/>
          </a:xfrm>
        </p:grpSpPr>
        <p:sp>
          <p:nvSpPr>
            <p:cNvPr id="16" name="文本框 21"/>
            <p:cNvSpPr txBox="1"/>
            <p:nvPr/>
          </p:nvSpPr>
          <p:spPr>
            <a:xfrm>
              <a:off x="4849739" y="4111280"/>
              <a:ext cx="1757081" cy="505313"/>
            </a:xfrm>
            <a:prstGeom prst="rect"/>
            <a:noFill/>
            <a:ln w="6350">
              <a:noFill/>
            </a:ln>
          </p:spPr>
          <p:txBody>
            <a:bodyPr wrap="square" rtlCol="0">
              <a:spAutoFit/>
            </a:bodyPr>
            <a:lstStyle/>
            <a:p>
              <a:pPr defTabSz="914415"/>
              <a:r>
                <a:rPr lang="en-US" altLang="zh-CN" sz="6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16</a:t>
              </a:r>
              <a:r>
                <a:rPr lang="zh-CN" altLang="en-US" sz="6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endParaRPr lang="en-US" altLang="zh-CN" sz="6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文本框 21"/>
            <p:cNvSpPr txBox="1"/>
            <p:nvPr/>
          </p:nvSpPr>
          <p:spPr>
            <a:xfrm>
              <a:off x="6270171" y="4894476"/>
              <a:ext cx="1977835" cy="884296"/>
            </a:xfrm>
            <a:prstGeom prst="rect"/>
            <a:noFill/>
            <a:ln w="6350">
              <a:noFill/>
            </a:ln>
          </p:spPr>
          <p:txBody>
            <a:bodyPr wrap="square" rtlCol="0">
              <a:spAutoFit/>
            </a:bodyPr>
            <a:lstStyle/>
            <a:p>
              <a:pPr algn="ctr" defTabSz="914415"/>
              <a:r>
                <a:rPr lang="zh-CN" altLang="en-US" sz="5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发布</a:t>
              </a:r>
              <a:r>
                <a:rPr lang="en-US" altLang="zh-CN" sz="5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X6</a:t>
              </a:r>
            </a:p>
            <a:p>
              <a:pPr algn="ctr" defTabSz="914415"/>
              <a:r>
                <a:rPr lang="zh-CN" altLang="en-US" sz="500" b="1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首次将“快”植入产品功能</a:t>
              </a:r>
              <a:endParaRPr lang="en-US" altLang="zh-CN" sz="500" b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文本框 21"/>
            <p:cNvSpPr txBox="1"/>
            <p:nvPr/>
          </p:nvSpPr>
          <p:spPr>
            <a:xfrm>
              <a:off x="2729608" y="4111280"/>
              <a:ext cx="1783219" cy="505313"/>
            </a:xfrm>
            <a:prstGeom prst="rect"/>
            <a:noFill/>
            <a:ln w="6350">
              <a:noFill/>
            </a:ln>
          </p:spPr>
          <p:txBody>
            <a:bodyPr wrap="square" rtlCol="0">
              <a:spAutoFit/>
            </a:bodyPr>
            <a:lstStyle/>
            <a:p>
              <a:pPr defTabSz="914415"/>
              <a:r>
                <a:rPr lang="en-US" altLang="zh-CN" sz="6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17</a:t>
              </a:r>
              <a:r>
                <a:rPr lang="zh-CN" altLang="en-US" sz="6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endParaRPr lang="en-US" altLang="zh-CN" sz="6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文本框 21"/>
            <p:cNvSpPr txBox="1"/>
            <p:nvPr/>
          </p:nvSpPr>
          <p:spPr>
            <a:xfrm>
              <a:off x="2003358" y="3288319"/>
              <a:ext cx="1433301" cy="673750"/>
            </a:xfrm>
            <a:prstGeom prst="rect"/>
            <a:noFill/>
            <a:ln w="6350">
              <a:noFill/>
            </a:ln>
          </p:spPr>
          <p:txBody>
            <a:bodyPr wrap="square" rtlCol="0">
              <a:spAutoFit/>
            </a:bodyPr>
            <a:lstStyle/>
            <a:p>
              <a:pPr algn="ctr" defTabSz="914415"/>
              <a:r>
                <a:rPr lang="en-US" altLang="zh-CN" sz="5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V</a:t>
              </a:r>
              <a:r>
                <a:rPr lang="zh-CN" altLang="en-US" sz="5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品牌全球注册</a:t>
              </a:r>
              <a:endParaRPr lang="en-US" altLang="zh-CN" sz="5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文本框 21"/>
            <p:cNvSpPr txBox="1"/>
            <p:nvPr/>
          </p:nvSpPr>
          <p:spPr>
            <a:xfrm>
              <a:off x="3716608" y="3288319"/>
              <a:ext cx="2359508" cy="673750"/>
            </a:xfrm>
            <a:prstGeom prst="rect"/>
            <a:noFill/>
            <a:ln w="6350">
              <a:noFill/>
            </a:ln>
          </p:spPr>
          <p:txBody>
            <a:bodyPr wrap="square" rtlCol="0">
              <a:spAutoFit/>
            </a:bodyPr>
            <a:lstStyle/>
            <a:p>
              <a:pPr algn="ctr" defTabSz="914415"/>
              <a:r>
                <a:rPr lang="zh-CN" altLang="en-US" sz="500" b="1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正式进入智能手机领域</a:t>
              </a:r>
              <a:endParaRPr lang="en-US" altLang="zh-CN" sz="500" b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defTabSz="914415"/>
              <a:r>
                <a:rPr lang="zh-CN" altLang="en-US" sz="5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发布</a:t>
              </a:r>
              <a:r>
                <a:rPr lang="en-US" altLang="zh-CN" sz="5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V1</a:t>
              </a:r>
              <a:r>
                <a:rPr lang="zh-CN" altLang="en-US" sz="5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，支持</a:t>
              </a:r>
              <a:r>
                <a:rPr lang="en-US" altLang="zh-CN" sz="5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SRS</a:t>
              </a:r>
              <a:r>
                <a:rPr lang="zh-CN" altLang="en-US" sz="5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音效</a:t>
              </a:r>
              <a:endParaRPr lang="en-US" altLang="zh-CN" sz="5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文本框 21"/>
            <p:cNvSpPr txBox="1"/>
            <p:nvPr/>
          </p:nvSpPr>
          <p:spPr>
            <a:xfrm>
              <a:off x="2378535" y="2528133"/>
              <a:ext cx="749025" cy="757970"/>
            </a:xfrm>
            <a:prstGeom prst="rect"/>
            <a:noFill/>
            <a:ln w="6350">
              <a:noFill/>
            </a:ln>
          </p:spPr>
          <p:txBody>
            <a:bodyPr wrap="square" rtlCol="0">
              <a:spAutoFit/>
            </a:bodyPr>
            <a:lstStyle/>
            <a:p>
              <a:pPr algn="ctr" defTabSz="914415"/>
              <a:r>
                <a:rPr lang="en-US" altLang="zh-CN" sz="6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09</a:t>
              </a:r>
              <a:r>
                <a:rPr lang="zh-CN" altLang="en-US" sz="6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endParaRPr lang="en-US" altLang="zh-CN" sz="6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5695272" y="3288319"/>
              <a:ext cx="2740486" cy="1094846"/>
            </a:xfrm>
            <a:prstGeom prst="rect"/>
            <a:noFill/>
            <a:ln w="6350">
              <a:noFill/>
            </a:ln>
          </p:spPr>
          <p:txBody>
            <a:bodyPr wrap="square" rtlCol="0">
              <a:spAutoFit/>
            </a:bodyPr>
            <a:lstStyle/>
            <a:p>
              <a:pPr algn="ctr" defTabSz="914415"/>
              <a:r>
                <a:rPr lang="zh-CN" altLang="en-US" sz="5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创建</a:t>
              </a:r>
              <a:r>
                <a:rPr lang="en-US" altLang="zh-CN" sz="5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</a:t>
              </a:r>
              <a:r>
                <a:rPr lang="zh-CN" altLang="en-US" sz="5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系列</a:t>
              </a:r>
              <a:endParaRPr lang="en-US" altLang="zh-CN" sz="5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defTabSz="914415"/>
              <a:r>
                <a:rPr lang="zh-CN" altLang="en-US" sz="5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发布</a:t>
              </a:r>
              <a:r>
                <a:rPr lang="en-US" altLang="zh-CN" sz="5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X1</a:t>
              </a:r>
              <a:r>
                <a:rPr lang="zh-CN" altLang="en-US" sz="5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，全球首款整合</a:t>
              </a:r>
              <a:r>
                <a:rPr lang="en-US" altLang="zh-CN" sz="5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HIFI</a:t>
              </a:r>
              <a:r>
                <a:rPr lang="zh-CN" altLang="en-US" sz="5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芯片</a:t>
              </a:r>
              <a:endParaRPr lang="en-US" altLang="zh-CN" sz="5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defTabSz="914415"/>
              <a:r>
                <a:rPr lang="zh-CN" altLang="en-US" sz="500" b="1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音乐成为</a:t>
              </a:r>
              <a:r>
                <a:rPr lang="en-US" altLang="zh-CN" sz="500" b="1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V</a:t>
              </a:r>
              <a:r>
                <a:rPr lang="zh-CN" altLang="en-US" sz="500" b="1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产品标志</a:t>
              </a:r>
              <a:endParaRPr lang="en-US" altLang="zh-CN" sz="500" b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文本框 21"/>
            <p:cNvSpPr txBox="1"/>
            <p:nvPr/>
          </p:nvSpPr>
          <p:spPr>
            <a:xfrm>
              <a:off x="4292243" y="2528133"/>
              <a:ext cx="1194830" cy="505313"/>
            </a:xfrm>
            <a:prstGeom prst="rect"/>
            <a:noFill/>
            <a:ln w="6350">
              <a:noFill/>
            </a:ln>
          </p:spPr>
          <p:txBody>
            <a:bodyPr wrap="square" rtlCol="0">
              <a:spAutoFit/>
            </a:bodyPr>
            <a:lstStyle/>
            <a:p>
              <a:pPr algn="ctr" defTabSz="914415"/>
              <a:r>
                <a:rPr lang="en-US" altLang="zh-CN" sz="6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11</a:t>
              </a:r>
              <a:r>
                <a:rPr lang="zh-CN" altLang="en-US" sz="6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endParaRPr lang="en-US" altLang="zh-CN" sz="6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文本框 21"/>
            <p:cNvSpPr txBox="1"/>
            <p:nvPr/>
          </p:nvSpPr>
          <p:spPr>
            <a:xfrm>
              <a:off x="6463561" y="2528133"/>
              <a:ext cx="1194830" cy="505313"/>
            </a:xfrm>
            <a:prstGeom prst="rect"/>
            <a:noFill/>
            <a:ln w="6350">
              <a:noFill/>
            </a:ln>
          </p:spPr>
          <p:txBody>
            <a:bodyPr wrap="square" rtlCol="0">
              <a:spAutoFit/>
            </a:bodyPr>
            <a:lstStyle/>
            <a:p>
              <a:pPr algn="ctr" defTabSz="914415"/>
              <a:r>
                <a:rPr lang="en-US" altLang="zh-CN" sz="6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12</a:t>
              </a:r>
              <a:r>
                <a:rPr lang="zh-CN" altLang="en-US" sz="6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endParaRPr lang="en-US" altLang="zh-CN" sz="6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文本框 21"/>
            <p:cNvSpPr txBox="1"/>
            <p:nvPr/>
          </p:nvSpPr>
          <p:spPr>
            <a:xfrm>
              <a:off x="8625547" y="2528133"/>
              <a:ext cx="1194830" cy="505313"/>
            </a:xfrm>
            <a:prstGeom prst="rect"/>
            <a:noFill/>
            <a:ln w="6350">
              <a:noFill/>
            </a:ln>
          </p:spPr>
          <p:txBody>
            <a:bodyPr wrap="square" rtlCol="0">
              <a:spAutoFit/>
            </a:bodyPr>
            <a:lstStyle/>
            <a:p>
              <a:pPr algn="ctr" defTabSz="914415"/>
              <a:r>
                <a:rPr lang="en-US" altLang="zh-CN" sz="6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13</a:t>
              </a:r>
              <a:r>
                <a:rPr lang="zh-CN" altLang="en-US" sz="6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endParaRPr lang="en-US" altLang="zh-CN" sz="6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文本框 21"/>
            <p:cNvSpPr txBox="1"/>
            <p:nvPr/>
          </p:nvSpPr>
          <p:spPr>
            <a:xfrm>
              <a:off x="8216001" y="3288319"/>
              <a:ext cx="2047481" cy="884296"/>
            </a:xfrm>
            <a:prstGeom prst="rect"/>
            <a:noFill/>
            <a:ln w="6350">
              <a:noFill/>
            </a:ln>
          </p:spPr>
          <p:txBody>
            <a:bodyPr wrap="square" rtlCol="0">
              <a:spAutoFit/>
            </a:bodyPr>
            <a:lstStyle/>
            <a:p>
              <a:pPr algn="ctr" defTabSz="914415"/>
              <a:r>
                <a:rPr lang="zh-CN" altLang="en-US" sz="5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创建</a:t>
              </a:r>
              <a:r>
                <a:rPr lang="en-US" altLang="zh-CN" sz="5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XPLAY</a:t>
              </a:r>
              <a:r>
                <a:rPr lang="zh-CN" altLang="en-US" sz="5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系列</a:t>
              </a:r>
              <a:endParaRPr lang="en-US" altLang="zh-CN" sz="5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defTabSz="914415"/>
              <a:r>
                <a:rPr lang="zh-CN" altLang="en-US" sz="5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推出手机系统</a:t>
              </a:r>
              <a:r>
                <a:rPr lang="en-US" altLang="zh-CN" sz="5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Funtouch</a:t>
              </a:r>
              <a:r>
                <a:rPr lang="en-US" altLang="zh-CN" sz="5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OS</a:t>
              </a:r>
            </a:p>
          </p:txBody>
        </p:sp>
        <p:sp>
          <p:nvSpPr>
            <p:cNvPr id="27" name="文本框 21"/>
            <p:cNvSpPr txBox="1"/>
            <p:nvPr/>
          </p:nvSpPr>
          <p:spPr>
            <a:xfrm>
              <a:off x="6985650" y="4111280"/>
              <a:ext cx="1194830" cy="505313"/>
            </a:xfrm>
            <a:prstGeom prst="rect"/>
            <a:noFill/>
            <a:ln w="6350">
              <a:noFill/>
            </a:ln>
          </p:spPr>
          <p:txBody>
            <a:bodyPr wrap="square" rtlCol="0">
              <a:spAutoFit/>
            </a:bodyPr>
            <a:lstStyle/>
            <a:p>
              <a:pPr defTabSz="914415"/>
              <a:r>
                <a:rPr lang="en-US" altLang="zh-CN" sz="6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15</a:t>
              </a:r>
              <a:r>
                <a:rPr lang="zh-CN" altLang="en-US" sz="6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endParaRPr lang="en-US" altLang="zh-CN" sz="6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文本框 21"/>
            <p:cNvSpPr txBox="1"/>
            <p:nvPr/>
          </p:nvSpPr>
          <p:spPr>
            <a:xfrm>
              <a:off x="3958505" y="4894476"/>
              <a:ext cx="2327208" cy="1515939"/>
            </a:xfrm>
            <a:prstGeom prst="rect"/>
            <a:noFill/>
            <a:ln w="6350">
              <a:noFill/>
            </a:ln>
          </p:spPr>
          <p:txBody>
            <a:bodyPr wrap="square" rtlCol="0">
              <a:spAutoFit/>
            </a:bodyPr>
            <a:lstStyle/>
            <a:p>
              <a:pPr algn="ctr" defTabSz="914415"/>
              <a:r>
                <a:rPr lang="zh-CN" altLang="en-US" sz="5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发布</a:t>
              </a:r>
              <a:r>
                <a:rPr lang="en-US" altLang="zh-CN" sz="5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X7,1600W</a:t>
              </a:r>
              <a:r>
                <a:rPr lang="zh-CN" altLang="en-US" sz="5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柔光自拍</a:t>
              </a:r>
              <a:endParaRPr lang="en-US" altLang="zh-CN" sz="5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defTabSz="914415"/>
              <a:r>
                <a:rPr lang="zh-CN" altLang="en-US" sz="500" b="1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拍照成为</a:t>
              </a:r>
              <a:r>
                <a:rPr lang="en-US" altLang="zh-CN" sz="500" b="1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V</a:t>
              </a:r>
              <a:r>
                <a:rPr lang="zh-CN" altLang="en-US" sz="500" b="1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核心价值之一</a:t>
              </a:r>
              <a:endParaRPr lang="en-US" altLang="zh-CN" sz="500" b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defTabSz="914415"/>
              <a:r>
                <a:rPr lang="zh-CN" altLang="en-US" sz="5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启用品牌标识：</a:t>
              </a:r>
              <a:r>
                <a:rPr lang="en-US" altLang="zh-CN" sz="5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Camera&amp;Music</a:t>
              </a:r>
              <a:endParaRPr lang="en-US" altLang="zh-CN" sz="5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文本框 21"/>
            <p:cNvSpPr txBox="1"/>
            <p:nvPr/>
          </p:nvSpPr>
          <p:spPr>
            <a:xfrm>
              <a:off x="1523241" y="4894476"/>
              <a:ext cx="2924269" cy="673750"/>
            </a:xfrm>
            <a:prstGeom prst="rect"/>
            <a:noFill/>
            <a:ln w="6350">
              <a:noFill/>
            </a:ln>
          </p:spPr>
          <p:txBody>
            <a:bodyPr wrap="square" rtlCol="0">
              <a:spAutoFit/>
            </a:bodyPr>
            <a:lstStyle/>
            <a:p>
              <a:pPr algn="ctr" defTabSz="914415"/>
              <a:r>
                <a:rPr lang="zh-CN" altLang="en-US" sz="5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成为国际知名品牌</a:t>
              </a:r>
              <a:endParaRPr lang="en-US" altLang="zh-CN" sz="5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defTabSz="914415"/>
              <a:r>
                <a:rPr lang="zh-CN" altLang="en-US" sz="500" b="1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全球智能手机排名</a:t>
              </a:r>
              <a:r>
                <a:rPr lang="en-US" altLang="zh-CN" sz="500" b="1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Top 6</a:t>
              </a: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2420329" y="3037095"/>
              <a:ext cx="7171540" cy="1610618"/>
              <a:chOff x="1607823" y="2645860"/>
              <a:chExt cx="9990872" cy="2243798"/>
            </a:xfrm>
          </p:grpSpPr>
          <p:cxnSp>
            <p:nvCxnSpPr>
              <p:cNvPr id="32" name="直接连接符 31"/>
              <p:cNvCxnSpPr/>
              <p:nvPr/>
            </p:nvCxnSpPr>
            <p:spPr>
              <a:xfrm>
                <a:off x="1607823" y="2645860"/>
                <a:ext cx="9990872" cy="24992"/>
              </a:xfrm>
              <a:prstGeom prst="line"/>
              <a:noFill/>
              <a:ln w="285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3" name="直接连接符 32"/>
              <p:cNvCxnSpPr/>
              <p:nvPr/>
            </p:nvCxnSpPr>
            <p:spPr>
              <a:xfrm flipH="1">
                <a:off x="11554814" y="2656053"/>
                <a:ext cx="11399" cy="2223333"/>
              </a:xfrm>
              <a:prstGeom prst="line"/>
              <a:noFill/>
              <a:ln w="285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4" name="直接箭头连接符 33"/>
              <p:cNvCxnSpPr/>
              <p:nvPr/>
            </p:nvCxnSpPr>
            <p:spPr>
              <a:xfrm flipH="1">
                <a:off x="1772047" y="4858882"/>
                <a:ext cx="9794166" cy="30776"/>
              </a:xfrm>
              <a:prstGeom prst="straightConnector1"/>
              <a:noFill/>
              <a:ln w="28575" cap="flat" cmpd="sng" algn="ctr">
                <a:solidFill>
                  <a:srgbClr val="4472C4"/>
                </a:solidFill>
                <a:prstDash val="solid"/>
                <a:miter lim="800000"/>
                <a:tailEnd type="triangle"/>
              </a:ln>
              <a:effectLst/>
            </p:spPr>
          </p:cxnSp>
        </p:grpSp>
        <p:sp>
          <p:nvSpPr>
            <p:cNvPr id="35" name="椭圆 34"/>
            <p:cNvSpPr/>
            <p:nvPr/>
          </p:nvSpPr>
          <p:spPr>
            <a:xfrm rot="10800000">
              <a:off x="9095663" y="2921456"/>
              <a:ext cx="273265" cy="256704"/>
            </a:xfrm>
            <a:prstGeom prst="ellipse"/>
            <a:solidFill>
              <a:sysClr val="window" lastClr="FFFFFF"/>
            </a:solidFill>
            <a:ln w="571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104282" tIns="52141" rIns="104282" bIns="52141" numCol="1" spcCol="0" rtlCol="0" fromWordArt="0" anchor="ctr" anchorCtr="0" forceAA="0" compatLnSpc="1">
              <a:prstTxWarp prst="textNoShape"/>
              <a:noAutofit/>
            </a:bodyPr>
            <a:lstStyle/>
            <a:p>
              <a:pPr marL="0" marR="0" lvl="0" indent="0" algn="ctr" defTabSz="914415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 rot="10800000">
              <a:off x="6927454" y="2921457"/>
              <a:ext cx="273265" cy="256704"/>
            </a:xfrm>
            <a:prstGeom prst="ellipse"/>
            <a:solidFill>
              <a:sysClr val="window" lastClr="FFFFFF"/>
            </a:solidFill>
            <a:ln w="571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104282" tIns="52141" rIns="104282" bIns="52141" numCol="1" spcCol="0" rtlCol="0" fromWordArt="0" anchor="ctr" anchorCtr="0" forceAA="0" compatLnSpc="1">
              <a:prstTxWarp prst="textNoShape"/>
              <a:noAutofit/>
            </a:bodyPr>
            <a:lstStyle/>
            <a:p>
              <a:pPr marL="0" marR="0" lvl="0" indent="0" algn="ctr" defTabSz="914415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燕尾形 47"/>
            <p:cNvSpPr/>
            <p:nvPr/>
          </p:nvSpPr>
          <p:spPr>
            <a:xfrm rot="10800000">
              <a:off x="2453181" y="4502045"/>
              <a:ext cx="300494" cy="288149"/>
            </a:xfrm>
            <a:prstGeom prst="chevron">
              <a:avLst/>
            </a:prstGeom>
            <a:solidFill>
              <a:srgbClr val="4472C4"/>
            </a:solidFill>
            <a:ln w="127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15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 rot="10800000">
              <a:off x="2591036" y="2921456"/>
              <a:ext cx="273265" cy="256704"/>
            </a:xfrm>
            <a:prstGeom prst="ellipse"/>
            <a:solidFill>
              <a:sysClr val="window" lastClr="FFFFFF"/>
            </a:solidFill>
            <a:ln w="571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104282" tIns="52141" rIns="104282" bIns="52141" numCol="1" spcCol="0" rtlCol="0" fromWordArt="0" anchor="ctr" anchorCtr="0" forceAA="0" compatLnSpc="1">
              <a:prstTxWarp prst="textNoShape"/>
              <a:noAutofit/>
            </a:bodyPr>
            <a:lstStyle/>
            <a:p>
              <a:pPr marL="0" marR="0" lvl="0" indent="0" algn="ctr" defTabSz="914415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 rot="10800000">
              <a:off x="4759245" y="2921457"/>
              <a:ext cx="273265" cy="256704"/>
            </a:xfrm>
            <a:prstGeom prst="ellipse"/>
            <a:solidFill>
              <a:sysClr val="window" lastClr="FFFFFF"/>
            </a:solidFill>
            <a:ln w="571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104282" tIns="52141" rIns="104282" bIns="52141" numCol="1" spcCol="0" rtlCol="0" fromWordArt="0" anchor="ctr" anchorCtr="0" forceAA="0" compatLnSpc="1">
              <a:prstTxWarp prst="textNoShape"/>
              <a:noAutofit/>
            </a:bodyPr>
            <a:lstStyle/>
            <a:p>
              <a:pPr marL="0" marR="0" lvl="0" indent="0" algn="ctr" defTabSz="914415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 rot="10800000">
              <a:off x="7111709" y="4500325"/>
              <a:ext cx="273265" cy="256704"/>
            </a:xfrm>
            <a:prstGeom prst="ellipse"/>
            <a:solidFill>
              <a:sysClr val="window" lastClr="FFFFFF"/>
            </a:solidFill>
            <a:ln w="571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104282" tIns="52141" rIns="104282" bIns="52141" numCol="1" spcCol="0" rtlCol="0" fromWordArt="0" anchor="ctr" anchorCtr="0" forceAA="0" compatLnSpc="1">
              <a:prstTxWarp prst="textNoShape"/>
              <a:noAutofit/>
            </a:bodyPr>
            <a:lstStyle/>
            <a:p>
              <a:pPr marL="0" marR="0" lvl="0" indent="0" algn="ctr" defTabSz="914415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 rot="10800000">
              <a:off x="4976225" y="4500325"/>
              <a:ext cx="273265" cy="256704"/>
            </a:xfrm>
            <a:prstGeom prst="ellipse"/>
            <a:solidFill>
              <a:sysClr val="window" lastClr="FFFFFF"/>
            </a:solidFill>
            <a:ln w="571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104282" tIns="52141" rIns="104282" bIns="52141" numCol="1" spcCol="0" rtlCol="0" fromWordArt="0" anchor="ctr" anchorCtr="0" forceAA="0" compatLnSpc="1">
              <a:prstTxWarp prst="textNoShape"/>
              <a:noAutofit/>
            </a:bodyPr>
            <a:lstStyle/>
            <a:p>
              <a:pPr marL="0" marR="0" lvl="0" indent="0" algn="ctr" defTabSz="914415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 rot="10800000">
              <a:off x="2840741" y="4500325"/>
              <a:ext cx="273265" cy="256704"/>
            </a:xfrm>
            <a:prstGeom prst="ellipse"/>
            <a:solidFill>
              <a:sysClr val="window" lastClr="FFFFFF"/>
            </a:solidFill>
            <a:ln w="571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104282" tIns="52141" rIns="104282" bIns="52141" numCol="1" spcCol="0" rtlCol="0" fromWordArt="0" anchor="ctr" anchorCtr="0" forceAA="0" compatLnSpc="1">
              <a:prstTxWarp prst="textNoShape"/>
              <a:noAutofit/>
            </a:bodyPr>
            <a:lstStyle/>
            <a:p>
              <a:pPr marL="0" marR="0" lvl="0" indent="0" algn="ctr" defTabSz="914415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 rot="10800000">
              <a:off x="9247192" y="4500325"/>
              <a:ext cx="273265" cy="256704"/>
            </a:xfrm>
            <a:prstGeom prst="ellipse"/>
            <a:solidFill>
              <a:sysClr val="window" lastClr="FFFFFF"/>
            </a:solidFill>
            <a:ln w="571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104282" tIns="52141" rIns="104282" bIns="52141" numCol="1" spcCol="0" rtlCol="0" fromWordArt="0" anchor="ctr" anchorCtr="0" forceAA="0" compatLnSpc="1">
              <a:prstTxWarp prst="textNoShape"/>
              <a:noAutofit/>
            </a:bodyPr>
            <a:lstStyle/>
            <a:p>
              <a:pPr marL="0" marR="0" lvl="0" indent="0" algn="ctr" defTabSz="914415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文本框 21"/>
            <p:cNvSpPr txBox="1"/>
            <p:nvPr/>
          </p:nvSpPr>
          <p:spPr>
            <a:xfrm>
              <a:off x="8732476" y="4111280"/>
              <a:ext cx="1194830" cy="505313"/>
            </a:xfrm>
            <a:prstGeom prst="rect"/>
            <a:noFill/>
            <a:ln w="6350">
              <a:noFill/>
            </a:ln>
          </p:spPr>
          <p:txBody>
            <a:bodyPr wrap="square" rtlCol="0">
              <a:spAutoFit/>
            </a:bodyPr>
            <a:lstStyle/>
            <a:p>
              <a:pPr algn="ctr" defTabSz="914415"/>
              <a:r>
                <a:rPr lang="en-US" altLang="zh-CN" sz="6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14</a:t>
              </a:r>
              <a:r>
                <a:rPr lang="zh-CN" altLang="en-US" sz="6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endParaRPr lang="en-US" altLang="zh-CN" sz="6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文本框 21"/>
            <p:cNvSpPr txBox="1"/>
            <p:nvPr/>
          </p:nvSpPr>
          <p:spPr>
            <a:xfrm>
              <a:off x="8332149" y="4894476"/>
              <a:ext cx="2122008" cy="1094846"/>
            </a:xfrm>
            <a:prstGeom prst="rect"/>
            <a:noFill/>
            <a:ln w="6350">
              <a:noFill/>
            </a:ln>
          </p:spPr>
          <p:txBody>
            <a:bodyPr wrap="square" rtlCol="0">
              <a:spAutoFit/>
            </a:bodyPr>
            <a:lstStyle/>
            <a:p>
              <a:pPr algn="ctr" defTabSz="914415"/>
              <a:r>
                <a:rPr lang="zh-CN" altLang="en-US" sz="5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发布极致拍摄系列</a:t>
              </a:r>
              <a:r>
                <a:rPr lang="en-US" altLang="zh-CN" sz="5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Xshot</a:t>
              </a:r>
              <a:endParaRPr lang="en-US" altLang="zh-CN" sz="5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defTabSz="914415"/>
              <a:r>
                <a:rPr lang="zh-CN" altLang="en-US" sz="500" b="1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奠定后期</a:t>
              </a:r>
              <a:r>
                <a:rPr lang="en-US" altLang="zh-CN" sz="500" b="1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V</a:t>
              </a:r>
              <a:r>
                <a:rPr lang="zh-CN" altLang="en-US" sz="500" b="1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拍照领域基础</a:t>
              </a:r>
              <a:endParaRPr lang="en-US" altLang="zh-CN" sz="500" b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aphicFrame>
        <p:nvGraphicFramePr>
          <p:cNvPr id="48" name="图表 47"/>
          <p:cNvGraphicFramePr/>
          <p:nvPr/>
        </p:nvGraphicFramePr>
        <p:xfrm>
          <a:off x="1368622" y="6476802"/>
          <a:ext cx="2153920" cy="1253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9" name="图表 48"/>
          <p:cNvGraphicFramePr/>
          <p:nvPr/>
        </p:nvGraphicFramePr>
        <p:xfrm>
          <a:off x="630189" y="6587121"/>
          <a:ext cx="1266767" cy="882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0" name="矩形 49"/>
          <p:cNvSpPr/>
          <p:nvPr/>
        </p:nvSpPr>
        <p:spPr>
          <a:xfrm>
            <a:off x="463548" y="5885339"/>
            <a:ext cx="3157853" cy="568425"/>
          </a:xfrm>
          <a:prstGeom prst="rect"/>
        </p:spPr>
        <p:txBody>
          <a:bodyPr wrap="square">
            <a:spAutoFit/>
          </a:bodyPr>
          <a:lstStyle/>
          <a:p>
            <a:pPr marL="88900" indent="-88900" defTabSz="914400" fontAlgn="base" eaLnBrk="0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海外市场以印度等南亚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4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国、越南等东南亚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7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国为重要据点。</a:t>
            </a:r>
            <a:endParaRPr kumimoji="1"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88900" indent="-88900" defTabSz="914400" fontAlgn="base" eaLnBrk="0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2018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年起，公司开始拓展新海外市场，包含东南亚市场（新加坡）、欧洲市场（俄罗斯）、非洲市场（摩洛哥、肯尼亚）。</a:t>
            </a:r>
          </a:p>
        </p:txBody>
      </p:sp>
      <p:graphicFrame>
        <p:nvGraphicFramePr>
          <p:cNvPr id="51" name="图表 50"/>
          <p:cNvGraphicFramePr/>
          <p:nvPr/>
        </p:nvGraphicFramePr>
        <p:xfrm>
          <a:off x="3712242" y="4433991"/>
          <a:ext cx="1928788" cy="926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3" name="矩形 52"/>
          <p:cNvSpPr/>
          <p:nvPr/>
        </p:nvSpPr>
        <p:spPr>
          <a:xfrm>
            <a:off x="3717544" y="3417180"/>
            <a:ext cx="1930588" cy="845424"/>
          </a:xfrm>
          <a:prstGeom prst="rect"/>
        </p:spPr>
        <p:txBody>
          <a:bodyPr wrap="square">
            <a:spAutoFit/>
          </a:bodyPr>
          <a:lstStyle/>
          <a:p>
            <a:pPr marL="88900" indent="-88900" defTabSz="9144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当前国内市场营业额及销量仍保持稳步扩张态势。</a:t>
            </a:r>
            <a:endParaRPr kumimoji="1"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88900" indent="-88900" defTabSz="9144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但根据国内市场发展状况，除苹果对高端人群仍保持一定占有率外，国内主流市场已被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H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、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O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、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V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、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M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占据，市场竞争格局逐渐形成，公司对国内市场的争夺潜力已不大，国内市场将逐渐趋于稳定。</a:t>
            </a:r>
            <a:endParaRPr kumimoji="1"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aphicFrame>
        <p:nvGraphicFramePr>
          <p:cNvPr id="54" name="图表 53"/>
          <p:cNvGraphicFramePr/>
          <p:nvPr/>
        </p:nvGraphicFramePr>
        <p:xfrm>
          <a:off x="3707617" y="6596161"/>
          <a:ext cx="1948648" cy="1061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5" name="矩形 54"/>
          <p:cNvSpPr/>
          <p:nvPr/>
        </p:nvSpPr>
        <p:spPr>
          <a:xfrm>
            <a:off x="3707616" y="5879235"/>
            <a:ext cx="1940515" cy="707886"/>
          </a:xfrm>
          <a:prstGeom prst="rect"/>
        </p:spPr>
        <p:txBody>
          <a:bodyPr wrap="square">
            <a:spAutoFit/>
          </a:bodyPr>
          <a:lstStyle/>
          <a:p>
            <a:pPr marL="88900" indent="-88900" defTabSz="9144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近年公司的海外市场扩张态势良好。</a:t>
            </a:r>
            <a:endParaRPr kumimoji="1"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88900" indent="-88900" defTabSz="9144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当前公司的主力海外销售区域为印度等南亚四国、越南等东南亚七国，海外市场可拓展空间极大。</a:t>
            </a:r>
            <a:endParaRPr kumimoji="1"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88900" indent="-88900" defTabSz="9144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伴随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2018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年公司逐步进入其他国家（东南亚、欧洲、非洲），海外市场份额有望进一步增大。</a:t>
            </a:r>
            <a:endParaRPr kumimoji="1"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6706151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63549" y="527910"/>
            <a:ext cx="5189627" cy="2152030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3549" y="2748950"/>
            <a:ext cx="2285401" cy="2277375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58219" y="2748952"/>
            <a:ext cx="2798043" cy="2265871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63549" y="5126967"/>
            <a:ext cx="2880624" cy="2635907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3443977" y="5126968"/>
            <a:ext cx="2213874" cy="2616858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8" name="图表 7"/>
          <p:cNvGraphicFramePr/>
          <p:nvPr/>
        </p:nvGraphicFramePr>
        <p:xfrm>
          <a:off x="2858219" y="3771899"/>
          <a:ext cx="2642649" cy="114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矩形 8"/>
          <p:cNvSpPr/>
          <p:nvPr/>
        </p:nvSpPr>
        <p:spPr>
          <a:xfrm>
            <a:off x="2867323" y="2960556"/>
            <a:ext cx="2785853" cy="615553"/>
          </a:xfrm>
          <a:prstGeom prst="rect"/>
        </p:spPr>
        <p:txBody>
          <a:bodyPr wrap="square">
            <a:spAutoFit/>
          </a:bodyPr>
          <a:lstStyle/>
          <a:p>
            <a:pPr marL="88900" indent="-88900" defTabSz="914400" fontAlgn="base" eaLnBrk="0" hangingPunct="0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2013-2017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年，公司海外市场份额不断扩张，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2013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年海外市场手机销量仅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300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万支，而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2017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年海外市场销量已达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2200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万支。</a:t>
            </a:r>
            <a:endParaRPr kumimoji="1"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88900" indent="-88900" defTabSz="914400" fontAlgn="base" eaLnBrk="0" hangingPunct="0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2013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年以来，公司销量增长率始终维持在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20%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以上，保持高速增长态势。</a:t>
            </a:r>
            <a:endParaRPr kumimoji="1"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88900" indent="-88900" defTabSz="914400" fontAlgn="base" eaLnBrk="0" hangingPunct="0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2016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年成为公司重要发力点，全球手机销量增长率高达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81%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。</a:t>
            </a:r>
          </a:p>
        </p:txBody>
      </p:sp>
      <p:sp>
        <p:nvSpPr>
          <p:cNvPr id="10" name="矩形 9"/>
          <p:cNvSpPr/>
          <p:nvPr/>
        </p:nvSpPr>
        <p:spPr>
          <a:xfrm>
            <a:off x="476549" y="534260"/>
            <a:ext cx="1079142" cy="215444"/>
          </a:xfrm>
          <a:prstGeom prst="rect"/>
          <a:solidFill>
            <a:srgbClr val="4472C4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en-US" altLang="zh-CN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公司研发中心架构</a:t>
            </a:r>
          </a:p>
        </p:txBody>
      </p:sp>
      <p:sp>
        <p:nvSpPr>
          <p:cNvPr id="11" name="矩形 10"/>
          <p:cNvSpPr/>
          <p:nvPr/>
        </p:nvSpPr>
        <p:spPr>
          <a:xfrm>
            <a:off x="479470" y="2755147"/>
            <a:ext cx="1284326" cy="215444"/>
          </a:xfrm>
          <a:prstGeom prst="rect"/>
          <a:solidFill>
            <a:srgbClr val="4472C4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en-US" altLang="zh-CN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公司整体研发投入情况</a:t>
            </a:r>
          </a:p>
        </p:txBody>
      </p:sp>
      <p:sp>
        <p:nvSpPr>
          <p:cNvPr id="12" name="矩形 11"/>
          <p:cNvSpPr/>
          <p:nvPr/>
        </p:nvSpPr>
        <p:spPr>
          <a:xfrm>
            <a:off x="476298" y="5130203"/>
            <a:ext cx="1284326" cy="215444"/>
          </a:xfrm>
          <a:prstGeom prst="rect"/>
          <a:solidFill>
            <a:srgbClr val="4472C4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en-US" altLang="zh-CN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公司研究中心分布情况</a:t>
            </a:r>
          </a:p>
        </p:txBody>
      </p:sp>
      <p:sp>
        <p:nvSpPr>
          <p:cNvPr id="13" name="矩形 12"/>
          <p:cNvSpPr/>
          <p:nvPr/>
        </p:nvSpPr>
        <p:spPr>
          <a:xfrm>
            <a:off x="3454706" y="5127028"/>
            <a:ext cx="1284326" cy="215444"/>
          </a:xfrm>
          <a:prstGeom prst="rect"/>
          <a:solidFill>
            <a:srgbClr val="4472C4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en-US" altLang="zh-CN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公司研发中心研发内容</a:t>
            </a:r>
          </a:p>
        </p:txBody>
      </p:sp>
      <p:sp>
        <p:nvSpPr>
          <p:cNvPr id="14" name="矩形 13"/>
          <p:cNvSpPr/>
          <p:nvPr/>
        </p:nvSpPr>
        <p:spPr>
          <a:xfrm>
            <a:off x="2873190" y="2753786"/>
            <a:ext cx="1284326" cy="215444"/>
          </a:xfrm>
          <a:prstGeom prst="rect"/>
          <a:solidFill>
            <a:srgbClr val="4472C4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en-US" altLang="zh-CN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公司手机销量及增长率</a:t>
            </a:r>
          </a:p>
        </p:txBody>
      </p:sp>
      <p:graphicFrame>
        <p:nvGraphicFramePr>
          <p:cNvPr id="15" name="图表 14"/>
          <p:cNvGraphicFramePr/>
          <p:nvPr/>
        </p:nvGraphicFramePr>
        <p:xfrm>
          <a:off x="741451" y="3552433"/>
          <a:ext cx="1826360" cy="1302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텍스트 개체 틀 7"/>
          <p:cNvSpPr txBox="1"/>
          <p:nvPr/>
        </p:nvSpPr>
        <p:spPr>
          <a:xfrm>
            <a:off x="474562" y="2973194"/>
            <a:ext cx="2268038" cy="503238"/>
          </a:xfrm>
          <a:prstGeom prst="rect"/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  <a:sym typeface="+mn-lt"/>
              </a:rPr>
              <a:t>2017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  <a:sym typeface="+mn-lt"/>
              </a:rPr>
              <a:t>年后，公司董事会对研发投入提出更为明确要求，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  <a:sym typeface="+mn-lt"/>
              </a:rPr>
              <a:t>2017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  <a:sym typeface="+mn-lt"/>
              </a:rPr>
              <a:t>年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  <a:sym typeface="+mn-lt"/>
              </a:rPr>
              <a:t>V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  <a:sym typeface="+mn-lt"/>
              </a:rPr>
              <a:t>的研发投入不能低于总收入的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  <a:sym typeface="+mn-lt"/>
              </a:rPr>
              <a:t>8%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  <a:sym typeface="+mn-lt"/>
              </a:rPr>
              <a:t>，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  <a:sym typeface="+mn-lt"/>
              </a:rPr>
              <a:t>2018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  <a:sym typeface="+mn-lt"/>
              </a:rPr>
              <a:t>年研发投入不能低于总收入的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  <a:sym typeface="+mn-lt"/>
              </a:rPr>
              <a:t>10%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  <a:sym typeface="+mn-lt"/>
              </a:rPr>
              <a:t>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533353" y="5923260"/>
            <a:ext cx="2810820" cy="1756403"/>
            <a:chOff x="1837765" y="2193365"/>
            <a:chExt cx="9152966" cy="5766332"/>
          </a:xfrm>
        </p:grpSpPr>
        <p:sp>
          <p:nvSpPr>
            <p:cNvPr id="17" name="矩形 16"/>
            <p:cNvSpPr/>
            <p:nvPr/>
          </p:nvSpPr>
          <p:spPr>
            <a:xfrm>
              <a:off x="4240306" y="3074894"/>
              <a:ext cx="1515035" cy="2653553"/>
            </a:xfrm>
            <a:prstGeom prst="rect"/>
            <a:solidFill>
              <a:srgbClr val="E7E6E6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6553200" y="3074894"/>
              <a:ext cx="1515035" cy="2653553"/>
            </a:xfrm>
            <a:prstGeom prst="rect"/>
            <a:solidFill>
              <a:srgbClr val="E7E6E6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8910918" y="3074894"/>
              <a:ext cx="1515035" cy="2653553"/>
            </a:xfrm>
            <a:prstGeom prst="rect"/>
            <a:solidFill>
              <a:srgbClr val="E7E6E6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837765" y="3074894"/>
              <a:ext cx="1515035" cy="2653553"/>
            </a:xfrm>
            <a:prstGeom prst="rect"/>
            <a:solidFill>
              <a:srgbClr val="E7E6E6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5514091" y="2193365"/>
              <a:ext cx="1164812" cy="439556"/>
            </a:xfrm>
            <a:prstGeom prst="rect"/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" b="1" i="0" u="none" strike="noStrike" kern="0" cap="none" spc="0" normalizeH="0" baseline="0" noProof="0" dirty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东莞研发中心</a:t>
              </a:r>
              <a:endParaRPr kumimoji="0" lang="en-US" altLang="zh-CN" sz="3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1981999" y="3226973"/>
              <a:ext cx="1164812" cy="439556"/>
            </a:xfrm>
            <a:prstGeom prst="rect"/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" b="1" i="0" u="none" strike="noStrike" kern="0" cap="none" spc="0" normalizeH="0" baseline="0" noProof="0" dirty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北京研究院</a:t>
              </a:r>
              <a:endParaRPr kumimoji="0" lang="en-US" altLang="zh-CN" sz="3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4366609" y="3238603"/>
              <a:ext cx="1164812" cy="439556"/>
            </a:xfrm>
            <a:prstGeom prst="rect"/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" b="1" i="0" u="none" strike="noStrike" kern="0" cap="none" spc="0" normalizeH="0" baseline="0" noProof="0" dirty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杭州研发中心</a:t>
              </a:r>
              <a:endParaRPr kumimoji="0" lang="en-US" altLang="zh-CN" sz="3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6728810" y="3214376"/>
              <a:ext cx="1164812" cy="439556"/>
            </a:xfrm>
            <a:prstGeom prst="rect"/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" b="1" i="0" u="none" strike="noStrike" kern="0" cap="none" spc="0" normalizeH="0" baseline="0" noProof="0" dirty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南京研发中心</a:t>
              </a:r>
              <a:endParaRPr kumimoji="0" lang="en-US" altLang="zh-CN" sz="3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6728810" y="4095583"/>
              <a:ext cx="1164812" cy="439556"/>
            </a:xfrm>
            <a:prstGeom prst="rect"/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" b="1" i="0" u="none" strike="noStrike" kern="0" cap="none" spc="0" normalizeH="0" baseline="0" noProof="0" dirty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深圳研究院</a:t>
              </a:r>
              <a:endParaRPr kumimoji="0" lang="en-US" altLang="zh-CN" sz="3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4366609" y="4071356"/>
              <a:ext cx="1164812" cy="439556"/>
            </a:xfrm>
            <a:prstGeom prst="rect"/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" b="1" i="0" u="none" strike="noStrike" kern="0" cap="none" spc="0" normalizeH="0" baseline="0" noProof="0" dirty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美国硅谷</a:t>
              </a:r>
              <a:endParaRPr kumimoji="0" lang="en-US" altLang="zh-CN" sz="3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" b="1" i="0" u="none" strike="noStrike" kern="0" cap="none" spc="0" normalizeH="0" baseline="0" noProof="0" dirty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研究院</a:t>
              </a:r>
              <a:endParaRPr kumimoji="0" lang="en-US" altLang="zh-CN" sz="3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4366609" y="4925673"/>
              <a:ext cx="1164812" cy="439556"/>
            </a:xfrm>
            <a:prstGeom prst="rect"/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" b="1" i="0" u="none" strike="noStrike" kern="0" cap="none" spc="0" normalizeH="0" baseline="0" noProof="0" dirty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美国圣地亚哥</a:t>
              </a:r>
              <a:endParaRPr kumimoji="0" lang="en-US" altLang="zh-CN" sz="3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" b="1" i="0" u="none" strike="noStrike" kern="0" cap="none" spc="0" normalizeH="0" baseline="0" noProof="0" dirty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研究院</a:t>
              </a:r>
              <a:endParaRPr kumimoji="0" lang="en-US" altLang="zh-CN" sz="3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6795249" y="2286001"/>
              <a:ext cx="2205317" cy="462287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zh-CN" altLang="en-US" sz="3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总部，涉及各领域研究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1981202" y="2841812"/>
              <a:ext cx="1801904" cy="462287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zh-CN" altLang="en-US" sz="3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主力研究</a:t>
              </a:r>
              <a:r>
                <a:rPr lang="en-US" altLang="zh-CN" sz="3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5G</a:t>
              </a:r>
              <a:r>
                <a:rPr lang="zh-CN" altLang="en-US" sz="3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技术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3933824" y="2841814"/>
              <a:ext cx="2235578" cy="606265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zh-CN" altLang="en-US" sz="3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主力研究拍照、图像算法、</a:t>
              </a:r>
              <a:r>
                <a:rPr lang="en-US" altLang="zh-CN" sz="3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HIFI</a:t>
              </a:r>
              <a:endParaRPr lang="zh-CN" altLang="en-US" sz="3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6813178" y="2841812"/>
              <a:ext cx="1801904" cy="462287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zh-CN" altLang="en-US" sz="3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主力研究软件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9188827" y="2841812"/>
              <a:ext cx="1801904" cy="462287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zh-CN" altLang="en-US" sz="3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主力研究硬件</a:t>
              </a:r>
            </a:p>
          </p:txBody>
        </p:sp>
        <p:sp>
          <p:nvSpPr>
            <p:cNvPr id="34" name="矩形 33"/>
            <p:cNvSpPr/>
            <p:nvPr/>
          </p:nvSpPr>
          <p:spPr>
            <a:xfrm>
              <a:off x="9108940" y="3214376"/>
              <a:ext cx="1164812" cy="439556"/>
            </a:xfrm>
            <a:prstGeom prst="rect"/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" b="1" i="0" u="none" strike="noStrike" kern="0" cap="none" spc="0" normalizeH="0" baseline="0" noProof="0" dirty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东莞研发中心</a:t>
              </a:r>
              <a:endParaRPr kumimoji="0" lang="en-US" altLang="zh-CN" sz="3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1837765" y="6564447"/>
              <a:ext cx="8817306" cy="1395250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pPr defTabSz="914400">
                <a:lnSpc>
                  <a:spcPct val="150000"/>
                </a:lnSpc>
              </a:pPr>
              <a:r>
                <a:rPr lang="zh-CN" altLang="en-US" sz="5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虽然东莞研发中心研究领域较全，但整体分析其特点，各分部的研究院偏向主导前沿技术的研发，研究成果会上报给东莞研发中心总部，东莞更侧重将各研究院的前沿技术成果与软、硬件的结合配套及最终产品的落地。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6678900" y="4578194"/>
              <a:ext cx="1667243" cy="1212530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zh-CN" altLang="en-US" sz="3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深圳研究院目前仍处于起步阶段，主要受南京研究院的任务指派，现在深圳南京研发人员仍经常两地交流办公</a:t>
              </a:r>
            </a:p>
          </p:txBody>
        </p:sp>
        <p:cxnSp>
          <p:nvCxnSpPr>
            <p:cNvPr id="37" name="连接符: 肘形 7"/>
            <p:cNvCxnSpPr>
              <a:stCxn id="22" idx="2"/>
              <a:endCxn id="21" idx="0"/>
            </p:cNvCxnSpPr>
            <p:nvPr/>
          </p:nvCxnSpPr>
          <p:spPr>
            <a:xfrm rot="5400000">
              <a:off x="4124904" y="1103300"/>
              <a:ext cx="441973" cy="3501214"/>
            </a:xfrm>
            <a:prstGeom prst="bentConnector3">
              <a:avLst>
                <a:gd name="adj1" fmla="val 23631"/>
              </a:avLst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8" name="连接符: 肘形 10"/>
            <p:cNvCxnSpPr>
              <a:stCxn id="22" idx="2"/>
              <a:endCxn id="17" idx="0"/>
            </p:cNvCxnSpPr>
            <p:nvPr/>
          </p:nvCxnSpPr>
          <p:spPr>
            <a:xfrm rot="5400000">
              <a:off x="5326175" y="2304571"/>
              <a:ext cx="441973" cy="1098673"/>
            </a:xfrm>
            <a:prstGeom prst="bentConnector3">
              <a:avLst>
                <a:gd name="adj1" fmla="val 23632"/>
              </a:avLst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9" name="连接符: 肘形 13"/>
            <p:cNvCxnSpPr>
              <a:stCxn id="22" idx="2"/>
              <a:endCxn id="19" idx="0"/>
            </p:cNvCxnSpPr>
            <p:nvPr/>
          </p:nvCxnSpPr>
          <p:spPr>
            <a:xfrm rot="16200000" flipH="1">
              <a:off x="6482621" y="2246796"/>
              <a:ext cx="441973" cy="1214221"/>
            </a:xfrm>
            <a:prstGeom prst="bentConnector3">
              <a:avLst>
                <a:gd name="adj1" fmla="val 21604"/>
              </a:avLst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0" name="连接符: 肘形 16"/>
            <p:cNvCxnSpPr>
              <a:stCxn id="22" idx="2"/>
              <a:endCxn id="20" idx="0"/>
            </p:cNvCxnSpPr>
            <p:nvPr/>
          </p:nvCxnSpPr>
          <p:spPr>
            <a:xfrm rot="16200000" flipH="1">
              <a:off x="7661480" y="1067937"/>
              <a:ext cx="441973" cy="3571939"/>
            </a:xfrm>
            <a:prstGeom prst="bentConnector3">
              <a:avLst>
                <a:gd name="adj1" fmla="val 21913"/>
              </a:avLst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</p:grpSp>
      <p:sp>
        <p:nvSpPr>
          <p:cNvPr id="6" name="矩形 5"/>
          <p:cNvSpPr/>
          <p:nvPr/>
        </p:nvSpPr>
        <p:spPr>
          <a:xfrm>
            <a:off x="454014" y="5342782"/>
            <a:ext cx="2875075" cy="493084"/>
          </a:xfrm>
          <a:prstGeom prst="rect"/>
        </p:spPr>
        <p:txBody>
          <a:bodyPr wrap="square">
            <a:spAutoFit/>
          </a:bodyPr>
          <a:lstStyle/>
          <a:p>
            <a:pPr marR="0" lvl="0" defTabSz="914400" fontAlgn="auto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defRPr/>
            </a:pP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  <a:sym typeface="+mn-lt"/>
              </a:rPr>
              <a:t>自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  <a:sym typeface="+mn-lt"/>
              </a:rPr>
              <a:t>2016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  <a:sym typeface="+mn-lt"/>
              </a:rPr>
              <a:t>年起，公司在全球范围内先后布局设立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  <a:sym typeface="+mn-lt"/>
              </a:rPr>
              <a:t>7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  <a:sym typeface="+mn-lt"/>
              </a:rPr>
              <a:t>大研究院，七大研发中心各有侧重，分别为 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  <a:sym typeface="+mn-lt"/>
              </a:rPr>
              <a:t>5G 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  <a:sym typeface="+mn-lt"/>
              </a:rPr>
              <a:t>通信技术、拍照硬件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  <a:sym typeface="+mn-lt"/>
              </a:rPr>
              <a:t>/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  <a:sym typeface="+mn-lt"/>
              </a:rPr>
              <a:t>算法、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  <a:sym typeface="+mn-lt"/>
              </a:rPr>
              <a:t>Hi-Fi 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  <a:sym typeface="+mn-lt"/>
              </a:rPr>
              <a:t>音效等多个方面提供技术支撑。研究院分布及相关情况如下</a:t>
            </a:r>
            <a:endParaRPr lang="zh-CN" altLang="en-US" sz="600">
              <a:solidFill>
                <a:schemeClr val="tx1">
                  <a:lumMod val="75000"/>
                  <a:lumOff val="25000"/>
                </a:schemeClr>
              </a:solidFill>
              <a:latin typeface="Microsoft YaHei"/>
              <a:ea typeface="Microsoft YaHei"/>
              <a:cs typeface="+mn-ea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1686096" y="818232"/>
            <a:ext cx="3735916" cy="1809588"/>
            <a:chOff x="1102098" y="1856724"/>
            <a:chExt cx="9931660" cy="4734971"/>
          </a:xfrm>
        </p:grpSpPr>
        <p:sp>
          <p:nvSpPr>
            <p:cNvPr id="42" name="矩形 41"/>
            <p:cNvSpPr/>
            <p:nvPr/>
          </p:nvSpPr>
          <p:spPr>
            <a:xfrm>
              <a:off x="1381360" y="2184400"/>
              <a:ext cx="1164812" cy="439556"/>
            </a:xfrm>
            <a:prstGeom prst="rect"/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" b="1" i="0" u="none" strike="noStrike" kern="0" cap="none" spc="0" normalizeH="0" baseline="0" noProof="0" dirty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东莞研发中心</a:t>
              </a:r>
              <a:endParaRPr kumimoji="0" lang="en-US" altLang="zh-CN" sz="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1142999" y="1856724"/>
              <a:ext cx="9890759" cy="4651490"/>
            </a:xfrm>
            <a:prstGeom prst="rect"/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" panose="020f0502020204030204"/>
                <a:ea typeface="Microsoft YaHei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1381360" y="2778737"/>
              <a:ext cx="1164812" cy="439556"/>
            </a:xfrm>
            <a:prstGeom prst="rect"/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" b="1" i="0" u="none" strike="noStrike" kern="0" cap="none" spc="0" normalizeH="0" baseline="0" noProof="0" dirty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北京研究院</a:t>
              </a:r>
              <a:endParaRPr kumimoji="0" lang="en-US" altLang="zh-CN" sz="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1381360" y="3373074"/>
              <a:ext cx="1164812" cy="439556"/>
            </a:xfrm>
            <a:prstGeom prst="rect"/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" b="1" i="0" u="none" strike="noStrike" kern="0" cap="none" spc="0" normalizeH="0" baseline="0" noProof="0" dirty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杭州研发中心</a:t>
              </a:r>
              <a:endParaRPr kumimoji="0" lang="en-US" altLang="zh-CN" sz="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1381360" y="3967411"/>
              <a:ext cx="1164812" cy="439556"/>
            </a:xfrm>
            <a:prstGeom prst="rect"/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" b="1" i="0" u="none" strike="noStrike" kern="0" cap="none" spc="0" normalizeH="0" baseline="0" noProof="0" dirty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南京研发中心</a:t>
              </a:r>
              <a:endParaRPr kumimoji="0" lang="en-US" altLang="zh-CN" sz="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1381360" y="4561748"/>
              <a:ext cx="1164812" cy="439556"/>
            </a:xfrm>
            <a:prstGeom prst="rect"/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" b="1" i="0" u="none" strike="noStrike" kern="0" cap="none" spc="0" normalizeH="0" baseline="0" noProof="0" dirty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深圳研究院</a:t>
              </a:r>
              <a:endParaRPr kumimoji="0" lang="en-US" altLang="zh-CN" sz="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1381360" y="5156085"/>
              <a:ext cx="1164812" cy="439556"/>
            </a:xfrm>
            <a:prstGeom prst="rect"/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" b="1" i="0" u="none" strike="noStrike" kern="0" cap="none" spc="0" normalizeH="0" baseline="0" noProof="0" dirty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美国硅谷</a:t>
              </a:r>
              <a:endParaRPr kumimoji="0" lang="en-US" altLang="zh-CN" sz="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" b="1" i="0" u="none" strike="noStrike" kern="0" cap="none" spc="0" normalizeH="0" baseline="0" noProof="0" dirty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研究院</a:t>
              </a:r>
              <a:endParaRPr kumimoji="0" lang="en-US" altLang="zh-CN" sz="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1381360" y="5750424"/>
              <a:ext cx="1164812" cy="439556"/>
            </a:xfrm>
            <a:prstGeom prst="rect"/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" b="1" i="0" u="none" strike="noStrike" kern="0" cap="none" spc="0" normalizeH="0" baseline="0" noProof="0" dirty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美国圣地亚哥</a:t>
              </a:r>
              <a:endParaRPr kumimoji="0" lang="en-US" altLang="zh-CN" sz="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" b="1" i="0" u="none" strike="noStrike" kern="0" cap="none" spc="0" normalizeH="0" baseline="0" noProof="0" dirty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研究院</a:t>
              </a:r>
              <a:endParaRPr kumimoji="0" lang="en-US" altLang="zh-CN" sz="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3206035" y="2027868"/>
              <a:ext cx="7574856" cy="410532"/>
            </a:xfrm>
            <a:prstGeom prst="rect"/>
            <a:solidFill>
              <a:sysClr val="window" lastClr="FFFFFF">
                <a:lumMod val="50000"/>
              </a:sysClr>
            </a:solidFill>
            <a:ln w="12700" cap="flat" cmpd="sng" algn="ctr">
              <a:solidFill>
                <a:sysClr val="window" lastClr="FFFFFF">
                  <a:lumMod val="7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400" kern="0" dirty="1">
                  <a:ln w="0"/>
                  <a:solidFill>
                    <a:prstClr val="white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公司</a:t>
              </a:r>
              <a:r>
                <a:rPr kumimoji="0" lang="zh-CN" altLang="en-US" sz="400" b="0" i="0" u="none" strike="noStrike" kern="0" cap="none" spc="0" normalizeH="0" baseline="0" noProof="0" dirty="1">
                  <a:ln w="0"/>
                  <a:solidFill>
                    <a:prstClr val="white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总部</a:t>
              </a:r>
              <a:r>
                <a:rPr kumimoji="0" lang="zh-CN" altLang="en-US" sz="400" b="0" i="0" u="none" strike="noStrike" kern="0" cap="none" spc="0" normalizeH="0" baseline="0" noProof="0" dirty="1">
                  <a:ln w="0"/>
                  <a:solidFill>
                    <a:prstClr val="white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所在地，研发人员规模最大，研发机构设置最全，共约</a:t>
              </a:r>
              <a:r>
                <a:rPr kumimoji="0" lang="en-US" altLang="zh-CN" sz="400" b="0" i="0" u="none" strike="noStrike" kern="0" cap="none" spc="0" normalizeH="0" baseline="0" noProof="0" dirty="1">
                  <a:ln w="0"/>
                  <a:solidFill>
                    <a:prstClr val="white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3000-3500</a:t>
              </a:r>
              <a:r>
                <a:rPr kumimoji="0" lang="zh-CN" altLang="en-US" sz="400" b="0" i="0" u="none" strike="noStrike" kern="0" cap="none" spc="0" normalizeH="0" baseline="0" noProof="0" dirty="1">
                  <a:ln w="0"/>
                  <a:solidFill>
                    <a:prstClr val="white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名研发人员。</a:t>
              </a:r>
            </a:p>
          </p:txBody>
        </p:sp>
        <p:sp>
          <p:nvSpPr>
            <p:cNvPr id="51" name="矩形: 圆角 70"/>
            <p:cNvSpPr/>
            <p:nvPr/>
          </p:nvSpPr>
          <p:spPr>
            <a:xfrm>
              <a:off x="3963302" y="3076009"/>
              <a:ext cx="1414272" cy="384048"/>
            </a:xfrm>
            <a:prstGeom prst="round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" b="1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先行研发部门</a:t>
              </a:r>
            </a:p>
          </p:txBody>
        </p:sp>
        <p:sp>
          <p:nvSpPr>
            <p:cNvPr id="52" name="矩形: 圆角 80"/>
            <p:cNvSpPr/>
            <p:nvPr/>
          </p:nvSpPr>
          <p:spPr>
            <a:xfrm>
              <a:off x="8244953" y="3076009"/>
              <a:ext cx="1414272" cy="384048"/>
            </a:xfrm>
            <a:prstGeom prst="round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" b="1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产品落地部门</a:t>
              </a:r>
            </a:p>
          </p:txBody>
        </p:sp>
        <p:sp>
          <p:nvSpPr>
            <p:cNvPr id="53" name="矩形: 圆角 82"/>
            <p:cNvSpPr/>
            <p:nvPr/>
          </p:nvSpPr>
          <p:spPr>
            <a:xfrm>
              <a:off x="6104128" y="2478972"/>
              <a:ext cx="1414272" cy="384048"/>
            </a:xfrm>
            <a:prstGeom prst="round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" b="1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研发部门设置</a:t>
              </a:r>
            </a:p>
          </p:txBody>
        </p:sp>
        <p:cxnSp>
          <p:nvCxnSpPr>
            <p:cNvPr id="54" name="连接符: 肘形 83"/>
            <p:cNvCxnSpPr>
              <a:stCxn id="53" idx="2"/>
              <a:endCxn id="51" idx="0"/>
            </p:cNvCxnSpPr>
            <p:nvPr/>
          </p:nvCxnSpPr>
          <p:spPr>
            <a:xfrm rot="5400000">
              <a:off x="5634357" y="1899101"/>
              <a:ext cx="212989" cy="2140826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55" name="连接符: 肘形 85"/>
            <p:cNvCxnSpPr>
              <a:stCxn id="53" idx="2"/>
              <a:endCxn id="52" idx="0"/>
            </p:cNvCxnSpPr>
            <p:nvPr/>
          </p:nvCxnSpPr>
          <p:spPr>
            <a:xfrm rot="16200000" flipH="1">
              <a:off x="7775182" y="1899101"/>
              <a:ext cx="212989" cy="2140825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56" name="矩形 55"/>
            <p:cNvSpPr/>
            <p:nvPr/>
          </p:nvSpPr>
          <p:spPr>
            <a:xfrm>
              <a:off x="5708790" y="3101331"/>
              <a:ext cx="1718224" cy="563731"/>
            </a:xfrm>
            <a:prstGeom prst="rect"/>
          </p:spPr>
          <p:txBody>
            <a:bodyPr wrap="none">
              <a:spAutoFit/>
            </a:bodyPr>
            <a:lstStyle/>
            <a:p>
              <a:pPr defTabSz="914400"/>
              <a:r>
                <a:rPr kumimoji="1" lang="zh-CN" altLang="en-US" sz="400" dirty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负责前沿技术的研究</a:t>
              </a:r>
              <a:endParaRPr kumimoji="1" lang="en-US" altLang="zh-CN" sz="40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pPr defTabSz="914400"/>
              <a:r>
                <a:rPr kumimoji="1" lang="zh-CN" altLang="en-US" sz="400" dirty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约</a:t>
              </a:r>
              <a:r>
                <a:rPr kumimoji="1" lang="en-US" altLang="zh-CN" sz="400" dirty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500</a:t>
              </a:r>
              <a:r>
                <a:rPr kumimoji="1" lang="zh-CN" altLang="en-US" sz="400" dirty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人</a:t>
              </a:r>
              <a:endParaRPr lang="zh-CN" altLang="en-US" sz="600">
                <a:solidFill>
                  <a:prstClr val="black"/>
                </a:solidFill>
                <a:latin typeface="Microsoft YaHei" panose="020f0502020204030204"/>
                <a:ea typeface="Microsoft YaHei"/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>
              <a:off x="5909010" y="3670999"/>
              <a:ext cx="1990957" cy="563731"/>
            </a:xfrm>
            <a:prstGeom prst="rect"/>
          </p:spPr>
          <p:txBody>
            <a:bodyPr wrap="none">
              <a:spAutoFit/>
            </a:bodyPr>
            <a:lstStyle/>
            <a:p>
              <a:pPr algn="r" defTabSz="914400"/>
              <a:r>
                <a:rPr kumimoji="1" lang="zh-CN" altLang="en-US" sz="400" dirty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负责技术实现及产品应用</a:t>
              </a:r>
              <a:endParaRPr kumimoji="1" lang="en-US" altLang="zh-CN" sz="40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pPr algn="r" defTabSz="914400"/>
              <a:r>
                <a:rPr kumimoji="1" lang="zh-CN" altLang="en-US" sz="400" dirty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约</a:t>
              </a:r>
              <a:r>
                <a:rPr kumimoji="1" lang="en-US" altLang="zh-CN" sz="400" dirty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2500-3000</a:t>
              </a:r>
              <a:r>
                <a:rPr kumimoji="1" lang="zh-CN" altLang="en-US" sz="400" dirty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人</a:t>
              </a:r>
              <a:endParaRPr lang="zh-CN" altLang="en-US" sz="600">
                <a:solidFill>
                  <a:prstClr val="black"/>
                </a:solidFill>
                <a:latin typeface="Microsoft YaHei" panose="020f0502020204030204"/>
                <a:ea typeface="Microsoft YaHei"/>
              </a:endParaRPr>
            </a:p>
          </p:txBody>
        </p:sp>
        <p:sp>
          <p:nvSpPr>
            <p:cNvPr id="58" name="矩形: 圆角 96"/>
            <p:cNvSpPr/>
            <p:nvPr/>
          </p:nvSpPr>
          <p:spPr>
            <a:xfrm>
              <a:off x="3949532" y="3514879"/>
              <a:ext cx="1414272" cy="384048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结构设计部门</a:t>
              </a:r>
            </a:p>
          </p:txBody>
        </p:sp>
        <p:sp>
          <p:nvSpPr>
            <p:cNvPr id="59" name="矩形: 圆角 97"/>
            <p:cNvSpPr/>
            <p:nvPr/>
          </p:nvSpPr>
          <p:spPr>
            <a:xfrm>
              <a:off x="3949532" y="3932568"/>
              <a:ext cx="1414272" cy="384048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电子器件部门</a:t>
              </a:r>
            </a:p>
          </p:txBody>
        </p:sp>
        <p:sp>
          <p:nvSpPr>
            <p:cNvPr id="60" name="矩形: 圆角 98"/>
            <p:cNvSpPr/>
            <p:nvPr/>
          </p:nvSpPr>
          <p:spPr>
            <a:xfrm>
              <a:off x="3949532" y="4350257"/>
              <a:ext cx="1414272" cy="384048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平台部门</a:t>
              </a:r>
            </a:p>
          </p:txBody>
        </p:sp>
        <p:sp>
          <p:nvSpPr>
            <p:cNvPr id="61" name="矩形: 圆角 99"/>
            <p:cNvSpPr/>
            <p:nvPr/>
          </p:nvSpPr>
          <p:spPr>
            <a:xfrm>
              <a:off x="3949532" y="4767946"/>
              <a:ext cx="1414272" cy="384048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软件部门</a:t>
              </a:r>
            </a:p>
          </p:txBody>
        </p:sp>
        <p:sp>
          <p:nvSpPr>
            <p:cNvPr id="62" name="矩形: 圆角 100"/>
            <p:cNvSpPr/>
            <p:nvPr/>
          </p:nvSpPr>
          <p:spPr>
            <a:xfrm>
              <a:off x="3949532" y="5185635"/>
              <a:ext cx="1414272" cy="384048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人工智能部门</a:t>
              </a:r>
            </a:p>
          </p:txBody>
        </p:sp>
        <p:sp>
          <p:nvSpPr>
            <p:cNvPr id="63" name="矩形: 圆角 101"/>
            <p:cNvSpPr/>
            <p:nvPr/>
          </p:nvSpPr>
          <p:spPr>
            <a:xfrm>
              <a:off x="3949532" y="5603325"/>
              <a:ext cx="1414272" cy="384048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5G</a:t>
              </a:r>
              <a:r>
                <a:rPr kumimoji="0" lang="zh-CN" altLang="en-US" sz="4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部门</a:t>
              </a:r>
            </a:p>
          </p:txBody>
        </p:sp>
        <p:cxnSp>
          <p:nvCxnSpPr>
            <p:cNvPr id="64" name="连接符: 肘形 105"/>
            <p:cNvCxnSpPr>
              <a:stCxn id="51" idx="1"/>
              <a:endCxn id="58" idx="1"/>
            </p:cNvCxnSpPr>
            <p:nvPr/>
          </p:nvCxnSpPr>
          <p:spPr>
            <a:xfrm rot="10800000" flipV="1">
              <a:off x="3949532" y="3268033"/>
              <a:ext cx="13770" cy="438870"/>
            </a:xfrm>
            <a:prstGeom prst="bentConnector3">
              <a:avLst>
                <a:gd name="adj1" fmla="val 1760131"/>
              </a:avLst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66" name="连接符: 肘形 108"/>
            <p:cNvCxnSpPr>
              <a:stCxn id="51" idx="1"/>
              <a:endCxn id="59" idx="1"/>
            </p:cNvCxnSpPr>
            <p:nvPr/>
          </p:nvCxnSpPr>
          <p:spPr>
            <a:xfrm rot="10800000" flipV="1">
              <a:off x="3949532" y="3268032"/>
              <a:ext cx="13770" cy="856559"/>
            </a:xfrm>
            <a:prstGeom prst="bentConnector3">
              <a:avLst>
                <a:gd name="adj1" fmla="val 1760131"/>
              </a:avLst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67" name="连接符: 肘形 111"/>
            <p:cNvCxnSpPr>
              <a:stCxn id="51" idx="1"/>
              <a:endCxn id="60" idx="1"/>
            </p:cNvCxnSpPr>
            <p:nvPr/>
          </p:nvCxnSpPr>
          <p:spPr>
            <a:xfrm rot="10800000" flipV="1">
              <a:off x="3949532" y="3268033"/>
              <a:ext cx="13770" cy="1274248"/>
            </a:xfrm>
            <a:prstGeom prst="bentConnector3">
              <a:avLst>
                <a:gd name="adj1" fmla="val 1760131"/>
              </a:avLst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68" name="连接符: 肘形 114"/>
            <p:cNvCxnSpPr>
              <a:stCxn id="51" idx="1"/>
              <a:endCxn id="61" idx="1"/>
            </p:cNvCxnSpPr>
            <p:nvPr/>
          </p:nvCxnSpPr>
          <p:spPr>
            <a:xfrm rot="10800000" flipV="1">
              <a:off x="3949532" y="3268032"/>
              <a:ext cx="13770" cy="1691937"/>
            </a:xfrm>
            <a:prstGeom prst="bentConnector3">
              <a:avLst>
                <a:gd name="adj1" fmla="val 1760131"/>
              </a:avLst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69" name="连接符: 肘形 117"/>
            <p:cNvCxnSpPr>
              <a:stCxn id="51" idx="1"/>
              <a:endCxn id="62" idx="1"/>
            </p:cNvCxnSpPr>
            <p:nvPr/>
          </p:nvCxnSpPr>
          <p:spPr>
            <a:xfrm rot="10800000" flipV="1">
              <a:off x="3949532" y="3268033"/>
              <a:ext cx="13770" cy="2109626"/>
            </a:xfrm>
            <a:prstGeom prst="bentConnector3">
              <a:avLst>
                <a:gd name="adj1" fmla="val 1760131"/>
              </a:avLst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70" name="连接符: 肘形 120"/>
            <p:cNvCxnSpPr>
              <a:stCxn id="51" idx="1"/>
              <a:endCxn id="63" idx="1"/>
            </p:cNvCxnSpPr>
            <p:nvPr/>
          </p:nvCxnSpPr>
          <p:spPr>
            <a:xfrm rot="10800000" flipV="1">
              <a:off x="3949532" y="3268033"/>
              <a:ext cx="13770" cy="2527316"/>
            </a:xfrm>
            <a:prstGeom prst="bentConnector3">
              <a:avLst>
                <a:gd name="adj1" fmla="val 1760131"/>
              </a:avLst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71" name="矩形: 圆角 188"/>
            <p:cNvSpPr/>
            <p:nvPr/>
          </p:nvSpPr>
          <p:spPr>
            <a:xfrm>
              <a:off x="3949532" y="6021014"/>
              <a:ext cx="1414272" cy="384048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……</a:t>
              </a:r>
              <a:endParaRPr kumimoji="0" lang="zh-CN" altLang="en-US" sz="400" b="0" i="0" u="none" strike="noStrike" kern="0" cap="none" spc="0" normalizeH="0" baseline="0" noProof="0">
                <a:ln w="0"/>
                <a:solidFill>
                  <a:prstClr val="black"/>
                </a:solidFill>
                <a:effectLst>
                  <a:outerShdw blurRad="38100" dir="2700000" dist="1905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endParaRPr>
            </a:p>
          </p:txBody>
        </p:sp>
        <p:cxnSp>
          <p:nvCxnSpPr>
            <p:cNvPr id="72" name="连接符: 肘形 189"/>
            <p:cNvCxnSpPr>
              <a:stCxn id="51" idx="1"/>
              <a:endCxn id="71" idx="1"/>
            </p:cNvCxnSpPr>
            <p:nvPr/>
          </p:nvCxnSpPr>
          <p:spPr>
            <a:xfrm rot="10800000" flipV="1">
              <a:off x="3949532" y="3268032"/>
              <a:ext cx="13770" cy="2945005"/>
            </a:xfrm>
            <a:prstGeom prst="bentConnector3">
              <a:avLst>
                <a:gd name="adj1" fmla="val 1760131"/>
              </a:avLst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73" name="矩形: 圆角 199"/>
            <p:cNvSpPr/>
            <p:nvPr/>
          </p:nvSpPr>
          <p:spPr>
            <a:xfrm>
              <a:off x="8273177" y="3514879"/>
              <a:ext cx="1414272" cy="384048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结构设计部门</a:t>
              </a:r>
            </a:p>
          </p:txBody>
        </p:sp>
        <p:sp>
          <p:nvSpPr>
            <p:cNvPr id="74" name="矩形: 圆角 200"/>
            <p:cNvSpPr/>
            <p:nvPr/>
          </p:nvSpPr>
          <p:spPr>
            <a:xfrm>
              <a:off x="8273177" y="3932568"/>
              <a:ext cx="1414272" cy="384048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电子器件部门</a:t>
              </a:r>
            </a:p>
          </p:txBody>
        </p:sp>
        <p:sp>
          <p:nvSpPr>
            <p:cNvPr id="75" name="矩形: 圆角 201"/>
            <p:cNvSpPr/>
            <p:nvPr/>
          </p:nvSpPr>
          <p:spPr>
            <a:xfrm>
              <a:off x="8273177" y="4350257"/>
              <a:ext cx="1414272" cy="384048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平台部门</a:t>
              </a:r>
            </a:p>
          </p:txBody>
        </p:sp>
        <p:sp>
          <p:nvSpPr>
            <p:cNvPr id="76" name="矩形: 圆角 202"/>
            <p:cNvSpPr/>
            <p:nvPr/>
          </p:nvSpPr>
          <p:spPr>
            <a:xfrm>
              <a:off x="8273177" y="4767946"/>
              <a:ext cx="1414272" cy="384048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软件部门</a:t>
              </a:r>
            </a:p>
          </p:txBody>
        </p:sp>
        <p:sp>
          <p:nvSpPr>
            <p:cNvPr id="77" name="矩形: 圆角 203"/>
            <p:cNvSpPr/>
            <p:nvPr/>
          </p:nvSpPr>
          <p:spPr>
            <a:xfrm>
              <a:off x="8273177" y="5185635"/>
              <a:ext cx="1414272" cy="384048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人工智能部门</a:t>
              </a:r>
            </a:p>
          </p:txBody>
        </p:sp>
        <p:sp>
          <p:nvSpPr>
            <p:cNvPr id="78" name="矩形: 圆角 204"/>
            <p:cNvSpPr/>
            <p:nvPr/>
          </p:nvSpPr>
          <p:spPr>
            <a:xfrm>
              <a:off x="8273177" y="5603325"/>
              <a:ext cx="1414272" cy="384048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5G</a:t>
              </a:r>
              <a:r>
                <a:rPr kumimoji="0" lang="zh-CN" altLang="en-US" sz="4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部门</a:t>
              </a:r>
            </a:p>
          </p:txBody>
        </p:sp>
        <p:sp>
          <p:nvSpPr>
            <p:cNvPr id="79" name="矩形: 圆角 205"/>
            <p:cNvSpPr/>
            <p:nvPr/>
          </p:nvSpPr>
          <p:spPr>
            <a:xfrm>
              <a:off x="8273177" y="6021014"/>
              <a:ext cx="1414272" cy="384048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……</a:t>
              </a:r>
              <a:endParaRPr kumimoji="0" lang="zh-CN" altLang="en-US" sz="400" b="0" i="0" u="none" strike="noStrike" kern="0" cap="none" spc="0" normalizeH="0" baseline="0" noProof="0">
                <a:ln w="0"/>
                <a:solidFill>
                  <a:prstClr val="black"/>
                </a:solidFill>
                <a:effectLst>
                  <a:outerShdw blurRad="38100" dir="2700000" dist="1905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endParaRPr>
            </a:p>
          </p:txBody>
        </p:sp>
        <p:cxnSp>
          <p:nvCxnSpPr>
            <p:cNvPr id="80" name="连接符: 肘形 206"/>
            <p:cNvCxnSpPr>
              <a:stCxn id="52" idx="3"/>
              <a:endCxn id="79" idx="3"/>
            </p:cNvCxnSpPr>
            <p:nvPr/>
          </p:nvCxnSpPr>
          <p:spPr>
            <a:xfrm>
              <a:off x="9659225" y="3268033"/>
              <a:ext cx="28224" cy="2945005"/>
            </a:xfrm>
            <a:prstGeom prst="bentConnector3">
              <a:avLst>
                <a:gd name="adj1" fmla="val 909949"/>
              </a:avLst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1" name="连接符: 肘形 209"/>
            <p:cNvCxnSpPr>
              <a:stCxn id="52" idx="3"/>
              <a:endCxn id="78" idx="3"/>
            </p:cNvCxnSpPr>
            <p:nvPr/>
          </p:nvCxnSpPr>
          <p:spPr>
            <a:xfrm>
              <a:off x="9659225" y="3268033"/>
              <a:ext cx="28224" cy="2527316"/>
            </a:xfrm>
            <a:prstGeom prst="bentConnector3">
              <a:avLst>
                <a:gd name="adj1" fmla="val 909949"/>
              </a:avLst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2" name="连接符: 肘形 212"/>
            <p:cNvCxnSpPr>
              <a:stCxn id="52" idx="3"/>
              <a:endCxn id="77" idx="3"/>
            </p:cNvCxnSpPr>
            <p:nvPr/>
          </p:nvCxnSpPr>
          <p:spPr>
            <a:xfrm>
              <a:off x="9659225" y="3268033"/>
              <a:ext cx="28224" cy="2109626"/>
            </a:xfrm>
            <a:prstGeom prst="bentConnector3">
              <a:avLst>
                <a:gd name="adj1" fmla="val 909949"/>
              </a:avLst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3" name="连接符: 肘形 215"/>
            <p:cNvCxnSpPr>
              <a:stCxn id="52" idx="3"/>
              <a:endCxn id="76" idx="3"/>
            </p:cNvCxnSpPr>
            <p:nvPr/>
          </p:nvCxnSpPr>
          <p:spPr>
            <a:xfrm>
              <a:off x="9659225" y="3268033"/>
              <a:ext cx="28224" cy="1691937"/>
            </a:xfrm>
            <a:prstGeom prst="bentConnector3">
              <a:avLst>
                <a:gd name="adj1" fmla="val 909949"/>
              </a:avLst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4" name="连接符: 肘形 218"/>
            <p:cNvCxnSpPr>
              <a:stCxn id="52" idx="3"/>
              <a:endCxn id="75" idx="3"/>
            </p:cNvCxnSpPr>
            <p:nvPr/>
          </p:nvCxnSpPr>
          <p:spPr>
            <a:xfrm>
              <a:off x="9659225" y="3268033"/>
              <a:ext cx="28224" cy="1274248"/>
            </a:xfrm>
            <a:prstGeom prst="bentConnector3">
              <a:avLst>
                <a:gd name="adj1" fmla="val 909949"/>
              </a:avLst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5" name="连接符: 肘形 221"/>
            <p:cNvCxnSpPr>
              <a:stCxn id="52" idx="3"/>
              <a:endCxn id="74" idx="3"/>
            </p:cNvCxnSpPr>
            <p:nvPr/>
          </p:nvCxnSpPr>
          <p:spPr>
            <a:xfrm>
              <a:off x="9659225" y="3268033"/>
              <a:ext cx="28224" cy="856559"/>
            </a:xfrm>
            <a:prstGeom prst="bentConnector3">
              <a:avLst>
                <a:gd name="adj1" fmla="val 909949"/>
              </a:avLst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6" name="连接符: 肘形 224"/>
            <p:cNvCxnSpPr>
              <a:stCxn id="52" idx="3"/>
              <a:endCxn id="73" idx="3"/>
            </p:cNvCxnSpPr>
            <p:nvPr/>
          </p:nvCxnSpPr>
          <p:spPr>
            <a:xfrm>
              <a:off x="9659225" y="3268033"/>
              <a:ext cx="28224" cy="438870"/>
            </a:xfrm>
            <a:prstGeom prst="bentConnector3">
              <a:avLst>
                <a:gd name="adj1" fmla="val 909949"/>
              </a:avLst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87" name="矩形 86"/>
            <p:cNvSpPr/>
            <p:nvPr/>
          </p:nvSpPr>
          <p:spPr>
            <a:xfrm>
              <a:off x="1253631" y="2128263"/>
              <a:ext cx="1394460" cy="524626"/>
            </a:xfrm>
            <a:prstGeom prst="rect"/>
            <a:noFill/>
            <a:ln w="38100" cap="flat" cmpd="sng" algn="ctr">
              <a:solidFill>
                <a:srgbClr val="C00000"/>
              </a:solidFill>
              <a:prstDash val="dash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" panose="020f0502020204030204"/>
                <a:ea typeface="Microsoft YaHei"/>
              </a:endParaRPr>
            </a:p>
          </p:txBody>
        </p:sp>
        <p:cxnSp>
          <p:nvCxnSpPr>
            <p:cNvPr id="88" name="连接符: 肘形 243"/>
            <p:cNvCxnSpPr>
              <a:stCxn id="51" idx="3"/>
              <a:endCxn id="56" idx="1"/>
            </p:cNvCxnSpPr>
            <p:nvPr/>
          </p:nvCxnSpPr>
          <p:spPr>
            <a:xfrm>
              <a:off x="5377574" y="3268032"/>
              <a:ext cx="331216" cy="115164"/>
            </a:xfrm>
            <a:prstGeom prst="bentConnector3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9" name="连接符: 肘形 247"/>
            <p:cNvCxnSpPr>
              <a:stCxn id="52" idx="1"/>
              <a:endCxn id="57" idx="3"/>
            </p:cNvCxnSpPr>
            <p:nvPr/>
          </p:nvCxnSpPr>
          <p:spPr>
            <a:xfrm rot="10800000" flipV="1">
              <a:off x="7899970" y="3268032"/>
              <a:ext cx="344987" cy="684833"/>
            </a:xfrm>
            <a:prstGeom prst="bentConnector3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90" name="矩形 89"/>
            <p:cNvSpPr/>
            <p:nvPr/>
          </p:nvSpPr>
          <p:spPr>
            <a:xfrm>
              <a:off x="5334000" y="4824204"/>
              <a:ext cx="2926080" cy="1207993"/>
            </a:xfrm>
            <a:prstGeom prst="rect"/>
          </p:spPr>
          <p:txBody>
            <a:bodyPr wrap="square">
              <a:spAutoFit/>
            </a:bodyPr>
            <a:lstStyle/>
            <a:p>
              <a:pPr marL="285750" indent="-285750" defTabSz="914400">
                <a:buFont typeface="Arial" panose="020b0604020202020204" pitchFamily="34" charset="0"/>
                <a:buChar char="•"/>
              </a:pPr>
              <a:r>
                <a:rPr kumimoji="1" lang="zh-CN" altLang="en-US" sz="400" dirty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据了解</a:t>
              </a:r>
              <a:r>
                <a:rPr kumimoji="1" lang="zh-CN" altLang="en-US" sz="400" dirty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，当前公司已</a:t>
              </a:r>
              <a:r>
                <a:rPr kumimoji="1" lang="zh-CN" altLang="en-US" sz="400" dirty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涉足芯片领域研究，东莞先行研发部门正在进行</a:t>
              </a:r>
              <a:r>
                <a:rPr kumimoji="1" lang="zh-CN" altLang="en-US" sz="400" b="1" dirty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高通</a:t>
              </a:r>
              <a:r>
                <a:rPr kumimoji="1" lang="en-US" altLang="zh-CN" sz="400" b="1" dirty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855</a:t>
              </a:r>
              <a:r>
                <a:rPr kumimoji="1" lang="zh-CN" altLang="en-US" sz="400" b="1" dirty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芯片</a:t>
              </a:r>
              <a:r>
                <a:rPr kumimoji="1" lang="zh-CN" altLang="en-US" sz="400" dirty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的研发</a:t>
              </a:r>
              <a:endParaRPr kumimoji="1" lang="en-US" altLang="zh-CN" sz="40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pPr marL="285750" indent="-285750" defTabSz="914400">
                <a:buFont typeface="Arial" panose="020b0604020202020204" pitchFamily="34" charset="0"/>
                <a:buChar char="•"/>
              </a:pPr>
              <a:r>
                <a:rPr kumimoji="1" lang="zh-CN" altLang="en-US" sz="400" dirty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此外，东莞还在进行摄像头的研发</a:t>
              </a:r>
              <a:endParaRPr lang="zh-CN" altLang="en-US" sz="600">
                <a:solidFill>
                  <a:prstClr val="black"/>
                </a:solidFill>
                <a:latin typeface="Microsoft YaHei" panose="020f0502020204030204"/>
                <a:ea typeface="Microsoft YaHei"/>
              </a:endParaRPr>
            </a:p>
          </p:txBody>
        </p:sp>
        <p:sp>
          <p:nvSpPr>
            <p:cNvPr id="91" name="文本框 90"/>
            <p:cNvSpPr txBox="1"/>
            <p:nvPr/>
          </p:nvSpPr>
          <p:spPr>
            <a:xfrm>
              <a:off x="1102098" y="6189031"/>
              <a:ext cx="4133849" cy="402664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zh-CN" altLang="en-US" sz="400" dirty="1">
                  <a:solidFill>
                    <a:srgbClr val="FF0000"/>
                  </a:solidFill>
                  <a:latin typeface="Microsoft YaHei" panose="020f0502020204030204"/>
                  <a:ea typeface="Microsoft YaHei"/>
                </a:rPr>
                <a:t>注：东莞为</a:t>
              </a:r>
              <a:r>
                <a:rPr lang="en-US" altLang="zh-CN" sz="400" dirty="1">
                  <a:solidFill>
                    <a:srgbClr val="FF0000"/>
                  </a:solidFill>
                  <a:latin typeface="Microsoft YaHei" panose="020f0502020204030204"/>
                  <a:ea typeface="Microsoft YaHei"/>
                </a:rPr>
                <a:t>V</a:t>
              </a:r>
              <a:r>
                <a:rPr lang="zh-CN" altLang="en-US" sz="400" dirty="1">
                  <a:solidFill>
                    <a:srgbClr val="FF0000"/>
                  </a:solidFill>
                  <a:latin typeface="Microsoft YaHei" panose="020f0502020204030204"/>
                  <a:ea typeface="Microsoft YaHei"/>
                </a:rPr>
                <a:t>公司成立及发源地，故为研发总部。</a:t>
              </a:r>
            </a:p>
          </p:txBody>
        </p:sp>
      </p:grpSp>
      <p:sp>
        <p:nvSpPr>
          <p:cNvPr id="93" name="矩形 92"/>
          <p:cNvSpPr/>
          <p:nvPr/>
        </p:nvSpPr>
        <p:spPr>
          <a:xfrm>
            <a:off x="468213" y="822209"/>
            <a:ext cx="1194117" cy="784830"/>
          </a:xfrm>
          <a:prstGeom prst="rect"/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</a:rPr>
              <a:t>2017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</a:rPr>
              <a:t>年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</a:rPr>
              <a:t>3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</a:rPr>
              <a:t>月，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</a:rPr>
              <a:t>V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</a:rPr>
              <a:t>的新研发总部基地在东莞长安镇动工建设，研发基地与生产基地共建，未来东莞研发中心规模有望进一步扩大</a:t>
            </a:r>
          </a:p>
        </p:txBody>
      </p:sp>
      <p:grpSp>
        <p:nvGrpSpPr>
          <p:cNvPr id="115" name="组合 114"/>
          <p:cNvGrpSpPr/>
          <p:nvPr/>
        </p:nvGrpSpPr>
        <p:grpSpPr>
          <a:xfrm>
            <a:off x="3520366" y="5861050"/>
            <a:ext cx="2007747" cy="1828800"/>
            <a:chOff x="2770972" y="2001245"/>
            <a:chExt cx="8140868" cy="4458002"/>
          </a:xfrm>
        </p:grpSpPr>
        <p:sp>
          <p:nvSpPr>
            <p:cNvPr id="94" name="矩形: 圆角 49"/>
            <p:cNvSpPr/>
            <p:nvPr/>
          </p:nvSpPr>
          <p:spPr>
            <a:xfrm>
              <a:off x="5547360" y="5379417"/>
              <a:ext cx="2867828" cy="691361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171450" marR="0" lvl="0" indent="-171450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kumimoji="0" lang="zh-CN" altLang="en-US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对</a:t>
              </a:r>
              <a:r>
                <a:rPr kumimoji="0" lang="en-US" altLang="zh-CN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MIX376</a:t>
              </a:r>
              <a:r>
                <a:rPr kumimoji="0" lang="zh-CN" altLang="en-US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进行防抖技术、对焦技术、人像识别技术、画质去噪算法等技术细节的改进</a:t>
              </a:r>
              <a:endParaRPr kumimoji="0" lang="en-US" altLang="zh-CN" sz="300" b="0" i="0" u="none" strike="noStrike" kern="0" cap="none" spc="0" normalizeH="0" baseline="0" noProof="0">
                <a:ln w="0"/>
                <a:solidFill>
                  <a:prstClr val="black"/>
                </a:solidFill>
                <a:effectLst>
                  <a:outerShdw blurRad="38100" dir="2700000" dist="1905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endParaRPr>
            </a:p>
          </p:txBody>
        </p:sp>
        <p:sp>
          <p:nvSpPr>
            <p:cNvPr id="95" name="矩形: 圆角 58"/>
            <p:cNvSpPr/>
            <p:nvPr/>
          </p:nvSpPr>
          <p:spPr>
            <a:xfrm>
              <a:off x="6065520" y="2001245"/>
              <a:ext cx="1414272" cy="384048"/>
            </a:xfrm>
            <a:prstGeom prst="round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" b="1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研究内容</a:t>
              </a:r>
            </a:p>
          </p:txBody>
        </p:sp>
        <p:sp>
          <p:nvSpPr>
            <p:cNvPr id="96" name="矩形: 圆角 29"/>
            <p:cNvSpPr/>
            <p:nvPr/>
          </p:nvSpPr>
          <p:spPr>
            <a:xfrm>
              <a:off x="2992120" y="2781369"/>
              <a:ext cx="1414272" cy="384048"/>
            </a:xfrm>
            <a:prstGeom prst="round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" b="1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当前研究方向</a:t>
              </a:r>
              <a:endParaRPr kumimoji="0" lang="en-US" altLang="zh-CN" sz="300" b="1" i="0" u="none" strike="noStrike" kern="0" cap="none" spc="0" normalizeH="0" baseline="0" noProof="0">
                <a:ln w="0"/>
                <a:solidFill>
                  <a:prstClr val="black"/>
                </a:solidFill>
                <a:effectLst>
                  <a:outerShdw blurRad="38100" dir="2700000" dist="1905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97" name="矩形: 圆角 30"/>
            <p:cNvSpPr/>
            <p:nvPr/>
          </p:nvSpPr>
          <p:spPr>
            <a:xfrm>
              <a:off x="2770972" y="3484399"/>
              <a:ext cx="2542708" cy="384048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171450" marR="0" lvl="0" indent="-171450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kumimoji="0" lang="zh-CN" altLang="en-US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双摄算法</a:t>
              </a:r>
            </a:p>
          </p:txBody>
        </p:sp>
        <p:sp>
          <p:nvSpPr>
            <p:cNvPr id="98" name="矩形: 圆角 31"/>
            <p:cNvSpPr/>
            <p:nvPr/>
          </p:nvSpPr>
          <p:spPr>
            <a:xfrm>
              <a:off x="9159240" y="2781369"/>
              <a:ext cx="1414272" cy="384048"/>
            </a:xfrm>
            <a:prstGeom prst="round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" b="1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未来研发方向</a:t>
              </a:r>
              <a:endParaRPr kumimoji="0" lang="en-US" altLang="zh-CN" sz="300" b="1" i="0" u="none" strike="noStrike" kern="0" cap="none" spc="0" normalizeH="0" baseline="0" noProof="0">
                <a:ln w="0"/>
                <a:solidFill>
                  <a:prstClr val="black"/>
                </a:solidFill>
                <a:effectLst>
                  <a:outerShdw blurRad="38100" dir="2700000" dist="1905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99" name="矩形: 圆角 32"/>
            <p:cNvSpPr/>
            <p:nvPr/>
          </p:nvSpPr>
          <p:spPr>
            <a:xfrm>
              <a:off x="2770972" y="3916199"/>
              <a:ext cx="2542708" cy="384048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171450" marR="0" lvl="0" indent="-171450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kumimoji="0" lang="en-US" altLang="zh-CN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Camera</a:t>
              </a:r>
              <a:r>
                <a:rPr kumimoji="0" lang="zh-CN" altLang="en-US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图像处理</a:t>
              </a:r>
            </a:p>
          </p:txBody>
        </p:sp>
        <p:sp>
          <p:nvSpPr>
            <p:cNvPr id="100" name="矩形: 圆角 33"/>
            <p:cNvSpPr/>
            <p:nvPr/>
          </p:nvSpPr>
          <p:spPr>
            <a:xfrm>
              <a:off x="2770972" y="4347999"/>
              <a:ext cx="2542708" cy="384048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171450" marR="0" lvl="0" indent="-171450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kumimoji="0" lang="zh-CN" altLang="en-US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人脸美颜</a:t>
              </a:r>
            </a:p>
          </p:txBody>
        </p:sp>
        <p:sp>
          <p:nvSpPr>
            <p:cNvPr id="101" name="矩形: 圆角 34"/>
            <p:cNvSpPr/>
            <p:nvPr/>
          </p:nvSpPr>
          <p:spPr>
            <a:xfrm>
              <a:off x="2770972" y="4779799"/>
              <a:ext cx="2542708" cy="384048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171450" marR="0" lvl="0" indent="-171450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kumimoji="0" lang="zh-CN" altLang="en-US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背景虚化</a:t>
              </a:r>
            </a:p>
          </p:txBody>
        </p:sp>
        <p:sp>
          <p:nvSpPr>
            <p:cNvPr id="102" name="矩形: 圆角 35"/>
            <p:cNvSpPr/>
            <p:nvPr/>
          </p:nvSpPr>
          <p:spPr>
            <a:xfrm>
              <a:off x="6075680" y="2781369"/>
              <a:ext cx="1414272" cy="384048"/>
            </a:xfrm>
            <a:prstGeom prst="round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" b="1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当前研究成果</a:t>
              </a:r>
              <a:endParaRPr kumimoji="0" lang="en-US" altLang="zh-CN" sz="300" b="1" i="0" u="none" strike="noStrike" kern="0" cap="none" spc="0" normalizeH="0" baseline="0" noProof="0">
                <a:ln w="0"/>
                <a:solidFill>
                  <a:prstClr val="black"/>
                </a:solidFill>
                <a:effectLst>
                  <a:outerShdw blurRad="38100" dir="2700000" dist="1905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cxnSp>
          <p:nvCxnSpPr>
            <p:cNvPr id="103" name="连接符: 肘形 37"/>
            <p:cNvCxnSpPr>
              <a:stCxn id="95" idx="2"/>
              <a:endCxn id="96" idx="0"/>
            </p:cNvCxnSpPr>
            <p:nvPr/>
          </p:nvCxnSpPr>
          <p:spPr>
            <a:xfrm rot="5400000">
              <a:off x="5037918" y="1046631"/>
              <a:ext cx="396076" cy="3073400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4" name="连接符: 肘形 40"/>
            <p:cNvCxnSpPr>
              <a:stCxn id="95" idx="2"/>
              <a:endCxn id="102" idx="0"/>
            </p:cNvCxnSpPr>
            <p:nvPr/>
          </p:nvCxnSpPr>
          <p:spPr>
            <a:xfrm rot="16200000" flipH="1">
              <a:off x="6579698" y="2578251"/>
              <a:ext cx="396076" cy="10160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5" name="连接符: 肘形 43"/>
            <p:cNvCxnSpPr>
              <a:stCxn id="95" idx="2"/>
              <a:endCxn id="98" idx="0"/>
            </p:cNvCxnSpPr>
            <p:nvPr/>
          </p:nvCxnSpPr>
          <p:spPr>
            <a:xfrm rot="16200000" flipH="1">
              <a:off x="8121478" y="1036471"/>
              <a:ext cx="396076" cy="3093720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06" name="矩形: 圆角 46"/>
            <p:cNvSpPr/>
            <p:nvPr/>
          </p:nvSpPr>
          <p:spPr>
            <a:xfrm>
              <a:off x="5547360" y="4896639"/>
              <a:ext cx="2867828" cy="384048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171450" marR="0" lvl="0" indent="-171450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kumimoji="0" lang="en-US" altLang="zh-CN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2017</a:t>
              </a:r>
              <a:r>
                <a:rPr kumimoji="0" lang="zh-CN" altLang="en-US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年</a:t>
              </a:r>
              <a:r>
                <a:rPr kumimoji="0" lang="en-US" altLang="zh-CN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9</a:t>
              </a:r>
              <a:r>
                <a:rPr kumimoji="0" lang="zh-CN" altLang="en-US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月推出的</a:t>
              </a:r>
              <a:r>
                <a:rPr kumimoji="0" lang="en-US" altLang="zh-CN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X9s</a:t>
              </a:r>
              <a:r>
                <a:rPr kumimoji="0" lang="zh-CN" altLang="en-US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，其</a:t>
              </a:r>
              <a:r>
                <a:rPr kumimoji="0" lang="en-US" altLang="zh-CN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CMOS</a:t>
              </a:r>
              <a:r>
                <a:rPr kumimoji="0" lang="zh-CN" altLang="en-US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为与索尼合作定制开发产品</a:t>
              </a:r>
              <a:r>
                <a:rPr kumimoji="0" lang="en-US" altLang="zh-CN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MIX376</a:t>
              </a:r>
              <a:endParaRPr kumimoji="0" lang="zh-CN" altLang="en-US" sz="300" b="0" i="0" u="none" strike="noStrike" kern="0" cap="none" spc="0" normalizeH="0" baseline="0" noProof="0">
                <a:ln w="0"/>
                <a:solidFill>
                  <a:prstClr val="black"/>
                </a:solidFill>
                <a:effectLst>
                  <a:outerShdw blurRad="38100" dir="2700000" dist="1905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endParaRPr>
            </a:p>
          </p:txBody>
        </p:sp>
        <p:sp>
          <p:nvSpPr>
            <p:cNvPr id="107" name="矩形: 圆角 51"/>
            <p:cNvSpPr/>
            <p:nvPr/>
          </p:nvSpPr>
          <p:spPr>
            <a:xfrm>
              <a:off x="8633292" y="3484399"/>
              <a:ext cx="2278548" cy="384048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171450" marR="0" lvl="0" indent="-171450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kumimoji="0" lang="zh-CN" altLang="en-US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继续提高</a:t>
              </a:r>
              <a:r>
                <a:rPr kumimoji="0" lang="en-US" altLang="zh-CN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V</a:t>
              </a:r>
              <a:r>
                <a:rPr kumimoji="0" lang="zh-CN" altLang="en-US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拍照优势</a:t>
              </a:r>
            </a:p>
          </p:txBody>
        </p:sp>
        <p:sp>
          <p:nvSpPr>
            <p:cNvPr id="108" name="矩形: 圆角 38"/>
            <p:cNvSpPr/>
            <p:nvPr/>
          </p:nvSpPr>
          <p:spPr>
            <a:xfrm>
              <a:off x="2770972" y="5211599"/>
              <a:ext cx="2542708" cy="384048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171450" marR="0" lvl="0" indent="-171450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kumimoji="0" lang="zh-CN" altLang="en-US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立体标定和矫正</a:t>
              </a:r>
            </a:p>
          </p:txBody>
        </p:sp>
        <p:sp>
          <p:nvSpPr>
            <p:cNvPr id="109" name="矩形: 圆角 39"/>
            <p:cNvSpPr/>
            <p:nvPr/>
          </p:nvSpPr>
          <p:spPr>
            <a:xfrm>
              <a:off x="2770972" y="5643399"/>
              <a:ext cx="2542708" cy="384048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171450" marR="0" lvl="0" indent="-171450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kumimoji="0" lang="zh-CN" altLang="en-US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图像高质量放大</a:t>
              </a:r>
            </a:p>
          </p:txBody>
        </p:sp>
        <p:sp>
          <p:nvSpPr>
            <p:cNvPr id="110" name="矩形: 圆角 41"/>
            <p:cNvSpPr/>
            <p:nvPr/>
          </p:nvSpPr>
          <p:spPr>
            <a:xfrm>
              <a:off x="2770972" y="6075199"/>
              <a:ext cx="2542708" cy="384048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171450" marR="0" lvl="0" indent="-171450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kumimoji="0" lang="zh-CN" altLang="en-US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多帧拍照及合成</a:t>
              </a:r>
            </a:p>
          </p:txBody>
        </p:sp>
        <p:sp>
          <p:nvSpPr>
            <p:cNvPr id="111" name="矩形: 圆角 42"/>
            <p:cNvSpPr/>
            <p:nvPr/>
          </p:nvSpPr>
          <p:spPr>
            <a:xfrm>
              <a:off x="8633292" y="4022879"/>
              <a:ext cx="2278548" cy="384048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171450" marR="0" lvl="0" indent="-171450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kumimoji="0" lang="zh-CN" altLang="en-US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技术创新及储备</a:t>
              </a:r>
            </a:p>
          </p:txBody>
        </p:sp>
        <p:sp>
          <p:nvSpPr>
            <p:cNvPr id="112" name="矩形: 圆角 44"/>
            <p:cNvSpPr/>
            <p:nvPr/>
          </p:nvSpPr>
          <p:spPr>
            <a:xfrm>
              <a:off x="5547360" y="3494559"/>
              <a:ext cx="2867828" cy="384048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171450" marR="0" lvl="0" indent="-171450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kumimoji="0" lang="en-US" altLang="zh-CN" sz="300" b="0" i="0" u="none" strike="noStrike" kern="0" cap="none" spc="0" normalizeH="0" baseline="0" noProof="0" dirty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2017</a:t>
              </a:r>
              <a:r>
                <a:rPr kumimoji="0" lang="zh-CN" altLang="en-US" sz="300" b="0" i="0" u="none" strike="noStrike" kern="0" cap="none" spc="0" normalizeH="0" baseline="0" noProof="0" dirty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在</a:t>
              </a:r>
              <a:r>
                <a:rPr kumimoji="0" lang="en-US" altLang="zh-CN" sz="300" b="0" i="0" u="none" strike="noStrike" kern="0" cap="none" spc="0" normalizeH="0" baseline="0" noProof="0" dirty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MWCS</a:t>
              </a:r>
              <a:r>
                <a:rPr kumimoji="0" lang="zh-CN" altLang="en-US" sz="300" b="0" i="0" u="none" strike="noStrike" kern="0" cap="none" spc="0" normalizeH="0" baseline="0" noProof="0" dirty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上，公布</a:t>
              </a:r>
              <a:r>
                <a:rPr kumimoji="0" lang="en-US" altLang="zh-CN" sz="300" b="0" i="0" u="none" strike="noStrike" kern="0" cap="none" spc="0" normalizeH="0" baseline="0" noProof="0" dirty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V</a:t>
              </a:r>
              <a:r>
                <a:rPr kumimoji="0" lang="zh-CN" altLang="en-US" sz="300" b="0" i="0" u="none" strike="noStrike" kern="0" cap="none" spc="0" normalizeH="0" baseline="0" noProof="0" dirty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独立</a:t>
              </a:r>
              <a:r>
                <a:rPr kumimoji="0" lang="en-US" altLang="zh-CN" sz="300" b="0" i="0" u="none" strike="noStrike" kern="0" cap="none" spc="0" normalizeH="0" baseline="0" noProof="0" dirty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D</a:t>
              </a:r>
              <a:r>
                <a:rPr kumimoji="0" lang="zh-CN" altLang="en-US" sz="300" b="0" i="0" u="none" strike="noStrike" kern="0" cap="none" spc="0" normalizeH="0" baseline="0" noProof="0" dirty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的</a:t>
              </a:r>
              <a:r>
                <a:rPr kumimoji="0" lang="en-US" altLang="zh-CN" sz="300" b="0" i="0" u="none" strike="noStrike" kern="0" cap="none" spc="0" normalizeH="0" baseline="0" noProof="0" dirty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DSP</a:t>
              </a:r>
              <a:r>
                <a:rPr kumimoji="0" lang="zh-CN" altLang="en-US" sz="300" b="0" i="0" u="none" strike="noStrike" kern="0" cap="none" spc="0" normalizeH="0" baseline="0" noProof="0" dirty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芯片技术</a:t>
              </a:r>
              <a:endParaRPr kumimoji="0" lang="zh-CN" altLang="en-US" sz="300" b="0" i="0" u="none" strike="noStrike" kern="0" cap="none" spc="0" normalizeH="0" baseline="0" noProof="0">
                <a:ln w="0"/>
                <a:solidFill>
                  <a:prstClr val="black"/>
                </a:solidFill>
                <a:effectLst>
                  <a:outerShdw blurRad="38100" dir="2700000" dist="1905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endParaRPr>
            </a:p>
          </p:txBody>
        </p:sp>
        <p:sp>
          <p:nvSpPr>
            <p:cNvPr id="113" name="矩形: 圆角 45"/>
            <p:cNvSpPr/>
            <p:nvPr/>
          </p:nvSpPr>
          <p:spPr>
            <a:xfrm>
              <a:off x="5547360" y="3936697"/>
              <a:ext cx="2867828" cy="691361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171450" marR="0" lvl="0" indent="-171450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kumimoji="0" lang="zh-CN" altLang="en-US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芯片技术在拍照画质、对运动物体的捕捉、成像色彩校准、人像美颜化处理等方面均进行了提升</a:t>
              </a:r>
              <a:endParaRPr kumimoji="0" lang="en-US" altLang="zh-CN" sz="300" b="0" i="0" u="none" strike="noStrike" kern="0" cap="none" spc="0" normalizeH="0" baseline="0" noProof="0">
                <a:ln w="0"/>
                <a:solidFill>
                  <a:prstClr val="black"/>
                </a:solidFill>
                <a:effectLst>
                  <a:outerShdw blurRad="38100" dir="2700000" dist="1905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endParaRPr>
            </a:p>
          </p:txBody>
        </p:sp>
        <p:sp>
          <p:nvSpPr>
            <p:cNvPr id="114" name="矩形: 圆角 47"/>
            <p:cNvSpPr/>
            <p:nvPr/>
          </p:nvSpPr>
          <p:spPr>
            <a:xfrm>
              <a:off x="8633292" y="4581679"/>
              <a:ext cx="2278548" cy="384048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171450" marR="0" lvl="0" indent="-171450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kumimoji="0" lang="zh-CN" altLang="en-US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公司的其他研发方向</a:t>
              </a:r>
            </a:p>
          </p:txBody>
        </p:sp>
      </p:grpSp>
      <p:sp>
        <p:nvSpPr>
          <p:cNvPr id="116" name="矩形 115"/>
          <p:cNvSpPr/>
          <p:nvPr/>
        </p:nvSpPr>
        <p:spPr>
          <a:xfrm>
            <a:off x="3447552" y="5345647"/>
            <a:ext cx="2222366" cy="491481"/>
          </a:xfrm>
          <a:prstGeom prst="rect"/>
        </p:spPr>
        <p:txBody>
          <a:bodyPr wrap="square">
            <a:spAutoFit/>
          </a:bodyPr>
          <a:lstStyle/>
          <a:p>
            <a:pPr lvl="0" defTabSz="914400">
              <a:lnSpc>
                <a:spcPct val="150000"/>
              </a:lnSpc>
              <a:defRPr/>
            </a:pP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  <a:sym typeface="+mn-lt"/>
              </a:rPr>
              <a:t>从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  <a:sym typeface="+mn-lt"/>
              </a:rPr>
              <a:t>2018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  <a:sym typeface="+mn-lt"/>
              </a:rPr>
              <a:t>年之后，公司的研究院架构出现新的变化，开始布局人工智能领域，在既有的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  <a:sym typeface="+mn-lt"/>
              </a:rPr>
              <a:t>7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  <a:sym typeface="+mn-lt"/>
              </a:rPr>
              <a:t>大研究院中选择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  <a:sym typeface="+mn-lt"/>
              </a:rPr>
              <a:t>5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  <a:sym typeface="+mn-lt"/>
              </a:rPr>
              <a:t>个设立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  <a:sym typeface="+mn-lt"/>
              </a:rPr>
              <a:t>AI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Microsoft YaHei"/>
                <a:ea typeface="Microsoft YaHei"/>
                <a:cs typeface="+mn-ea"/>
                <a:sym typeface="+mn-lt"/>
              </a:rPr>
              <a:t>研究院分部；同时筹备建立新的研究机构及数据中心。</a:t>
            </a:r>
          </a:p>
        </p:txBody>
      </p:sp>
      <p:sp>
        <p:nvSpPr>
          <p:cNvPr id="118" name="矩形 117"/>
          <p:cNvSpPr/>
          <p:nvPr/>
        </p:nvSpPr>
        <p:spPr>
          <a:xfrm>
            <a:off x="2020036" y="2507868"/>
            <a:ext cx="178205" cy="83434"/>
          </a:xfrm>
          <a:prstGeom prst="rect"/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zh-CN" altLang="en-US" sz="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0" name="矩形 119"/>
          <p:cNvSpPr/>
          <p:nvPr/>
        </p:nvSpPr>
        <p:spPr>
          <a:xfrm>
            <a:off x="5222875" y="6521340"/>
            <a:ext cx="104018" cy="56369"/>
          </a:xfrm>
          <a:prstGeom prst="rect"/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zh-CN" altLang="en-US" sz="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1" name="矩形 120"/>
          <p:cNvSpPr/>
          <p:nvPr/>
        </p:nvSpPr>
        <p:spPr>
          <a:xfrm>
            <a:off x="4550914" y="6521340"/>
            <a:ext cx="104018" cy="56369"/>
          </a:xfrm>
          <a:prstGeom prst="rect"/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zh-CN" altLang="en-US" sz="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" name="矩形 121"/>
          <p:cNvSpPr/>
          <p:nvPr/>
        </p:nvSpPr>
        <p:spPr>
          <a:xfrm>
            <a:off x="4458769" y="7077165"/>
            <a:ext cx="104018" cy="56369"/>
          </a:xfrm>
          <a:prstGeom prst="rect"/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zh-CN" altLang="en-US" sz="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18108464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63550" y="527910"/>
            <a:ext cx="5192712" cy="2208059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452883" y="2795482"/>
            <a:ext cx="2203379" cy="1075020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452883" y="5289410"/>
            <a:ext cx="2203379" cy="1184543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3550" y="2795481"/>
            <a:ext cx="2905292" cy="2423215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452883" y="6527683"/>
            <a:ext cx="2203379" cy="1224484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452883" y="3931371"/>
            <a:ext cx="2203379" cy="1287325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9" name="图表 8"/>
          <p:cNvGraphicFramePr/>
          <p:nvPr/>
        </p:nvGraphicFramePr>
        <p:xfrm>
          <a:off x="3368842" y="3044283"/>
          <a:ext cx="1274043" cy="844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矩形 9"/>
          <p:cNvSpPr/>
          <p:nvPr/>
        </p:nvSpPr>
        <p:spPr>
          <a:xfrm>
            <a:off x="3468592" y="2805562"/>
            <a:ext cx="1854996" cy="215444"/>
          </a:xfrm>
          <a:prstGeom prst="rect"/>
          <a:solidFill>
            <a:srgbClr val="4472C4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en-US" altLang="zh-CN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公司产品落地部门学历与薪资构成</a:t>
            </a:r>
          </a:p>
        </p:txBody>
      </p:sp>
      <p:sp>
        <p:nvSpPr>
          <p:cNvPr id="12" name="矩形 11"/>
          <p:cNvSpPr/>
          <p:nvPr/>
        </p:nvSpPr>
        <p:spPr>
          <a:xfrm>
            <a:off x="3462763" y="3935504"/>
            <a:ext cx="1854996" cy="215444"/>
          </a:xfrm>
          <a:prstGeom prst="rect"/>
          <a:solidFill>
            <a:srgbClr val="4472C4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en-US" altLang="zh-CN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公司先行研发部门学历与薪资构成</a:t>
            </a:r>
          </a:p>
        </p:txBody>
      </p:sp>
      <p:sp>
        <p:nvSpPr>
          <p:cNvPr id="14" name="矩形 13"/>
          <p:cNvSpPr/>
          <p:nvPr/>
        </p:nvSpPr>
        <p:spPr>
          <a:xfrm>
            <a:off x="3466726" y="6538778"/>
            <a:ext cx="1079142" cy="215444"/>
          </a:xfrm>
          <a:prstGeom prst="rect"/>
          <a:solidFill>
            <a:srgbClr val="4472C4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en-US" altLang="zh-CN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公司外包合作方式</a:t>
            </a:r>
          </a:p>
        </p:txBody>
      </p:sp>
      <p:sp>
        <p:nvSpPr>
          <p:cNvPr id="15" name="矩形 14"/>
          <p:cNvSpPr/>
          <p:nvPr/>
        </p:nvSpPr>
        <p:spPr>
          <a:xfrm>
            <a:off x="476495" y="2801091"/>
            <a:ext cx="1079142" cy="215444"/>
          </a:xfrm>
          <a:prstGeom prst="rect"/>
          <a:solidFill>
            <a:srgbClr val="4472C4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en-US" altLang="zh-CN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公司推出产品情况</a:t>
            </a:r>
          </a:p>
        </p:txBody>
      </p:sp>
      <p:sp>
        <p:nvSpPr>
          <p:cNvPr id="16" name="矩形 15"/>
          <p:cNvSpPr/>
          <p:nvPr/>
        </p:nvSpPr>
        <p:spPr>
          <a:xfrm>
            <a:off x="478308" y="534260"/>
            <a:ext cx="1079142" cy="215444"/>
          </a:xfrm>
          <a:prstGeom prst="rect"/>
          <a:solidFill>
            <a:srgbClr val="4472C4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en-US" altLang="zh-CN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公司发展战略路线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4436793" y="3101457"/>
            <a:ext cx="1219469" cy="790748"/>
            <a:chOff x="6337808" y="3088365"/>
            <a:chExt cx="4248913" cy="2755150"/>
          </a:xfrm>
        </p:grpSpPr>
        <p:sp>
          <p:nvSpPr>
            <p:cNvPr id="18" name="矩形: 圆角 11"/>
            <p:cNvSpPr/>
            <p:nvPr/>
          </p:nvSpPr>
          <p:spPr>
            <a:xfrm>
              <a:off x="6337808" y="3728445"/>
              <a:ext cx="1414272" cy="384048"/>
            </a:xfrm>
            <a:prstGeom prst="round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" b="1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薪资构成</a:t>
              </a:r>
            </a:p>
          </p:txBody>
        </p:sp>
        <p:sp>
          <p:nvSpPr>
            <p:cNvPr id="19" name="矩形: 圆角 12"/>
            <p:cNvSpPr/>
            <p:nvPr/>
          </p:nvSpPr>
          <p:spPr>
            <a:xfrm>
              <a:off x="8014208" y="3088365"/>
              <a:ext cx="1414272" cy="384048"/>
            </a:xfrm>
            <a:prstGeom prst="round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" b="1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月薪</a:t>
              </a:r>
            </a:p>
          </p:txBody>
        </p:sp>
        <p:sp>
          <p:nvSpPr>
            <p:cNvPr id="21" name="矩形: 圆角 13"/>
            <p:cNvSpPr/>
            <p:nvPr/>
          </p:nvSpPr>
          <p:spPr>
            <a:xfrm>
              <a:off x="8014208" y="4317725"/>
              <a:ext cx="1414272" cy="384048"/>
            </a:xfrm>
            <a:prstGeom prst="round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" b="1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年终奖</a:t>
              </a:r>
            </a:p>
          </p:txBody>
        </p:sp>
        <p:cxnSp>
          <p:nvCxnSpPr>
            <p:cNvPr id="22" name="连接符: 肘形 3"/>
            <p:cNvCxnSpPr>
              <a:stCxn id="18" idx="3"/>
              <a:endCxn id="19" idx="1"/>
            </p:cNvCxnSpPr>
            <p:nvPr/>
          </p:nvCxnSpPr>
          <p:spPr>
            <a:xfrm flipV="1">
              <a:off x="7752080" y="3280389"/>
              <a:ext cx="262128" cy="640080"/>
            </a:xfrm>
            <a:prstGeom prst="bentConnector3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3" name="连接符: 肘形 6"/>
            <p:cNvCxnSpPr>
              <a:stCxn id="18" idx="3"/>
              <a:endCxn id="21" idx="1"/>
            </p:cNvCxnSpPr>
            <p:nvPr/>
          </p:nvCxnSpPr>
          <p:spPr>
            <a:xfrm>
              <a:off x="7752080" y="3920469"/>
              <a:ext cx="262128" cy="589280"/>
            </a:xfrm>
            <a:prstGeom prst="bentConnector3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4" name="矩形 23"/>
            <p:cNvSpPr/>
            <p:nvPr/>
          </p:nvSpPr>
          <p:spPr>
            <a:xfrm>
              <a:off x="8056879" y="3498334"/>
              <a:ext cx="2529842" cy="643419"/>
            </a:xfrm>
            <a:prstGeom prst="rect"/>
          </p:spPr>
          <p:txBody>
            <a:bodyPr wrap="square">
              <a:spAutoFit/>
            </a:bodyPr>
            <a:lstStyle/>
            <a:p>
              <a:pPr defTabSz="914400"/>
              <a:r>
                <a:rPr lang="zh-CN" altLang="en-US" sz="300" dirty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根据所在地不同，一般为</a:t>
              </a:r>
              <a:r>
                <a:rPr lang="en-US" altLang="zh-CN" sz="300" dirty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6.5K-10K</a:t>
              </a:r>
              <a:r>
                <a:rPr lang="zh-CN" altLang="en-US" sz="300" dirty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之间，通常不超过</a:t>
              </a:r>
              <a:r>
                <a:rPr lang="en-US" altLang="zh-CN" sz="300" dirty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10K</a:t>
              </a:r>
              <a:r>
                <a:rPr lang="zh-CN" altLang="en-US" sz="300" dirty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。</a:t>
              </a:r>
              <a:endParaRPr lang="zh-CN" altLang="en-US" sz="300">
                <a:solidFill>
                  <a:prstClr val="black"/>
                </a:solidFill>
                <a:latin typeface="Microsoft YaHei" panose="020f0502020204030204"/>
                <a:ea typeface="Microsoft YaHei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8056879" y="4717533"/>
              <a:ext cx="2529842" cy="1125982"/>
            </a:xfrm>
            <a:prstGeom prst="rect"/>
          </p:spPr>
          <p:txBody>
            <a:bodyPr wrap="square">
              <a:spAutoFit/>
            </a:bodyPr>
            <a:lstStyle/>
            <a:p>
              <a:pPr defTabSz="914400"/>
              <a:r>
                <a:rPr lang="zh-CN" altLang="en-US" sz="300" dirty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根据每年效益不同，年终奖不同，通常为月薪的</a:t>
              </a:r>
              <a:r>
                <a:rPr lang="en-US" altLang="zh-CN" sz="300" dirty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12</a:t>
              </a:r>
              <a:r>
                <a:rPr lang="zh-CN" altLang="en-US" sz="300" dirty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倍以上。</a:t>
              </a:r>
              <a:endParaRPr lang="en-US" altLang="zh-CN" sz="30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pPr defTabSz="914400"/>
              <a:r>
                <a:rPr lang="zh-CN" altLang="en-US" sz="300" dirty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以本科生为例，通常工作第二年可拿到</a:t>
              </a:r>
              <a:r>
                <a:rPr lang="en-US" altLang="zh-CN" sz="300" dirty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10</a:t>
              </a:r>
              <a:r>
                <a:rPr lang="zh-CN" altLang="en-US" sz="300" dirty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万元年终奖，第三年</a:t>
              </a:r>
              <a:r>
                <a:rPr lang="en-US" altLang="zh-CN" sz="300" dirty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15</a:t>
              </a:r>
              <a:r>
                <a:rPr lang="zh-CN" altLang="en-US" sz="300" dirty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万，后续最高可得</a:t>
              </a:r>
              <a:r>
                <a:rPr lang="en-US" altLang="zh-CN" sz="300" dirty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25</a:t>
              </a:r>
              <a:r>
                <a:rPr lang="zh-CN" altLang="en-US" sz="300" dirty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万。</a:t>
              </a:r>
              <a:endParaRPr lang="zh-CN" altLang="en-US" sz="300">
                <a:solidFill>
                  <a:prstClr val="black"/>
                </a:solidFill>
                <a:latin typeface="Microsoft YaHei" panose="020f0502020204030204"/>
                <a:ea typeface="Microsoft YaHei"/>
              </a:endParaRPr>
            </a:p>
          </p:txBody>
        </p:sp>
      </p:grpSp>
      <p:graphicFrame>
        <p:nvGraphicFramePr>
          <p:cNvPr id="26" name="图表 25"/>
          <p:cNvGraphicFramePr/>
          <p:nvPr/>
        </p:nvGraphicFramePr>
        <p:xfrm>
          <a:off x="3452883" y="4260751"/>
          <a:ext cx="1274400" cy="84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7" name="图表 26"/>
          <p:cNvGraphicFramePr/>
          <p:nvPr/>
        </p:nvGraphicFramePr>
        <p:xfrm>
          <a:off x="4448109" y="4176724"/>
          <a:ext cx="1220400" cy="7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8" name="表格 27"/>
          <p:cNvGraphicFramePr/>
          <p:nvPr/>
        </p:nvGraphicFramePr>
        <p:xfrm>
          <a:off x="4146857" y="5520341"/>
          <a:ext cx="1383267" cy="903446"/>
        </p:xfrm>
        <a:graphic>
          <a:graphicData uri="http://schemas.openxmlformats.org/drawingml/2006/table">
            <a:tbl>
              <a:tblPr firstRow="1" bandRow="1"/>
              <a:tblGrid>
                <a:gridCol w="212049"/>
                <a:gridCol w="933231"/>
                <a:gridCol w="237987"/>
              </a:tblGrid>
              <a:tr h="73514">
                <a:tc gridSpan="3">
                  <a:txBody>
                    <a:bodyPr anchorCtr="0"/>
                    <a:lstStyle>
                      <a:lvl1pPr marL="0" algn="l" defTabSz="612008" rtl="0" eaLnBrk="1" latinLnBrk="0" hangingPunct="1">
                        <a:defRPr sz="1205" b="1" kern="1200">
                          <a:solidFill>
                            <a:schemeClr val="bg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b="1" kern="1200">
                          <a:solidFill>
                            <a:schemeClr val="bg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b="1" kern="1200">
                          <a:solidFill>
                            <a:schemeClr val="bg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b="1" kern="1200">
                          <a:solidFill>
                            <a:schemeClr val="bg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b="1" kern="1200">
                          <a:solidFill>
                            <a:schemeClr val="bg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b="1" kern="1200">
                          <a:solidFill>
                            <a:schemeClr val="bg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b="1" kern="1200">
                          <a:solidFill>
                            <a:schemeClr val="bg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b="1" kern="1200">
                          <a:solidFill>
                            <a:schemeClr val="bg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b="1" kern="1200">
                          <a:solidFill>
                            <a:schemeClr val="bg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en-US" sz="200" dirty="1"/>
                        <a:t>公司合作研发列表</a:t>
                      </a:r>
                    </a:p>
                  </a:txBody>
                  <a:tcPr marL="34747" marR="34747" marT="17373" marB="17373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hMerge="1" rowSpan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rowSpan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</a:tr>
              <a:tr h="86170"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en-US" sz="200" b="1" dirty="1"/>
                        <a:t>合作方</a:t>
                      </a:r>
                    </a:p>
                  </a:txBody>
                  <a:tcPr marL="34747" marR="34747" marT="17373" marB="17373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en-US" sz="200" b="1" dirty="1"/>
                        <a:t>合作内容</a:t>
                      </a:r>
                    </a:p>
                  </a:txBody>
                  <a:tcPr marL="34747" marR="34747" marT="17373" marB="17373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en-US" sz="200" b="1" dirty="1"/>
                        <a:t>应用机型</a:t>
                      </a:r>
                    </a:p>
                  </a:txBody>
                  <a:tcPr marL="34747" marR="34747" marT="17373" marB="17373" anchor="ctr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170"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en-US" sz="200" dirty="1"/>
                        <a:t>高通</a:t>
                      </a:r>
                    </a:p>
                  </a:txBody>
                  <a:tcPr marL="34747" marR="34747" marT="17373" marB="17373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altLang="zh-CN" sz="200" dirty="1"/>
                        <a:t>DSP</a:t>
                      </a:r>
                      <a:r>
                        <a:rPr lang="zh-CN" altLang="en-US" sz="200" dirty="1"/>
                        <a:t>加速指纹识别技术</a:t>
                      </a:r>
                    </a:p>
                  </a:txBody>
                  <a:tcPr marL="34747" marR="34747" marT="17373" marB="17373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altLang="zh-CN" sz="200" dirty="1"/>
                        <a:t>X23</a:t>
                      </a:r>
                      <a:endParaRPr lang="zh-CN" altLang="en-US" sz="200"/>
                    </a:p>
                  </a:txBody>
                  <a:tcPr marL="34747" marR="34747" marT="17373" marB="17373" anchor="ctr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170"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en-US" sz="200" dirty="1"/>
                        <a:t>高通</a:t>
                      </a:r>
                    </a:p>
                  </a:txBody>
                  <a:tcPr marL="34747" marR="34747" marT="17373" marB="17373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en-US" sz="200" dirty="1"/>
                        <a:t>合作研发，完成</a:t>
                      </a:r>
                      <a:r>
                        <a:rPr lang="en-US" altLang="zh-CN" sz="200" dirty="1"/>
                        <a:t>5G</a:t>
                      </a:r>
                      <a:r>
                        <a:rPr lang="zh-CN" altLang="en-US" sz="200" dirty="1"/>
                        <a:t>演示系统，实现</a:t>
                      </a:r>
                      <a:r>
                        <a:rPr lang="en-US" altLang="zh-CN" sz="200" dirty="1"/>
                        <a:t>5G</a:t>
                      </a:r>
                      <a:r>
                        <a:rPr lang="zh-CN" altLang="en-US" sz="200" dirty="1"/>
                        <a:t>端到端应用真实体验</a:t>
                      </a:r>
                    </a:p>
                  </a:txBody>
                  <a:tcPr marL="34747" marR="34747" marT="17373" marB="17373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" dirty="1"/>
                        <a:t>尚未应用</a:t>
                      </a:r>
                    </a:p>
                  </a:txBody>
                  <a:tcPr marL="34747" marR="34747" marT="17373" marB="17373" anchor="ctr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170"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en-US" sz="200" dirty="1"/>
                        <a:t>高通、</a:t>
                      </a:r>
                      <a:r>
                        <a:rPr lang="en-US" altLang="zh-CN" sz="200" dirty="1"/>
                        <a:t>MTA</a:t>
                      </a:r>
                      <a:endParaRPr lang="zh-CN" altLang="en-US" sz="200"/>
                    </a:p>
                  </a:txBody>
                  <a:tcPr marL="34747" marR="34747" marT="17373" marB="17373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en-US" sz="200" dirty="1"/>
                        <a:t>定制</a:t>
                      </a:r>
                      <a:r>
                        <a:rPr lang="en-US" altLang="zh-CN" sz="200" dirty="1"/>
                        <a:t>2019</a:t>
                      </a:r>
                      <a:r>
                        <a:rPr lang="zh-CN" altLang="en-US" sz="200" dirty="1"/>
                        <a:t>年人工智能平台，包括计算能力和芯片设备</a:t>
                      </a:r>
                    </a:p>
                  </a:txBody>
                  <a:tcPr marL="34747" marR="34747" marT="17373" marB="17373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" dirty="1"/>
                        <a:t>尚未应用</a:t>
                      </a:r>
                    </a:p>
                  </a:txBody>
                  <a:tcPr marL="34747" marR="34747" marT="17373" marB="17373" anchor="ctr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170"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en-US" sz="200" dirty="1"/>
                        <a:t>百度度秘</a:t>
                      </a:r>
                    </a:p>
                  </a:txBody>
                  <a:tcPr marL="34747" marR="34747" marT="17373" marB="17373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en-US" sz="200" dirty="1"/>
                        <a:t>将百度对话式人工智能操作系统</a:t>
                      </a:r>
                      <a:r>
                        <a:rPr lang="en-US" altLang="zh-CN" sz="200" dirty="1"/>
                        <a:t>DuerOS</a:t>
                      </a:r>
                      <a:r>
                        <a:rPr lang="zh-CN" altLang="en-US" sz="200" dirty="1"/>
                        <a:t>搭载至手机</a:t>
                      </a:r>
                    </a:p>
                  </a:txBody>
                  <a:tcPr marL="34747" marR="34747" marT="17373" marB="17373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altLang="zh-CN" sz="200" dirty="1"/>
                        <a:t>X9s</a:t>
                      </a:r>
                      <a:endParaRPr lang="zh-CN" altLang="en-US" sz="200"/>
                    </a:p>
                  </a:txBody>
                  <a:tcPr marL="34747" marR="34747" marT="17373" marB="17373" anchor="ctr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170"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en-US" sz="200" dirty="1"/>
                        <a:t>旷视科技</a:t>
                      </a:r>
                    </a:p>
                  </a:txBody>
                  <a:tcPr marL="34747" marR="34747" marT="17373" marB="17373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en-US" sz="200" dirty="1"/>
                        <a:t>使用人脸识别解决方案</a:t>
                      </a:r>
                      <a:r>
                        <a:rPr lang="en-US" altLang="zh-CN" sz="200" dirty="1"/>
                        <a:t>FaceID</a:t>
                      </a:r>
                      <a:endParaRPr lang="zh-CN" altLang="en-US" sz="200"/>
                    </a:p>
                  </a:txBody>
                  <a:tcPr marL="34747" marR="34747" marT="17373" marB="17373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altLang="zh-CN" sz="200" dirty="1"/>
                        <a:t>X20</a:t>
                      </a:r>
                      <a:endParaRPr lang="zh-CN" altLang="en-US" sz="200"/>
                    </a:p>
                  </a:txBody>
                  <a:tcPr marL="34747" marR="34747" marT="17373" marB="17373" anchor="ctr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228"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en-US" sz="200" dirty="1"/>
                        <a:t>中国移动</a:t>
                      </a:r>
                    </a:p>
                  </a:txBody>
                  <a:tcPr marL="34747" marR="34747" marT="17373" marB="17373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en-US" sz="200" dirty="1"/>
                        <a:t>加入移动牵头的“</a:t>
                      </a:r>
                      <a:r>
                        <a:rPr lang="en-US" altLang="zh-CN" sz="200" dirty="1"/>
                        <a:t>5G</a:t>
                      </a:r>
                      <a:r>
                        <a:rPr lang="zh-CN" altLang="en-US" sz="200" dirty="1"/>
                        <a:t>终端先行者计划”</a:t>
                      </a:r>
                      <a:endParaRPr lang="en-US" altLang="zh-CN" sz="200"/>
                    </a:p>
                    <a:p>
                      <a:pPr algn="ctr"/>
                      <a:r>
                        <a:rPr lang="zh-CN" altLang="en-US" sz="200" dirty="1"/>
                        <a:t>中国移动牵头</a:t>
                      </a:r>
                      <a:r>
                        <a:rPr lang="en-US" altLang="zh-CN" sz="200" dirty="1"/>
                        <a:t>GTI</a:t>
                      </a:r>
                      <a:r>
                        <a:rPr lang="zh-CN" altLang="en-US" sz="200" dirty="1"/>
                        <a:t>终端白皮书、</a:t>
                      </a:r>
                      <a:r>
                        <a:rPr lang="en-US" altLang="zh-CN" sz="200" dirty="1"/>
                        <a:t>5G</a:t>
                      </a:r>
                      <a:r>
                        <a:rPr lang="zh-CN" altLang="en-US" sz="200" dirty="1"/>
                        <a:t>终端规范的制定，公司参与制定和提交技术建议</a:t>
                      </a:r>
                    </a:p>
                  </a:txBody>
                  <a:tcPr marL="34747" marR="34747" marT="17373" marB="17373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en-US" sz="200" dirty="1"/>
                        <a:t>尚未应用</a:t>
                      </a:r>
                    </a:p>
                  </a:txBody>
                  <a:tcPr marL="34747" marR="34747" marT="17373" marB="17373" anchor="ctr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170"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CN" altLang="en-US" sz="200" dirty="1"/>
                        <a:t>微信</a:t>
                      </a:r>
                    </a:p>
                  </a:txBody>
                  <a:tcPr marL="34747" marR="34747" marT="17373" marB="17373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altLang="zh-CN" sz="200" dirty="1"/>
                        <a:t>3D TOF</a:t>
                      </a:r>
                      <a:r>
                        <a:rPr lang="zh-CN" altLang="en-US" sz="200" dirty="1"/>
                        <a:t>技术合作，支持微信</a:t>
                      </a:r>
                      <a:r>
                        <a:rPr lang="en-US" altLang="zh-CN" sz="200" dirty="1"/>
                        <a:t>3D</a:t>
                      </a:r>
                      <a:r>
                        <a:rPr lang="zh-CN" altLang="en-US" sz="200" dirty="1"/>
                        <a:t>人脸支付，预计于</a:t>
                      </a:r>
                      <a:r>
                        <a:rPr lang="en-US" altLang="zh-CN" sz="200" dirty="1"/>
                        <a:t>2018</a:t>
                      </a:r>
                      <a:r>
                        <a:rPr lang="zh-CN" altLang="en-US" sz="200" dirty="1"/>
                        <a:t>下半年</a:t>
                      </a:r>
                      <a:r>
                        <a:rPr lang="en-US" altLang="zh-CN" sz="200" dirty="1"/>
                        <a:t>-2019</a:t>
                      </a:r>
                      <a:r>
                        <a:rPr lang="zh-CN" altLang="en-US" sz="200" dirty="1"/>
                        <a:t>年商用</a:t>
                      </a:r>
                    </a:p>
                  </a:txBody>
                  <a:tcPr marL="34747" marR="34747" marT="17373" marB="17373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" dirty="1"/>
                        <a:t>尚未应用</a:t>
                      </a:r>
                    </a:p>
                  </a:txBody>
                  <a:tcPr marL="34747" marR="34747" marT="17373" marB="17373" anchor="ctr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3514"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altLang="zh-CN" sz="200" dirty="1"/>
                        <a:t>···</a:t>
                      </a:r>
                      <a:endParaRPr lang="zh-CN" altLang="en-US" sz="200"/>
                    </a:p>
                  </a:txBody>
                  <a:tcPr marL="34747" marR="34747" marT="17373" marB="17373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altLang="zh-CN" sz="200" dirty="1"/>
                        <a:t>···</a:t>
                      </a:r>
                      <a:endParaRPr lang="zh-CN" altLang="en-US" sz="200"/>
                    </a:p>
                  </a:txBody>
                  <a:tcPr marL="34747" marR="34747" marT="17373" marB="17373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anchorCtr="0"/>
                    <a:lstStyle>
                      <a:lvl1pPr marL="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1pPr>
                      <a:lvl2pPr marL="30600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2pPr>
                      <a:lvl3pPr marL="61200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3pPr>
                      <a:lvl4pPr marL="91801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4pPr>
                      <a:lvl5pPr marL="1224016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5pPr>
                      <a:lvl6pPr marL="1530020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6pPr>
                      <a:lvl7pPr marL="1836024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7pPr>
                      <a:lvl8pPr marL="2142028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8pPr>
                      <a:lvl9pPr marL="2448032" algn="l" defTabSz="612008" rtl="0" eaLnBrk="1" latinLnBrk="0" hangingPunct="1">
                        <a:defRPr sz="1205" kern="1200">
                          <a:solidFill>
                            <a:schemeClr val="tx1"/>
                          </a:solidFill>
                          <a:latin typeface="Microsoft YaHei" panose="020f0502020204030204"/>
                          <a:ea typeface="Microsoft YaHei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altLang="zh-CN" sz="200" dirty="1"/>
                        <a:t>···</a:t>
                      </a:r>
                      <a:endParaRPr lang="zh-CN" altLang="en-US" sz="200"/>
                    </a:p>
                  </a:txBody>
                  <a:tcPr marL="34747" marR="34747" marT="17373" marB="17373" anchor="ctr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3459635" y="5500457"/>
            <a:ext cx="700886" cy="906980"/>
          </a:xfrm>
          <a:prstGeom prst="rect"/>
        </p:spPr>
        <p:txBody>
          <a:bodyPr wrap="square">
            <a:spAutoFit/>
          </a:bodyPr>
          <a:lstStyle/>
          <a:p>
            <a:pPr lvl="0" defTabSz="914400">
              <a:lnSpc>
                <a:spcPct val="150000"/>
              </a:lnSpc>
              <a:spcBef>
                <a:spcPts val="600"/>
              </a:spcBef>
              <a:defRPr/>
            </a:pP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目前公司的外部软件合作研发方向以人工智能应用、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5G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解决方案及游戏为主。</a:t>
            </a:r>
            <a:endParaRPr kumimoji="1"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3498008" y="6834065"/>
            <a:ext cx="2127726" cy="826299"/>
            <a:chOff x="1596517" y="2260754"/>
            <a:chExt cx="9261983" cy="3673321"/>
          </a:xfrm>
        </p:grpSpPr>
        <p:sp>
          <p:nvSpPr>
            <p:cNvPr id="31" name="箭头: 环形 4"/>
            <p:cNvSpPr/>
            <p:nvPr/>
          </p:nvSpPr>
          <p:spPr>
            <a:xfrm>
              <a:off x="1971675" y="2729763"/>
              <a:ext cx="2895600" cy="2895600"/>
            </a:xfrm>
            <a:prstGeom prst="circularArrow">
              <a:avLst>
                <a:gd name="adj1" fmla="val 3375"/>
                <a:gd name="adj2" fmla="val 564380"/>
                <a:gd name="adj3" fmla="val 13397286"/>
                <a:gd name="adj4" fmla="val 17391005"/>
                <a:gd name="adj5" fmla="val 5757"/>
              </a:avLst>
            </a:prstGeom>
            <a:solidFill>
              <a:srgbClr val="5B9BD5">
                <a:tint val="40000"/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</p:spPr>
        </p:sp>
        <p:sp>
          <p:nvSpPr>
            <p:cNvPr id="32" name="矩形: 圆角 25"/>
            <p:cNvSpPr/>
            <p:nvPr/>
          </p:nvSpPr>
          <p:spPr>
            <a:xfrm>
              <a:off x="3094992" y="3844489"/>
              <a:ext cx="829308" cy="462698"/>
            </a:xfrm>
            <a:prstGeom prst="roundRect">
              <a:avLst/>
            </a:prstGeom>
            <a:solidFill>
              <a:srgbClr val="FFC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" b="1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优势</a:t>
              </a:r>
              <a:endParaRPr kumimoji="0" lang="zh-CN" altLang="en-US" sz="300" b="1" i="0" u="none" strike="noStrike" kern="0" cap="none" spc="0" normalizeH="0" baseline="0" noProof="0">
                <a:ln w="0"/>
                <a:solidFill>
                  <a:prstClr val="black"/>
                </a:solidFill>
                <a:effectLst>
                  <a:outerShdw blurRad="38100" dir="2700000" dist="1905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endParaRPr>
            </a:p>
          </p:txBody>
        </p:sp>
        <p:sp>
          <p:nvSpPr>
            <p:cNvPr id="33" name="矩形: 圆角 26"/>
            <p:cNvSpPr/>
            <p:nvPr/>
          </p:nvSpPr>
          <p:spPr>
            <a:xfrm>
              <a:off x="2816437" y="2624064"/>
              <a:ext cx="1411439" cy="683422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积累上亿用户</a:t>
              </a:r>
              <a:endParaRPr kumimoji="0" lang="en-US" altLang="zh-CN" sz="300" b="0" i="0" u="none" strike="noStrike" kern="0" cap="none" spc="0" normalizeH="0" baseline="0" noProof="0">
                <a:ln w="0"/>
                <a:solidFill>
                  <a:prstClr val="black"/>
                </a:solidFill>
                <a:effectLst>
                  <a:outerShdw blurRad="38100" dir="2700000" dist="1905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endParaRPr>
            </a:p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画像数据</a:t>
              </a:r>
            </a:p>
          </p:txBody>
        </p:sp>
        <p:sp>
          <p:nvSpPr>
            <p:cNvPr id="34" name="矩形: 圆角 27"/>
            <p:cNvSpPr/>
            <p:nvPr/>
          </p:nvSpPr>
          <p:spPr>
            <a:xfrm>
              <a:off x="4036357" y="3738988"/>
              <a:ext cx="1411439" cy="683422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用户数据可靠、标签精准</a:t>
              </a:r>
            </a:p>
          </p:txBody>
        </p:sp>
        <p:sp>
          <p:nvSpPr>
            <p:cNvPr id="35" name="矩形: 圆角 28"/>
            <p:cNvSpPr/>
            <p:nvPr/>
          </p:nvSpPr>
          <p:spPr>
            <a:xfrm>
              <a:off x="3570390" y="4944491"/>
              <a:ext cx="1411439" cy="683422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数据体量可对接阿里京东等大型客户</a:t>
              </a:r>
              <a:r>
                <a:rPr kumimoji="0" lang="en-US" altLang="zh-CN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/</a:t>
              </a:r>
              <a:r>
                <a:rPr kumimoji="0" lang="zh-CN" altLang="en-US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小工作室</a:t>
              </a:r>
            </a:p>
          </p:txBody>
        </p:sp>
        <p:sp>
          <p:nvSpPr>
            <p:cNvPr id="36" name="矩形: 圆角 29"/>
            <p:cNvSpPr/>
            <p:nvPr/>
          </p:nvSpPr>
          <p:spPr>
            <a:xfrm>
              <a:off x="2062484" y="4944490"/>
              <a:ext cx="1411439" cy="683422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数据资源可协助开发者和企业用户优化产品</a:t>
              </a:r>
            </a:p>
          </p:txBody>
        </p:sp>
        <p:sp>
          <p:nvSpPr>
            <p:cNvPr id="37" name="矩形: 圆角 30"/>
            <p:cNvSpPr/>
            <p:nvPr/>
          </p:nvSpPr>
          <p:spPr>
            <a:xfrm>
              <a:off x="1596517" y="3738988"/>
              <a:ext cx="1411439" cy="683422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提高企业产品</a:t>
              </a:r>
              <a:endParaRPr kumimoji="0" lang="en-US" altLang="zh-CN" sz="300" b="0" i="0" u="none" strike="noStrike" kern="0" cap="none" spc="0" normalizeH="0" baseline="0" noProof="0">
                <a:ln w="0"/>
                <a:solidFill>
                  <a:prstClr val="black"/>
                </a:solidFill>
                <a:effectLst>
                  <a:outerShdw blurRad="38100" dir="2700000" dist="1905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endParaRPr>
            </a:p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体验和变现能力</a:t>
              </a:r>
            </a:p>
          </p:txBody>
        </p:sp>
        <p:sp>
          <p:nvSpPr>
            <p:cNvPr id="38" name="箭头: 右 31"/>
            <p:cNvSpPr/>
            <p:nvPr/>
          </p:nvSpPr>
          <p:spPr>
            <a:xfrm>
              <a:off x="5905500" y="3703320"/>
              <a:ext cx="381000" cy="544830"/>
            </a:xfrm>
            <a:prstGeom prst="rightArrow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矩形: 圆角 32"/>
            <p:cNvSpPr/>
            <p:nvPr/>
          </p:nvSpPr>
          <p:spPr>
            <a:xfrm>
              <a:off x="7064501" y="2806133"/>
              <a:ext cx="3060573" cy="680017"/>
            </a:xfrm>
            <a:prstGeom prst="round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" b="1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建设面向不同层级的</a:t>
              </a:r>
              <a:endParaRPr kumimoji="0" lang="en-US" altLang="zh-CN" sz="300" b="1" i="0" u="none" strike="noStrike" kern="0" cap="none" spc="0" normalizeH="0" baseline="0" noProof="0">
                <a:ln w="0"/>
                <a:solidFill>
                  <a:prstClr val="black"/>
                </a:solidFill>
                <a:effectLst>
                  <a:outerShdw blurRad="38100" dir="2700000" dist="1905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pPr marL="0" marR="0" lvl="0" indent="0" algn="ctr" defTabSz="914400" fontAlgn="auto" eaLnBrk="1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00" b="1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V</a:t>
              </a:r>
              <a:r>
                <a:rPr kumimoji="0" lang="zh-CN" altLang="en-US" sz="300" b="1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开发者大会和生态协作组织</a:t>
              </a:r>
              <a:endParaRPr kumimoji="0" lang="en-US" altLang="zh-CN" sz="300" b="1" i="0" u="none" strike="noStrike" kern="0" cap="none" spc="0" normalizeH="0" baseline="0" noProof="0">
                <a:ln w="0"/>
                <a:solidFill>
                  <a:prstClr val="black"/>
                </a:solidFill>
                <a:effectLst>
                  <a:outerShdw blurRad="38100" dir="2700000" dist="1905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0" name="矩形: 圆角 33"/>
            <p:cNvSpPr/>
            <p:nvPr/>
          </p:nvSpPr>
          <p:spPr>
            <a:xfrm>
              <a:off x="6477467" y="3724275"/>
              <a:ext cx="2028360" cy="485956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与开发者深度合作</a:t>
              </a:r>
            </a:p>
          </p:txBody>
        </p:sp>
        <p:sp>
          <p:nvSpPr>
            <p:cNvPr id="41" name="矩形: 圆角 34"/>
            <p:cNvSpPr/>
            <p:nvPr/>
          </p:nvSpPr>
          <p:spPr>
            <a:xfrm>
              <a:off x="8830140" y="3724275"/>
              <a:ext cx="2028360" cy="485956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硬件、技术、生态等领域</a:t>
              </a:r>
              <a:endParaRPr kumimoji="0" lang="en-US" altLang="zh-CN" sz="300" b="0" i="0" u="none" strike="noStrike" kern="0" cap="none" spc="0" normalizeH="0" baseline="0" noProof="0">
                <a:ln w="0"/>
                <a:solidFill>
                  <a:prstClr val="black"/>
                </a:solidFill>
                <a:effectLst>
                  <a:outerShdw blurRad="38100" dir="2700000" dist="1905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endParaRPr>
            </a:p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全面开放</a:t>
              </a:r>
            </a:p>
          </p:txBody>
        </p:sp>
        <p:sp>
          <p:nvSpPr>
            <p:cNvPr id="42" name="矩形: 圆角 35"/>
            <p:cNvSpPr/>
            <p:nvPr/>
          </p:nvSpPr>
          <p:spPr>
            <a:xfrm>
              <a:off x="7803761" y="2260754"/>
              <a:ext cx="1600285" cy="384048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2018</a:t>
              </a:r>
              <a:r>
                <a:rPr kumimoji="0" lang="zh-CN" altLang="en-US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年</a:t>
              </a:r>
              <a:r>
                <a:rPr kumimoji="0" lang="en-US" altLang="zh-CN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4</a:t>
              </a:r>
              <a:r>
                <a:rPr kumimoji="0" lang="zh-CN" altLang="en-US" sz="300" b="0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rPr>
                <a:t>月</a:t>
              </a:r>
            </a:p>
          </p:txBody>
        </p:sp>
        <p:sp>
          <p:nvSpPr>
            <p:cNvPr id="43" name="箭头: 右 36"/>
            <p:cNvSpPr/>
            <p:nvPr/>
          </p:nvSpPr>
          <p:spPr>
            <a:xfrm rot="5400000">
              <a:off x="8491771" y="3378521"/>
              <a:ext cx="390525" cy="2510790"/>
            </a:xfrm>
            <a:prstGeom prst="rightArrow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vert="vert270"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" b="1" i="0" u="none" strike="noStrike" kern="0" cap="none" spc="0" normalizeH="0" baseline="0" noProof="0" dirty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最终目标</a:t>
              </a:r>
            </a:p>
          </p:txBody>
        </p:sp>
        <p:sp>
          <p:nvSpPr>
            <p:cNvPr id="44" name="矩形: 圆角 37"/>
            <p:cNvSpPr/>
            <p:nvPr/>
          </p:nvSpPr>
          <p:spPr>
            <a:xfrm>
              <a:off x="6557975" y="5073082"/>
              <a:ext cx="4073630" cy="860993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" b="1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打造</a:t>
              </a:r>
              <a:r>
                <a:rPr kumimoji="0" lang="en-US" altLang="zh-CN" sz="300" b="1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V </a:t>
              </a:r>
              <a:r>
                <a:rPr kumimoji="0" lang="zh-CN" altLang="en-US" sz="300" b="1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的</a:t>
              </a:r>
              <a:r>
                <a:rPr kumimoji="0" lang="en-US" altLang="zh-CN" sz="300" b="1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AI</a:t>
              </a:r>
              <a:r>
                <a:rPr kumimoji="0" lang="zh-CN" altLang="en-US" sz="300" b="1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技术平台</a:t>
              </a:r>
              <a:endParaRPr kumimoji="0" lang="en-US" altLang="zh-CN" sz="300" b="1" i="0" u="none" strike="noStrike" kern="0" cap="none" spc="0" normalizeH="0" baseline="0" noProof="0">
                <a:ln w="0"/>
                <a:solidFill>
                  <a:prstClr val="black"/>
                </a:solidFill>
                <a:effectLst>
                  <a:outerShdw blurRad="38100" dir="2700000" dist="1905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pPr marL="0" marR="0" lvl="0" indent="0" algn="ctr" defTabSz="914400" fontAlgn="auto" eaLnBrk="1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" b="1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构建数据</a:t>
              </a:r>
              <a:r>
                <a:rPr kumimoji="0" lang="en-US" altLang="zh-CN" sz="300" b="1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-</a:t>
              </a:r>
              <a:r>
                <a:rPr kumimoji="0" lang="zh-CN" altLang="en-US" sz="300" b="1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场景</a:t>
              </a:r>
              <a:r>
                <a:rPr kumimoji="0" lang="en-US" altLang="zh-CN" sz="300" b="1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-</a:t>
              </a:r>
              <a:r>
                <a:rPr kumimoji="0" lang="zh-CN" altLang="en-US" sz="300" b="1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服务的金字塔架构</a:t>
              </a:r>
              <a:endParaRPr kumimoji="0" lang="en-US" altLang="zh-CN" sz="300" b="1" i="0" u="none" strike="noStrike" kern="0" cap="none" spc="0" normalizeH="0" baseline="0" noProof="0">
                <a:ln w="0"/>
                <a:solidFill>
                  <a:prstClr val="black"/>
                </a:solidFill>
                <a:effectLst>
                  <a:outerShdw blurRad="38100" dir="2700000" dist="1905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pPr marL="0" marR="0" lvl="0" indent="0" algn="ctr" defTabSz="914400" fontAlgn="auto" eaLnBrk="1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00" b="1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支撑</a:t>
              </a:r>
              <a:r>
                <a:rPr kumimoji="0" lang="en-US" altLang="zh-CN" sz="300" b="1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V</a:t>
              </a:r>
              <a:r>
                <a:rPr kumimoji="0" lang="zh-CN" altLang="en-US" sz="300" b="1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研发的智能助手</a:t>
              </a:r>
              <a:r>
                <a:rPr kumimoji="0" lang="en-US" altLang="zh-CN" sz="300" b="1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Jovi</a:t>
              </a:r>
              <a:r>
                <a:rPr kumimoji="0" lang="zh-CN" altLang="en-US" sz="300" b="1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不断进化</a:t>
              </a:r>
              <a:endParaRPr kumimoji="0" lang="en-US" altLang="zh-CN" sz="300" b="1" i="0" u="none" strike="noStrike" kern="0" cap="none" spc="0" normalizeH="0" baseline="0" noProof="0">
                <a:ln w="0"/>
                <a:solidFill>
                  <a:prstClr val="black"/>
                </a:solidFill>
                <a:effectLst>
                  <a:outerShdw blurRad="38100" dir="2700000" dist="1905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793624" y="799034"/>
            <a:ext cx="4532564" cy="1866449"/>
            <a:chOff x="1505798" y="2295525"/>
            <a:chExt cx="9143154" cy="3765026"/>
          </a:xfrm>
        </p:grpSpPr>
        <p:graphicFrame>
          <p:nvGraphicFramePr>
            <p:cNvPr id="45" name="图表 44"/>
            <p:cNvGraphicFramePr/>
            <p:nvPr/>
          </p:nvGraphicFramePr>
          <p:xfrm>
            <a:off x="3443466" y="2769001"/>
            <a:ext cx="6896100" cy="32915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46" name="矩形: 圆角 10"/>
            <p:cNvSpPr/>
            <p:nvPr/>
          </p:nvSpPr>
          <p:spPr>
            <a:xfrm>
              <a:off x="1610573" y="2645177"/>
              <a:ext cx="1141949" cy="324091"/>
            </a:xfrm>
            <a:prstGeom prst="round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600" b="1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精英人群</a:t>
              </a:r>
              <a:endParaRPr kumimoji="0" lang="en-US" altLang="zh-CN" sz="600" b="1" i="0" u="none" strike="noStrike" kern="0" cap="none" spc="0" normalizeH="0" baseline="0" noProof="0">
                <a:ln w="0"/>
                <a:solidFill>
                  <a:prstClr val="black"/>
                </a:solidFill>
                <a:effectLst>
                  <a:outerShdw blurRad="38100" dir="2700000" dist="1905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7" name="矩形: 圆角 11"/>
            <p:cNvSpPr/>
            <p:nvPr/>
          </p:nvSpPr>
          <p:spPr>
            <a:xfrm>
              <a:off x="1610573" y="3947227"/>
              <a:ext cx="1141949" cy="324091"/>
            </a:xfrm>
            <a:prstGeom prst="round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600" b="1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主流人群</a:t>
              </a:r>
              <a:endParaRPr kumimoji="0" lang="en-US" altLang="zh-CN" sz="600" b="1" i="0" u="none" strike="noStrike" kern="0" cap="none" spc="0" normalizeH="0" baseline="0" noProof="0">
                <a:ln w="0"/>
                <a:solidFill>
                  <a:prstClr val="black"/>
                </a:solidFill>
                <a:effectLst>
                  <a:outerShdw blurRad="38100" dir="2700000" dist="1905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8" name="矩形: 圆角 12"/>
            <p:cNvSpPr/>
            <p:nvPr/>
          </p:nvSpPr>
          <p:spPr>
            <a:xfrm>
              <a:off x="1610572" y="5268327"/>
              <a:ext cx="1379775" cy="324092"/>
            </a:xfrm>
            <a:prstGeom prst="round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600" b="1" i="0" u="none" strike="noStrike" kern="0" cap="none" spc="0" normalizeH="0" baseline="0" noProof="0" dirty="1">
                  <a:ln w="0"/>
                  <a:solidFill>
                    <a:prstClr val="black"/>
                  </a:solidFill>
                  <a:effectLst>
                    <a:outerShdw blurRad="38100" dir="2700000" dist="1905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价格敏感人群</a:t>
              </a:r>
              <a:endParaRPr kumimoji="0" lang="en-US" altLang="zh-CN" sz="600" b="1" i="0" u="none" strike="noStrike" kern="0" cap="none" spc="0" normalizeH="0" baseline="0" noProof="0">
                <a:ln w="0"/>
                <a:solidFill>
                  <a:prstClr val="black"/>
                </a:solidFill>
                <a:effectLst>
                  <a:outerShdw blurRad="38100" dir="2700000" dist="1905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1505798" y="4319914"/>
              <a:ext cx="1627805" cy="651893"/>
            </a:xfrm>
            <a:prstGeom prst="rect"/>
          </p:spPr>
          <p:txBody>
            <a:bodyPr wrap="square">
              <a:spAutoFit/>
            </a:bodyPr>
            <a:lstStyle/>
            <a:p>
              <a:pPr defTabSz="914400"/>
              <a:r>
                <a:rPr kumimoji="1" lang="zh-CN" altLang="en-US" sz="500" dirty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有消费能力的职场新人、新零售消费升级人群</a:t>
              </a:r>
              <a:endParaRPr lang="zh-CN" altLang="en-US" sz="5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1505798" y="3017865"/>
              <a:ext cx="1799963" cy="496680"/>
            </a:xfrm>
            <a:prstGeom prst="rect"/>
          </p:spPr>
          <p:txBody>
            <a:bodyPr wrap="square">
              <a:spAutoFit/>
            </a:bodyPr>
            <a:lstStyle/>
            <a:p>
              <a:pPr defTabSz="914400"/>
              <a:r>
                <a:rPr kumimoji="1" lang="zh-CN" altLang="en-US" sz="500" dirty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高消费能力的职场精英、商务人士</a:t>
              </a:r>
              <a:endParaRPr lang="zh-CN" altLang="en-US" sz="5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1534374" y="5641017"/>
              <a:ext cx="1999403" cy="341468"/>
            </a:xfrm>
            <a:prstGeom prst="rect"/>
          </p:spPr>
          <p:txBody>
            <a:bodyPr wrap="square">
              <a:spAutoFit/>
            </a:bodyPr>
            <a:lstStyle/>
            <a:p>
              <a:pPr defTabSz="914400"/>
              <a:r>
                <a:rPr kumimoji="1" lang="zh-CN" altLang="en-US" sz="500" dirty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需优质基础体验和高性价比</a:t>
              </a:r>
              <a:endParaRPr lang="zh-CN" altLang="en-US" sz="5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7981392" y="2295525"/>
              <a:ext cx="2667560" cy="566750"/>
            </a:xfrm>
            <a:prstGeom prst="rect"/>
            <a:noFill/>
            <a:ln w="28575" cap="flat" cmpd="sng" algn="ctr">
              <a:solidFill>
                <a:srgbClr val="C00000"/>
              </a:solidFill>
              <a:prstDash val="dash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500" b="0" i="0" u="none" strike="noStrike" kern="0" cap="none" spc="0" normalizeH="0" baseline="0" noProof="0" dirty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V</a:t>
              </a:r>
              <a:r>
                <a:rPr kumimoji="0" lang="zh-CN" altLang="en-US" sz="500" b="0" i="0" u="none" strike="noStrike" kern="0" cap="none" spc="0" normalizeH="0" baseline="0" noProof="0" dirty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产品类型已基本</a:t>
              </a:r>
              <a:endParaRPr kumimoji="0" lang="en-US" altLang="zh-CN" sz="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endParaRPr>
            </a:p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500" b="0" i="0" u="none" strike="noStrike" kern="0" cap="none" spc="0" normalizeH="0" baseline="0" noProof="0" dirty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实现对全类人群的覆盖</a:t>
              </a:r>
            </a:p>
          </p:txBody>
        </p:sp>
        <p:sp>
          <p:nvSpPr>
            <p:cNvPr id="54" name="矩形 53"/>
            <p:cNvSpPr/>
            <p:nvPr/>
          </p:nvSpPr>
          <p:spPr>
            <a:xfrm>
              <a:off x="8738652" y="3250074"/>
              <a:ext cx="1153042" cy="2283131"/>
            </a:xfrm>
            <a:prstGeom prst="rect"/>
            <a:noFill/>
            <a:ln w="28575" cap="flat" cmpd="sng" algn="ctr">
              <a:solidFill>
                <a:srgbClr val="C00000"/>
              </a:solidFill>
              <a:prstDash val="dash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" name="矩形 54"/>
            <p:cNvSpPr/>
            <p:nvPr/>
          </p:nvSpPr>
          <p:spPr>
            <a:xfrm>
              <a:off x="3609975" y="3533775"/>
              <a:ext cx="1447799" cy="566750"/>
            </a:xfrm>
            <a:prstGeom prst="rect"/>
            <a:noFill/>
            <a:ln w="12700" cap="flat" cmpd="sng" algn="ctr">
              <a:solidFill>
                <a:srgbClr val="C00000"/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fontAlgn="auto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endParaRPr>
            </a:p>
          </p:txBody>
        </p:sp>
        <p:cxnSp>
          <p:nvCxnSpPr>
            <p:cNvPr id="56" name="连接符: 肘形 28"/>
            <p:cNvCxnSpPr>
              <a:stCxn id="46" idx="3"/>
              <a:endCxn id="55" idx="1"/>
            </p:cNvCxnSpPr>
            <p:nvPr/>
          </p:nvCxnSpPr>
          <p:spPr>
            <a:xfrm>
              <a:off x="2752522" y="2807223"/>
              <a:ext cx="857453" cy="1009928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C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57" name="矩形 56"/>
            <p:cNvSpPr/>
            <p:nvPr/>
          </p:nvSpPr>
          <p:spPr>
            <a:xfrm>
              <a:off x="3609975" y="4152901"/>
              <a:ext cx="1447799" cy="776300"/>
            </a:xfrm>
            <a:prstGeom prst="rect"/>
            <a:noFill/>
            <a:ln w="12700" cap="flat" cmpd="sng" algn="ctr">
              <a:solidFill>
                <a:srgbClr val="C00000"/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algn="ctr" defTabSz="914400"/>
              <a:endParaRPr lang="zh-CN" altLang="en-US" sz="500" ker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endParaRPr>
            </a:p>
          </p:txBody>
        </p:sp>
        <p:cxnSp>
          <p:nvCxnSpPr>
            <p:cNvPr id="58" name="连接符: 肘形 33"/>
            <p:cNvCxnSpPr>
              <a:stCxn id="47" idx="3"/>
              <a:endCxn id="57" idx="1"/>
            </p:cNvCxnSpPr>
            <p:nvPr/>
          </p:nvCxnSpPr>
          <p:spPr>
            <a:xfrm>
              <a:off x="2752522" y="4109273"/>
              <a:ext cx="857453" cy="431778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C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59" name="矩形 58"/>
            <p:cNvSpPr/>
            <p:nvPr/>
          </p:nvSpPr>
          <p:spPr>
            <a:xfrm>
              <a:off x="3609975" y="4981576"/>
              <a:ext cx="1447799" cy="776300"/>
            </a:xfrm>
            <a:prstGeom prst="rect"/>
            <a:noFill/>
            <a:ln w="12700" cap="flat" cmpd="sng" algn="ctr">
              <a:solidFill>
                <a:srgbClr val="C00000"/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algn="ctr" defTabSz="914400"/>
              <a:endParaRPr lang="zh-CN" altLang="en-US" sz="500" ker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endParaRPr>
            </a:p>
          </p:txBody>
        </p:sp>
        <p:cxnSp>
          <p:nvCxnSpPr>
            <p:cNvPr id="60" name="连接符: 肘形 37"/>
            <p:cNvCxnSpPr>
              <a:stCxn id="48" idx="3"/>
              <a:endCxn id="59" idx="1"/>
            </p:cNvCxnSpPr>
            <p:nvPr/>
          </p:nvCxnSpPr>
          <p:spPr>
            <a:xfrm flipV="1">
              <a:off x="2990347" y="5369726"/>
              <a:ext cx="619628" cy="60648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C00000"/>
              </a:solidFill>
              <a:prstDash val="solid"/>
              <a:miter lim="800000"/>
              <a:tailEnd type="triangle"/>
            </a:ln>
            <a:effectLst/>
          </p:spPr>
        </p:cxnSp>
      </p:grpSp>
      <p:cxnSp>
        <p:nvCxnSpPr>
          <p:cNvPr id="65" name="直接箭头连接符 64"/>
          <p:cNvCxnSpPr>
            <a:endCxn id="54" idx="0"/>
          </p:cNvCxnSpPr>
          <p:nvPr/>
        </p:nvCxnSpPr>
        <p:spPr>
          <a:xfrm>
            <a:off x="4663471" y="1114425"/>
            <a:ext cx="1519" cy="157811"/>
          </a:xfrm>
          <a:prstGeom prst="straightConnector1"/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矩形 65"/>
          <p:cNvSpPr/>
          <p:nvPr/>
        </p:nvSpPr>
        <p:spPr>
          <a:xfrm>
            <a:off x="463375" y="5328952"/>
            <a:ext cx="2905292" cy="2423215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477530" y="3022521"/>
            <a:ext cx="2891138" cy="707886"/>
          </a:xfrm>
          <a:prstGeom prst="rect"/>
        </p:spPr>
        <p:txBody>
          <a:bodyPr wrap="square">
            <a:spAutoFit/>
          </a:bodyPr>
          <a:lstStyle/>
          <a:p>
            <a:pPr marL="88900" lvl="0" indent="-88900" defTabSz="914400" fontAlgn="base" eaLnBrk="0" hangingPunct="0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截止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2018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9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月底，公司共推出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28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款手机，推出年份如下：</a:t>
            </a:r>
            <a:endParaRPr kumimoji="1"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88900" lvl="0" indent="-88900" defTabSz="914400" fontAlgn="base" eaLnBrk="0" hangingPunct="0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从推出年份可以看出，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2011-2015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年，公司基本保持每年推出一款手机的频率，从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2016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年起，手机发布频率明显加快，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2018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年（仅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1-9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月）就已发布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12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款手机。</a:t>
            </a:r>
            <a:endParaRPr kumimoji="1"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88900" lvl="0" indent="-88900" defTabSz="914400" fontAlgn="base" eaLnBrk="0" hangingPunct="0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据悉，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2018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10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月，公司仍有一款新品即将面世。</a:t>
            </a:r>
          </a:p>
        </p:txBody>
      </p:sp>
      <p:graphicFrame>
        <p:nvGraphicFramePr>
          <p:cNvPr id="68" name="图表 67"/>
          <p:cNvGraphicFramePr/>
          <p:nvPr/>
        </p:nvGraphicFramePr>
        <p:xfrm>
          <a:off x="705409" y="3870502"/>
          <a:ext cx="2406955" cy="1243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9" name="图表 68"/>
          <p:cNvGraphicFramePr/>
          <p:nvPr/>
        </p:nvGraphicFramePr>
        <p:xfrm>
          <a:off x="645582" y="6316422"/>
          <a:ext cx="2335734" cy="1296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70" name="矩形 69"/>
          <p:cNvSpPr/>
          <p:nvPr/>
        </p:nvSpPr>
        <p:spPr>
          <a:xfrm>
            <a:off x="470408" y="5550970"/>
            <a:ext cx="2925127" cy="630942"/>
          </a:xfrm>
          <a:prstGeom prst="rect"/>
        </p:spPr>
        <p:txBody>
          <a:bodyPr wrap="square">
            <a:spAutoFit/>
          </a:bodyPr>
          <a:lstStyle/>
          <a:p>
            <a:pPr marL="88900" indent="-88900" defTabSz="914400" fontAlgn="base" eaLnBrk="0" hangingPunct="0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根据专利局公开数据统计，截止到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2018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9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月，公司的专利申请共计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1217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项，其中已授权专利共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210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项。</a:t>
            </a:r>
            <a:endParaRPr kumimoji="1"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88900" indent="-88900" defTabSz="914400" fontAlgn="base" eaLnBrk="0" hangingPunct="0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从历年授权专利的变化特点分析，公司自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2016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年重视自行研发以来，收效明显，从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2017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年以来授权专利数迅速增长，截至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2018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9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月，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2018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年单年专利数量已突破</a:t>
            </a:r>
            <a:r>
              <a:rPr kumimoji="1"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134</a:t>
            </a:r>
            <a:r>
              <a:rPr kumimoji="1"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个。</a:t>
            </a:r>
          </a:p>
        </p:txBody>
      </p:sp>
      <p:sp>
        <p:nvSpPr>
          <p:cNvPr id="71" name="矩形 70"/>
          <p:cNvSpPr/>
          <p:nvPr/>
        </p:nvSpPr>
        <p:spPr>
          <a:xfrm>
            <a:off x="475500" y="5338977"/>
            <a:ext cx="873957" cy="215444"/>
          </a:xfrm>
          <a:prstGeom prst="rect"/>
          <a:solidFill>
            <a:srgbClr val="4472C4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en-US" altLang="zh-CN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公司专利统计</a:t>
            </a:r>
          </a:p>
        </p:txBody>
      </p:sp>
      <p:sp>
        <p:nvSpPr>
          <p:cNvPr id="74" name="矩形 73"/>
          <p:cNvSpPr/>
          <p:nvPr/>
        </p:nvSpPr>
        <p:spPr>
          <a:xfrm>
            <a:off x="4561871" y="2462882"/>
            <a:ext cx="192374" cy="96226"/>
          </a:xfrm>
          <a:prstGeom prst="rect"/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zh-CN" altLang="en-US" sz="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4976108" y="7463204"/>
            <a:ext cx="100205" cy="52302"/>
          </a:xfrm>
          <a:prstGeom prst="rect"/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zh-CN" altLang="en-US" sz="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4839456" y="7608062"/>
            <a:ext cx="100205" cy="52302"/>
          </a:xfrm>
          <a:prstGeom prst="rect"/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zh-CN" altLang="en-US" sz="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5206533" y="7608062"/>
            <a:ext cx="100205" cy="52302"/>
          </a:xfrm>
          <a:prstGeom prst="rect"/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zh-CN" altLang="en-US" sz="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4839456" y="7017221"/>
            <a:ext cx="100205" cy="52302"/>
          </a:xfrm>
          <a:prstGeom prst="rect"/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zh-CN" altLang="en-US" sz="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466726" y="5303772"/>
            <a:ext cx="1079142" cy="215444"/>
          </a:xfrm>
          <a:prstGeom prst="rect"/>
          <a:solidFill>
            <a:srgbClr val="4472C4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en-US" altLang="zh-CN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公司合作研发企业</a:t>
            </a:r>
          </a:p>
        </p:txBody>
      </p:sp>
    </p:spTree>
    <p:extLst>
      <p:ext uri="{BB962C8B-B14F-4D97-AF65-F5344CB8AC3E}">
        <p14:creationId xmlns:p14="http://schemas.microsoft.com/office/powerpoint/2010/main" val="20683171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10428" y="658186"/>
            <a:ext cx="4303254" cy="4485042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以上数据分析均来自于尚普咨询《中国消费电子行业市场调研咨询案例》。</a:t>
            </a: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尚普咨询作为中国知名的独立第三方咨询领导品牌之一，专注于市场研究与投融资咨询，是中国第一批提供专项市场咨询服务的咨询机构。作为国家统计局涉外调查许可单位，建立了科学的数据分析方法与市场测算模型，拥有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项自主知识产权，目前自有数据库容量超过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9000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多万条数据。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多年来，已为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多家机构提供定制化的专项市场研究咨询服务。</a:t>
            </a:r>
            <a:endParaRPr lang="en-US" altLang="zh-CN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荣获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经济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杂志社、人民日报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新闻战线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杂志社颁发的“中国市场调查客户满意最佳品牌”、“中国行业诚信企业奖”，成功入选财政部首批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PPP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咨询机构库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还荣获“中国咨询服务机构百强”、“市场咨询行业先锋机构”、 “中国咨询服务最佳智库奖”、“中国旅游咨询服务首选品牌”等来自第三方评价机构的专业认可。</a:t>
            </a:r>
          </a:p>
        </p:txBody>
      </p:sp>
    </p:spTree>
    <p:extLst>
      <p:ext uri="{BB962C8B-B14F-4D97-AF65-F5344CB8AC3E}">
        <p14:creationId xmlns:p14="http://schemas.microsoft.com/office/powerpoint/2010/main" val="3349442478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18449"/>
  <p:tag name="AS_OS" val="Microsoft Windows NT 6.2.9200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游ゴシック Light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等线 Light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游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等线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spDef>
      <a:spPr>
        <a:solidFill>
          <a:srgbClr val="7030A0"/>
        </a:solidFill>
      </a:spPr>
      <a:bodyPr wrap="none" anchor="ctr">
        <a:spAutoFit/>
      </a:bodyPr>
      <a:lstStyle>
        <a:defPPr algn="ctr">
          <a:defRPr sz="800" dirty="0">
            <a:solidFill>
              <a:schemeClr val="bg1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spDef>
  </a:objectDefaults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3f2kjdhm">
    <a:majorFont>
      <a:latin typeface="Microsoft YaHei" panose="020F0302020204030204"/>
      <a:ea typeface="Microsoft YaHei"/>
      <a:cs typeface=""/>
    </a:majorFont>
    <a:minorFont>
      <a:latin typeface="Microsoft YaHei" panose="020F0502020204030204"/>
      <a:ea typeface="Microsoft YaHei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3f2kjdhm">
    <a:majorFont>
      <a:latin typeface="Microsoft YaHei" panose="020F0302020204030204"/>
      <a:ea typeface="Microsoft YaHei"/>
      <a:cs typeface=""/>
    </a:majorFont>
    <a:minorFont>
      <a:latin typeface="Microsoft YaHei" panose="020F0502020204030204"/>
      <a:ea typeface="Microsoft YaHei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3f2kjdhm">
    <a:majorFont>
      <a:latin typeface="Microsoft YaHei" panose="020F0302020204030204"/>
      <a:ea typeface="Microsoft YaHei"/>
      <a:cs typeface=""/>
    </a:majorFont>
    <a:minorFont>
      <a:latin typeface="Microsoft YaHei" panose="020F0502020204030204"/>
      <a:ea typeface="Microsoft YaHei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3f2kjdhm">
    <a:majorFont>
      <a:latin typeface="Microsoft YaHei" panose="020F0302020204030204"/>
      <a:ea typeface="Microsoft YaHei"/>
      <a:cs typeface=""/>
    </a:majorFont>
    <a:minorFont>
      <a:latin typeface="Microsoft YaHei" panose="020F0502020204030204"/>
      <a:ea typeface="Microsoft YaHei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3f2kjdhm">
    <a:majorFont>
      <a:latin typeface="Microsoft YaHei" panose="020F0302020204030204"/>
      <a:ea typeface="Microsoft YaHei"/>
      <a:cs typeface=""/>
    </a:majorFont>
    <a:minorFont>
      <a:latin typeface="Microsoft YaHei" panose="020F0502020204030204"/>
      <a:ea typeface="Microsoft YaHei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3f2kjdhm">
    <a:majorFont>
      <a:latin typeface="Microsoft YaHei" panose="020F0302020204030204"/>
      <a:ea typeface="Microsoft YaHei"/>
      <a:cs typeface=""/>
    </a:majorFont>
    <a:minorFont>
      <a:latin typeface="Microsoft YaHei" panose="020F0502020204030204"/>
      <a:ea typeface="Microsoft YaHei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3f2kjdhm">
    <a:majorFont>
      <a:latin typeface="Microsoft YaHei" panose="020F0302020204030204"/>
      <a:ea typeface="Microsoft YaHei"/>
      <a:cs typeface=""/>
    </a:majorFont>
    <a:minorFont>
      <a:latin typeface="Microsoft YaHei" panose="020F0502020204030204"/>
      <a:ea typeface="Microsoft YaHei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3f2kjdhm">
    <a:majorFont>
      <a:latin typeface="Microsoft YaHei" panose="020F0302020204030204"/>
      <a:ea typeface="Microsoft YaHei"/>
      <a:cs typeface=""/>
    </a:majorFont>
    <a:minorFont>
      <a:latin typeface="Microsoft YaHei" panose="020F0502020204030204"/>
      <a:ea typeface="Microsoft YaHei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3f2kjdhm">
    <a:majorFont>
      <a:latin typeface="Microsoft YaHei" panose="020F0302020204030204"/>
      <a:ea typeface="Microsoft YaHei"/>
      <a:cs typeface=""/>
    </a:majorFont>
    <a:minorFont>
      <a:latin typeface="Microsoft YaHei" panose="020F0502020204030204"/>
      <a:ea typeface="Microsoft YaHei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3f2kjdhm">
    <a:majorFont>
      <a:latin typeface="Microsoft YaHei" panose="020F0302020204030204"/>
      <a:ea typeface="Microsoft YaHei"/>
      <a:cs typeface=""/>
    </a:majorFont>
    <a:minorFont>
      <a:latin typeface="Microsoft YaHei" panose="020F0502020204030204"/>
      <a:ea typeface="Microsoft YaHei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3f2kjdhm">
    <a:majorFont>
      <a:latin typeface="Microsoft YaHei" panose="020F0302020204030204"/>
      <a:ea typeface="Microsoft YaHei"/>
      <a:cs typeface=""/>
    </a:majorFont>
    <a:minorFont>
      <a:latin typeface="Microsoft YaHei" panose="020F0502020204030204"/>
      <a:ea typeface="Microsoft YaHei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3f2kjdhm">
    <a:majorFont>
      <a:latin typeface="Microsoft YaHei" panose="020F0302020204030204"/>
      <a:ea typeface="Microsoft YaHei"/>
      <a:cs typeface=""/>
    </a:majorFont>
    <a:minorFont>
      <a:latin typeface="Microsoft YaHei" panose="020F0502020204030204"/>
      <a:ea typeface="Microsoft YaHei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</TotalTime>
  <Application>Microsoft Office PowerPoint</Application>
  <PresentationFormat>自定义</PresentationFormat>
  <Slides>5</Slide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顾梦薇</dc:creator>
  <cp:lastModifiedBy>zhengxu@shangpu-china.com</cp:lastModifiedBy>
  <cp:revision>1193</cp:revision>
  <dcterms:created xsi:type="dcterms:W3CDTF">2018-02-01T06:35:20.0000000Z</dcterms:created>
  <dcterms:modified xsi:type="dcterms:W3CDTF">2019-10-18T02:03:45.0000000Z</dcterms:modified>
</cp:coreProperties>
</file>