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995"/>
    <p:sldId r:id="rId3" id="996"/>
    <p:sldId r:id="rId4" id="1106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70" d="100"/>
          <a:sy n="170" d="100"/>
        </p:scale>
        <p:origin x="1746" y="12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3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oleObject" Target="file:///F:\&#23578;&#26222;&#21672;&#35810;\2018\&#36719;&#31649;\&#19977;&#21147;&#22763;\&#19977;&#21147;&#22763;&#35843;&#30740;&#36164;&#26009;.xlsx" TargetMode="External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oleObject" Target="file:///F:\&#23578;&#26222;&#21672;&#35810;\2018\&#36719;&#31649;\&#19977;&#21147;&#22763;\&#19977;&#21147;&#22763;&#35843;&#30740;&#36164;&#26009;.xlsx" TargetMode="External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oleObject" Target="file:///F:\&#23578;&#26222;&#21672;&#35810;\2018\&#36719;&#31649;\3&#26376;5&#21495;\&#25968;&#25454;&#34920;.xlsx" TargetMode="External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oleObject" Target="file:///F:\&#23578;&#26222;&#21672;&#35810;\2018\&#36719;&#31649;\3&#26376;5&#21495;\&#25968;&#25454;&#34920;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99389264"/>
        <c:axId val="399387696"/>
        <c:barDir val="col"/>
        <c:grouping val="clustered"/>
        <c:varyColors val="0"/>
        <c:ser>
          <c:idx val="0"/>
          <c:order val="0"/>
          <c:tx>
            <c:strRef>
              <c:f>销售数据!$B$10</c:f>
              <c:strCache>
                <c:ptCount val="1"/>
                <c:pt idx="0">
                  <c:v>总销售额（亿元）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销售数据!$A$11:$A$13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销售数据!$B$11:$B$13</c:f>
              <c:numCache>
                <c:formatCode>0.00</c:formatCode>
                <c:ptCount val="3"/>
                <c:pt idx="0" formatCode="General">
                  <c:v>9.31</c:v>
                </c:pt>
                <c:pt idx="1">
                  <c:v>8.32</c:v>
                </c:pt>
                <c:pt idx="2" formatCode="General">
                  <c:v>9.02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C-43B3-86E0-5A5100BE72FB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99387304"/>
        <c:axId val="399388480"/>
        <c:grouping val="standard"/>
        <c:varyColors val="0"/>
        <c:ser>
          <c:idx val="1"/>
          <c:order val="1"/>
          <c:tx>
            <c:strRef>
              <c:f>销售数据!$C$10</c:f>
              <c:strCache>
                <c:ptCount val="1"/>
                <c:pt idx="0">
                  <c:v>增长率(%)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none"/>
            <c:size val="5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销售数据!$A$11:$A$13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销售数据!$C$11:$C$13</c:f>
              <c:numCache>
                <c:formatCode>0%</c:formatCode>
                <c:ptCount val="3"/>
                <c:pt idx="0">
                  <c:v>-4.2268041237113418E-2</c:v>
                </c:pt>
                <c:pt idx="1">
                  <c:v>-0.10633727175080561</c:v>
                </c:pt>
                <c:pt idx="2">
                  <c:v>8.4134615384615294E-2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FC-43B3-86E0-5A5100BE72FB}"/>
            </c:ext>
          </c:extLst>
        </c:ser>
        <c:marker/>
        <c:smooth val="0"/>
      </c:lineChart>
      <c:catAx>
        <c:axId val="39938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9387696"/>
        <c:crosses val="autoZero"/>
        <c:auto val="1"/>
        <c:lblAlgn val="ctr"/>
        <c:lblOffset val="100"/>
        <c:noMultiLvlLbl val="0"/>
      </c:catAx>
      <c:valAx>
        <c:axId val="399387696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9389264"/>
        <c:crosses val="autoZero"/>
        <c:crossBetween val="between"/>
      </c:valAx>
      <c:valAx>
        <c:axId val="399388480"/>
        <c:scaling>
          <c:orientation val="minMax"/>
          <c:max val="0.2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9387304"/>
        <c:crosses val="max"/>
        <c:crossBetween val="between"/>
      </c:valAx>
      <c:catAx>
        <c:axId val="399387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9388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399390048"/>
        <c:axId val="399386912"/>
        <c:barDir val="col"/>
        <c:grouping val="clustered"/>
        <c:varyColors val="0"/>
        <c:ser>
          <c:idx val="0"/>
          <c:order val="0"/>
          <c:tx>
            <c:strRef>
              <c:f>销售数据!$B$16</c:f>
              <c:strCache>
                <c:ptCount val="1"/>
                <c:pt idx="0">
                  <c:v>工业软管销售额（亿元）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销售数据!$A$17:$A$19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销售数据!$B$17:$B$19</c:f>
              <c:numCache>
                <c:formatCode>General</c:formatCode>
                <c:ptCount val="3"/>
                <c:pt idx="0">
                  <c:v>0.65</c:v>
                </c:pt>
                <c:pt idx="1">
                  <c:v>0.72</c:v>
                </c:pt>
                <c:pt idx="2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71-4628-A74E-0529FA0B0BCC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399390048"/>
        <c:axId val="399386912"/>
        <c:grouping val="standard"/>
        <c:varyColors val="0"/>
        <c:ser>
          <c:idx val="1"/>
          <c:order val="1"/>
          <c:tx>
            <c:strRef>
              <c:f>销售数据!$C$16</c:f>
              <c:strCache>
                <c:ptCount val="1"/>
                <c:pt idx="0">
                  <c:v>增长率（%）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none"/>
            <c:size val="5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销售数据!$A$17:$A$19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销售数据!$C$17:$C$19</c:f>
              <c:numCache>
                <c:formatCode>0%</c:formatCode>
                <c:ptCount val="3"/>
                <c:pt idx="0">
                  <c:v>0.08</c:v>
                </c:pt>
                <c:pt idx="1">
                  <c:v>0.10769230769230762</c:v>
                </c:pt>
                <c:pt idx="2">
                  <c:v>0.15277777777777776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71-4628-A74E-0529FA0B0BCC}"/>
            </c:ext>
          </c:extLst>
        </c:ser>
        <c:marker/>
        <c:smooth val="0"/>
      </c:lineChart>
      <c:catAx>
        <c:axId val="3993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9386912"/>
        <c:crosses val="autoZero"/>
        <c:auto val="1"/>
        <c:lblAlgn val="ctr"/>
        <c:lblOffset val="100"/>
        <c:noMultiLvlLbl val="0"/>
      </c:catAx>
      <c:valAx>
        <c:axId val="39938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9939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三力士!$B$1</c:f>
              <c:strCache>
                <c:ptCount val="1"/>
                <c:pt idx="0">
                  <c:v>占比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三力士!$A$2:$A$4</c:f>
              <c:strCache>
                <c:ptCount val="3"/>
                <c:pt idx="0">
                  <c:v>空压机</c:v>
                </c:pt>
                <c:pt idx="1">
                  <c:v>气泵</c:v>
                </c:pt>
                <c:pt idx="2">
                  <c:v>其他</c:v>
                </c:pt>
              </c:strCache>
            </c:strRef>
          </c:cat>
          <c:val>
            <c:numRef>
              <c:f>三力士!$B$2:$B$4</c:f>
              <c:numCache>
                <c:formatCode>0%</c:formatCode>
                <c:ptCount val="3"/>
                <c:pt idx="0">
                  <c:v>0.45</c:v>
                </c:pt>
                <c:pt idx="1">
                  <c:v>0.35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62-462D-9283-8B4DCEF1F3B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62-462D-9283-8B4DCEF1F3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62-462D-9283-8B4DCEF1F3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62-462D-9283-8B4DCEF1F3B0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5478"/>
          <c:y val="0.858712256"/>
          <c:w val="0.7699609"/>
          <c:h val="0.139102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三力士!$B$6</c:f>
              <c:strCache>
                <c:ptCount val="1"/>
                <c:pt idx="0">
                  <c:v>占比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三力士!$A$7:$A$11</c:f>
              <c:strCache>
                <c:ptCount val="5"/>
                <c:pt idx="0">
                  <c:v>采矿</c:v>
                </c:pt>
                <c:pt idx="1">
                  <c:v>工厂</c:v>
                </c:pt>
                <c:pt idx="2">
                  <c:v>农林</c:v>
                </c:pt>
                <c:pt idx="3">
                  <c:v>土木建筑工程</c:v>
                </c:pt>
                <c:pt idx="4">
                  <c:v>其他</c:v>
                </c:pt>
              </c:strCache>
            </c:strRef>
          </c:cat>
          <c:val>
            <c:numRef>
              <c:f>三力士!$B$7:$B$11</c:f>
              <c:numCache>
                <c:formatCode>0%</c:formatCode>
                <c:ptCount val="5"/>
                <c:pt idx="0">
                  <c:v>0.35</c:v>
                </c:pt>
                <c:pt idx="1">
                  <c:v>0.25</c:v>
                </c:pt>
                <c:pt idx="2">
                  <c:v>0.18</c:v>
                </c:pt>
                <c:pt idx="3">
                  <c:v>0.12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DF-485A-86B8-72A40A151187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DF-485A-86B8-72A40A1511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DF-485A-86B8-72A40A1511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DF-485A-86B8-72A40A1511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DF-485A-86B8-72A40A1511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DF-485A-86B8-72A40A151187}"/>
              </c:ext>
            </c:extLst>
          </c:dPt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7555312"/>
          <c:y val="0.8698103"/>
          <c:w val="1.3599503"/>
          <c:h val="0.139102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2019-10-17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823783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中国工业软管行业市场调研咨询案例</a:t>
            </a:r>
          </a:p>
          <a:p>
            <a:pPr>
              <a:lnSpc>
                <a:spcPct val="150000"/>
              </a:lnSpc>
            </a:pPr>
            <a:r>
              <a:rPr lang="zh-TW" altLang="en-US" sz="12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业务情况＋产品应用领域＋细分业务＋下游客户</a:t>
            </a:r>
            <a:endParaRPr lang="en-US" altLang="zh-CN" sz="12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942698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业软管行业属于中国的传统行业，行业发展初期国内企业对比国外企业生产工艺、生产设备较为落后，国家出台扶持政策较多，随着中国进入工业转型期，生产设备和技术更新速度较快，工业软管将迎来新一波的需求高速增长。</a:t>
            </a: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此外，随着工业软管应用的范围越来越广泛，政府和行业内将会出台更多的产品标准，产品的审核会更加严格。在行业规范化过程中，产品质量参差不齐、规范意识不强的企业将逐渐被市场淘汰。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委托方为工业软管领域的知名品牌商，产品定位中高端，且获得美国、澳洲、加拿大等地区客户的高度认可。希望针对不同区域、不同特点的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家下游经销商的客户应用领域、业务发展情况、销售部门薪酬结构等内容进行深度调研，为公司合作经销商遴选提供具体建议。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基于实地走访下游经销商内部中高管理层获取的一手信息，根据合作意向、产品试用要求、合作配套要求、推广支持、网店支持等维度需求强度的对比与评估，一方面为委托方提供可直接对接的下游经销商，同时输出经销商管理政策具体建议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117372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9556" y="530049"/>
            <a:ext cx="5177481" cy="260115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5684" y="3212122"/>
            <a:ext cx="3157853" cy="235849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3548" y="5669280"/>
            <a:ext cx="3172537" cy="206136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707616" y="3208427"/>
            <a:ext cx="1943464" cy="236744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09409" y="5666792"/>
            <a:ext cx="1938722" cy="207316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8032" y="3218472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业务情况</a:t>
            </a:r>
          </a:p>
        </p:txBody>
      </p:sp>
      <p:sp>
        <p:nvSpPr>
          <p:cNvPr id="10" name="矩形 9"/>
          <p:cNvSpPr/>
          <p:nvPr/>
        </p:nvSpPr>
        <p:spPr>
          <a:xfrm>
            <a:off x="471682" y="5679913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主要应用领域</a:t>
            </a:r>
          </a:p>
        </p:txBody>
      </p:sp>
      <p:sp>
        <p:nvSpPr>
          <p:cNvPr id="11" name="矩形 10"/>
          <p:cNvSpPr/>
          <p:nvPr/>
        </p:nvSpPr>
        <p:spPr>
          <a:xfrm>
            <a:off x="3715334" y="3216405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经销商政策与选定标准</a:t>
            </a:r>
          </a:p>
        </p:txBody>
      </p:sp>
      <p:sp>
        <p:nvSpPr>
          <p:cNvPr id="12" name="矩形 11"/>
          <p:cNvSpPr/>
          <p:nvPr/>
        </p:nvSpPr>
        <p:spPr>
          <a:xfrm>
            <a:off x="3715334" y="5669280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销售部门薪资结构</a:t>
            </a:r>
          </a:p>
        </p:txBody>
      </p:sp>
      <p:sp>
        <p:nvSpPr>
          <p:cNvPr id="13" name="矩形 12"/>
          <p:cNvSpPr/>
          <p:nvPr/>
        </p:nvSpPr>
        <p:spPr>
          <a:xfrm>
            <a:off x="472790" y="534332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下游</a:t>
            </a:r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经销商情况汇总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46811" y="4155441"/>
            <a:ext cx="3019349" cy="1406137"/>
            <a:chOff x="585982" y="4354369"/>
            <a:chExt cx="2737683" cy="1207209"/>
          </a:xfrm>
        </p:grpSpPr>
        <p:grpSp>
          <p:nvGrpSpPr>
            <p:cNvPr id="4" name="组合 3"/>
            <p:cNvGrpSpPr/>
            <p:nvPr/>
          </p:nvGrpSpPr>
          <p:grpSpPr>
            <a:xfrm>
              <a:off x="585982" y="4354369"/>
              <a:ext cx="1410687" cy="1207209"/>
              <a:chOff x="585982" y="4354369"/>
              <a:chExt cx="1410687" cy="1207209"/>
            </a:xfrm>
          </p:grpSpPr>
          <p:graphicFrame>
            <p:nvGraphicFramePr>
              <p:cNvPr id="19" name="图表 18"/>
              <p:cNvGraphicFramePr/>
              <p:nvPr/>
            </p:nvGraphicFramePr>
            <p:xfrm>
              <a:off x="585982" y="4500652"/>
              <a:ext cx="1410687" cy="106092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0" name="矩形 19"/>
              <p:cNvSpPr/>
              <p:nvPr/>
            </p:nvSpPr>
            <p:spPr>
              <a:xfrm>
                <a:off x="1167872" y="4354369"/>
                <a:ext cx="246907" cy="71419"/>
              </a:xfrm>
              <a:prstGeom prst="rect"/>
            </p:spPr>
            <p:txBody>
              <a:bodyPr wrap="none">
                <a:spAutoFit/>
              </a:bodyPr>
              <a:lstStyle/>
              <a:p>
                <a:pPr algn="ctr">
                  <a:defRPr sz="1400" b="1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r>
                  <a:rPr lang="zh-CN" altLang="en-US" sz="600" b="1" dirty="1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近三年整体营业额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912978" y="4354369"/>
              <a:ext cx="1410687" cy="1207209"/>
              <a:chOff x="2225398" y="4354369"/>
              <a:chExt cx="1410687" cy="1207209"/>
            </a:xfrm>
          </p:grpSpPr>
          <p:graphicFrame>
            <p:nvGraphicFramePr>
              <p:cNvPr id="17" name="图表 16"/>
              <p:cNvGraphicFramePr/>
              <p:nvPr/>
            </p:nvGraphicFramePr>
            <p:xfrm>
              <a:off x="2225398" y="4500652"/>
              <a:ext cx="1410687" cy="106092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8" name="矩形 17"/>
              <p:cNvSpPr/>
              <p:nvPr/>
            </p:nvSpPr>
            <p:spPr>
              <a:xfrm>
                <a:off x="2783547" y="4354369"/>
                <a:ext cx="294389" cy="71419"/>
              </a:xfrm>
              <a:prstGeom prst="rect"/>
            </p:spPr>
            <p:txBody>
              <a:bodyPr wrap="none">
                <a:spAutoFit/>
              </a:bodyPr>
              <a:lstStyle/>
              <a:p>
                <a:pPr algn="ctr">
                  <a:defRPr sz="1400" b="1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r>
                  <a:rPr lang="zh-CN" altLang="en-US" sz="600" b="1" dirty="1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近三年工业软管营业额</a:t>
                </a:r>
              </a:p>
            </p:txBody>
          </p:sp>
        </p:grpSp>
      </p:grpSp>
      <p:sp>
        <p:nvSpPr>
          <p:cNvPr id="21" name="矩形 20"/>
          <p:cNvSpPr/>
          <p:nvPr/>
        </p:nvSpPr>
        <p:spPr>
          <a:xfrm>
            <a:off x="492949" y="3413628"/>
            <a:ext cx="3157853" cy="733534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SLS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整体营业额有所下降，主要因为产品进行了转型升级。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年相比上一年增长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，橡胶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带和软管的销售额实现双增长，其中橡胶软管增长约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千万元，橡胶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带增长约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千万元。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年，软管营业收入达到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0.83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亿元，其中夹布空气胶管占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，夹布输水胶管占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5" name="矩形 24"/>
          <p:cNvSpPr/>
          <p:nvPr/>
        </p:nvSpPr>
        <p:spPr>
          <a:xfrm>
            <a:off x="471081" y="5851903"/>
            <a:ext cx="3172537" cy="591509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SLS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气管主要应用领域：空压机、气泵等气体输送设备。其中，应用在空压机行业的占比最高，约占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SLS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水管主要应用领域：采矿、工厂、农林、土木建筑工程常温下输送水及一般中性液体。其中，应用在采矿行业占比最高，约占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30482" y="6443412"/>
            <a:ext cx="3042028" cy="1391668"/>
            <a:chOff x="530482" y="6394558"/>
            <a:chExt cx="3042028" cy="1440522"/>
          </a:xfrm>
        </p:grpSpPr>
        <p:grpSp>
          <p:nvGrpSpPr>
            <p:cNvPr id="22" name="组合 21"/>
            <p:cNvGrpSpPr/>
            <p:nvPr/>
          </p:nvGrpSpPr>
          <p:grpSpPr>
            <a:xfrm>
              <a:off x="530482" y="6394558"/>
              <a:ext cx="1579774" cy="1440522"/>
              <a:chOff x="-336833" y="7976952"/>
              <a:chExt cx="2387128" cy="1604855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379678" y="7976952"/>
                <a:ext cx="954107" cy="184666"/>
              </a:xfrm>
              <a:prstGeom prst="rect"/>
            </p:spPr>
            <p:txBody>
              <a:bodyPr wrap="none">
                <a:spAutoFit/>
              </a:bodyPr>
              <a:lstStyle/>
              <a:p>
                <a:pPr algn="ctr">
                  <a:defRPr sz="1400" b="1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r>
                  <a:rPr lang="zh-CN" altLang="en-US" sz="600" b="1" dirty="1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气管应用领域占比情况</a:t>
                </a:r>
              </a:p>
            </p:txBody>
          </p:sp>
          <p:graphicFrame>
            <p:nvGraphicFramePr>
              <p:cNvPr id="28" name="图表 27"/>
              <p:cNvGraphicFramePr/>
              <p:nvPr/>
            </p:nvGraphicFramePr>
            <p:xfrm>
              <a:off x="-336833" y="8060013"/>
              <a:ext cx="2387128" cy="1521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pSp>
          <p:nvGrpSpPr>
            <p:cNvPr id="23" name="组合 22"/>
            <p:cNvGrpSpPr/>
            <p:nvPr/>
          </p:nvGrpSpPr>
          <p:grpSpPr>
            <a:xfrm>
              <a:off x="1992736" y="6397452"/>
              <a:ext cx="1579774" cy="1431853"/>
              <a:chOff x="4857734" y="7986610"/>
              <a:chExt cx="2387128" cy="1595197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5574245" y="7986610"/>
                <a:ext cx="954107" cy="184666"/>
              </a:xfrm>
              <a:prstGeom prst="rect"/>
            </p:spPr>
            <p:txBody>
              <a:bodyPr wrap="none">
                <a:spAutoFit/>
              </a:bodyPr>
              <a:lstStyle/>
              <a:p>
                <a:pPr algn="ctr">
                  <a:defRPr sz="1400" b="1" i="0" u="none" strike="noStrike" kern="1200" spc="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r>
                  <a:rPr lang="zh-CN" altLang="en-US" sz="600" b="1" dirty="1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水管应用领域占比情况</a:t>
                </a:r>
              </a:p>
            </p:txBody>
          </p:sp>
          <p:graphicFrame>
            <p:nvGraphicFramePr>
              <p:cNvPr id="29" name="图表 28"/>
              <p:cNvGraphicFramePr/>
              <p:nvPr/>
            </p:nvGraphicFramePr>
            <p:xfrm>
              <a:off x="4857734" y="8060013"/>
              <a:ext cx="2387128" cy="15217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  <p:graphicFrame>
        <p:nvGraphicFramePr>
          <p:cNvPr id="33" name="表格 32"/>
          <p:cNvGraphicFramePr/>
          <p:nvPr/>
        </p:nvGraphicFramePr>
        <p:xfrm>
          <a:off x="3761451" y="3550846"/>
          <a:ext cx="1835795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593"/>
                <a:gridCol w="615950"/>
                <a:gridCol w="588252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年任务额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返点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折扣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万及以上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万及以下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矩形 33"/>
          <p:cNvSpPr/>
          <p:nvPr/>
        </p:nvSpPr>
        <p:spPr>
          <a:xfrm>
            <a:off x="4317711" y="3394005"/>
            <a:ext cx="723275" cy="184666"/>
          </a:xfrm>
          <a:prstGeom prst="rect"/>
        </p:spPr>
        <p:txBody>
          <a:bodyPr wrap="non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1" dirty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一级经销商政策</a:t>
            </a:r>
          </a:p>
        </p:txBody>
      </p:sp>
      <p:graphicFrame>
        <p:nvGraphicFramePr>
          <p:cNvPr id="39" name="表格 38"/>
          <p:cNvGraphicFramePr/>
          <p:nvPr/>
        </p:nvGraphicFramePr>
        <p:xfrm>
          <a:off x="3761451" y="4624811"/>
          <a:ext cx="1835795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593"/>
                <a:gridCol w="615950"/>
                <a:gridCol w="588252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年任务额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返点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折扣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万及以上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45%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35%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万及以下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返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万的货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出厂价</a:t>
                      </a:r>
                      <a:r>
                        <a:rPr lang="en-US" altLang="zh-CN" sz="5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30%</a:t>
                      </a:r>
                      <a:endParaRPr lang="zh-CN" altLang="en-US" sz="5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矩形 39"/>
          <p:cNvSpPr/>
          <p:nvPr/>
        </p:nvSpPr>
        <p:spPr>
          <a:xfrm>
            <a:off x="4317711" y="4450771"/>
            <a:ext cx="723275" cy="184666"/>
          </a:xfrm>
          <a:prstGeom prst="rect"/>
        </p:spPr>
        <p:txBody>
          <a:bodyPr wrap="non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TW" altLang="en-US" sz="600" b="1" dirty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600" b="1" dirty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级经销商政策</a:t>
            </a:r>
          </a:p>
        </p:txBody>
      </p:sp>
      <p:graphicFrame>
        <p:nvGraphicFramePr>
          <p:cNvPr id="41" name="表格 40"/>
          <p:cNvGraphicFramePr/>
          <p:nvPr/>
        </p:nvGraphicFramePr>
        <p:xfrm>
          <a:off x="3784546" y="5986916"/>
          <a:ext cx="17884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949"/>
                <a:gridCol w="825500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任务要求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奖励制度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  <a:endParaRPr lang="en-US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  <a:endParaRPr lang="en-US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矩形 41"/>
          <p:cNvSpPr/>
          <p:nvPr/>
        </p:nvSpPr>
        <p:spPr>
          <a:xfrm>
            <a:off x="4047828" y="5821235"/>
            <a:ext cx="1261884" cy="184666"/>
          </a:xfrm>
          <a:prstGeom prst="rect"/>
        </p:spPr>
        <p:txBody>
          <a:bodyPr wrap="non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1" dirty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销售管理人员季度奖金情况列表</a:t>
            </a:r>
          </a:p>
        </p:txBody>
      </p:sp>
      <p:sp>
        <p:nvSpPr>
          <p:cNvPr id="44" name="矩形 43"/>
          <p:cNvSpPr/>
          <p:nvPr/>
        </p:nvSpPr>
        <p:spPr>
          <a:xfrm>
            <a:off x="4124772" y="6768332"/>
            <a:ext cx="1107996" cy="184666"/>
          </a:xfrm>
          <a:prstGeom prst="rect"/>
        </p:spPr>
        <p:txBody>
          <a:bodyPr wrap="non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600" b="1" dirty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销售人员季度奖金情况列表</a:t>
            </a:r>
          </a:p>
        </p:txBody>
      </p:sp>
      <p:graphicFrame>
        <p:nvGraphicFramePr>
          <p:cNvPr id="45" name="表格 44"/>
          <p:cNvGraphicFramePr/>
          <p:nvPr/>
        </p:nvGraphicFramePr>
        <p:xfrm>
          <a:off x="3784546" y="6936896"/>
          <a:ext cx="178844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949"/>
                <a:gridCol w="825500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任务要求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奖励制度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marL="0" algn="ctr" defTabSz="909013" rtl="0" eaLnBrk="1" latinLnBrk="0" hangingPunct="1">
                        <a:spcAft>
                          <a:spcPct val="0"/>
                        </a:spcAft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季度业绩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万以上</a:t>
                      </a:r>
                      <a:endParaRPr lang="zh-CN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09013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季度奖金：</a:t>
                      </a:r>
                      <a:r>
                        <a:rPr lang="en-US" altLang="zh-CN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10,000</a:t>
                      </a:r>
                      <a:r>
                        <a:rPr lang="zh-CN" altLang="en-US" sz="400" kern="1200" dirty="1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元</a:t>
                      </a:r>
                      <a:endParaRPr lang="en-US" altLang="zh-CN" sz="4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3" name="表格 92"/>
          <p:cNvGraphicFramePr/>
          <p:nvPr/>
        </p:nvGraphicFramePr>
        <p:xfrm>
          <a:off x="506184" y="1205600"/>
          <a:ext cx="5104224" cy="179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989"/>
                <a:gridCol w="356914"/>
                <a:gridCol w="356914"/>
                <a:gridCol w="356914"/>
                <a:gridCol w="356914"/>
                <a:gridCol w="356914"/>
                <a:gridCol w="1132607"/>
                <a:gridCol w="1286058"/>
              </a:tblGrid>
              <a:tr h="132287">
                <a:tc rowSpan="2"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经销商名称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5"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代理意愿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gridSpan="2"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目前代理情况反馈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192417">
                <a:tc gridSpan="1" vMerge="1">
                  <a:txBody>
                    <a:bodyPr/>
                    <a:lstStyle/>
                    <a:p>
                      <a:pPr algn="ctr"/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合作意向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试用要求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配套要求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推广支持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网店支持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价格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1" dirty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客户反馈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河北景县嘉禾橡胶管业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进口品牌的利润空间很低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性价比要求较高</a:t>
                      </a: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，没有品牌</a:t>
                      </a: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指定习惯</a:t>
                      </a:r>
                      <a:r>
                        <a:rPr lang="en-US" altLang="zh-CN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造纸企业）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派克埃迪流体连接件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无反馈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耐热性、耐磨性要求较高（矿物企业）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北京中汇通恒材料有限公司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派克品牌价格虚高，寻求替代产品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耐磨性要求较高，指定派克品牌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天津一洋五金有限公司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TW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TW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TW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价格相对适中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对产品价格要求较高（出口业务）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深圳欧沃玛工业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进口品牌利润空间低，寻求替代产品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配套和售后服务要求较高，指定进口品牌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苏州鑫伏力德流体有限公司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无反馈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无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上海允拓贸易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阿法格马喷砂管价格适中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品牌知名度要求较高，价格敏感度不高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上海沣俊贸易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阿法格马的中压管价格适中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kern="120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74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上海嘉鸣工贸有限公司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TW" sz="4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X</a:t>
                      </a:r>
                      <a:endParaRPr kumimoji="0" lang="zh-CN" altLang="en-US" sz="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盖茨价格适中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400" b="0" kern="120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压力系数要求较高，对品牌有一定的要求</a:t>
                      </a:r>
                      <a:endParaRPr lang="zh-CN" altLang="en-US" sz="4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4" name="矩形 93"/>
          <p:cNvSpPr/>
          <p:nvPr/>
        </p:nvSpPr>
        <p:spPr>
          <a:xfrm>
            <a:off x="481283" y="731142"/>
            <a:ext cx="5177481" cy="463268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经销商对于网店支持敏感度普遍较低，主要原因有两种，一是橡胶软管行业属于传统行业，代理商大多有自己的销售渠道，二是代理商的区域性较为明显，网店只是一个流量导入口，并非主力销售渠道。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ts val="1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有明确的合作意向的代理商对于推广过程中的广告、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等支持表示欢迎，对于合作模式没有明确想法，需要灵活应对。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571500" y="1647944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571500" y="2881414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571500" y="2727148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71500" y="2572880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571500" y="2418612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571500" y="2264344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571500" y="2110076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571500" y="1955808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571500" y="1801540"/>
            <a:ext cx="781050" cy="92357"/>
          </a:xfrm>
          <a:prstGeom prst="rect"/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wrap="none" rtlCol="0" anchor="ctr">
            <a:noAutofit/>
          </a:bodyPr>
          <a:lstStyle/>
          <a:p>
            <a:pPr algn="ctr"/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2517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以上数据分析均来自于尚普咨询《中国工业软管行业市场调研咨询案例》。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428741930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1185</cp:revision>
  <dcterms:created xsi:type="dcterms:W3CDTF">2018-02-01T06:35:20.0000000Z</dcterms:created>
  <dcterms:modified xsi:type="dcterms:W3CDTF">2019-10-17T03:38:04.0000000Z</dcterms:modified>
</cp:coreProperties>
</file>