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7"/>
  </p:notesMasterIdLst>
  <p:handoutMasterIdLst>
    <p:handoutMasterId r:id="rId8"/>
  </p:handoutMasterIdLst>
  <p:sldIdLst>
    <p:sldId r:id="rId2" id="997"/>
    <p:sldId r:id="rId3" id="998"/>
    <p:sldId r:id="rId4" id="999"/>
    <p:sldId r:id="rId5" id="1000"/>
    <p:sldId r:id="rId6" id="1107"/>
  </p:sldIdLst>
  <p:sldSz cx="6119813" cy="8280400"/>
  <p:notesSz cx="6858000" cy="9144000"/>
  <p:custDataLst>
    <p:tags r:id="rId13"/>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5" autoAdjust="0"/>
    <p:restoredTop sz="94238" autoAdjust="0"/>
  </p:normalViewPr>
  <p:slideViewPr>
    <p:cSldViewPr snapToGrid="0">
      <p:cViewPr>
        <p:scale>
          <a:sx n="170" d="100"/>
          <a:sy n="170" d="100"/>
        </p:scale>
        <p:origin x="1746" y="-744"/>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13"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27.xlsx" /></Relationships>
</file>

<file path=ppt/charts/_rels/chart10.xml.rels>&#65279;<?xml version="1.0" encoding="utf-8" standalone="yes"?><Relationships xmlns="http://schemas.openxmlformats.org/package/2006/relationships"><Relationship Id="rId1" Type="http://schemas.openxmlformats.org/officeDocument/2006/relationships/package" Target="../embeddings/Microsoft_Excel_Worksheet36.xlsx" /></Relationships>
</file>

<file path=ppt/charts/_rels/chart11.xml.rels>&#65279;<?xml version="1.0" encoding="utf-8" standalone="yes"?><Relationships xmlns="http://schemas.openxmlformats.org/package/2006/relationships"><Relationship Id="rId1" Type="http://schemas.microsoft.com/office/2011/relationships/chartStyle" Target="style6.xml" /><Relationship Id="rId2" Type="http://schemas.microsoft.com/office/2011/relationships/chartColorStyle" Target="colors6.xml" /><Relationship Id="rId3" Type="http://schemas.openxmlformats.org/officeDocument/2006/relationships/package" Target="../embeddings/Microsoft_Excel_Worksheet37.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8.xlsx" /></Relationships>
</file>

<file path=ppt/charts/_rels/chart3.xml.rels>&#65279;<?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29.xlsx" /></Relationships>
</file>

<file path=ppt/charts/_rels/chart4.xml.rels>&#65279;<?xml version="1.0" encoding="utf-8" standalone="yes"?><Relationships xmlns="http://schemas.openxmlformats.org/package/2006/relationships"><Relationship Id="rId1" Type="http://schemas.microsoft.com/office/2011/relationships/chartStyle" Target="style2.xml" /><Relationship Id="rId2" Type="http://schemas.microsoft.com/office/2011/relationships/chartColorStyle" Target="colors2.xml" /><Relationship Id="rId3" Type="http://schemas.openxmlformats.org/officeDocument/2006/relationships/package" Target="../embeddings/Microsoft_Excel_Worksheet30.xlsx" /></Relationships>
</file>

<file path=ppt/charts/_rels/chart5.xml.rels>&#65279;<?xml version="1.0" encoding="utf-8" standalone="yes"?><Relationships xmlns="http://schemas.openxmlformats.org/package/2006/relationships"><Relationship Id="rId1" Type="http://schemas.microsoft.com/office/2011/relationships/chartStyle" Target="style3.xml" /><Relationship Id="rId2" Type="http://schemas.microsoft.com/office/2011/relationships/chartColorStyle" Target="colors3.xml" /><Relationship Id="rId3" Type="http://schemas.openxmlformats.org/officeDocument/2006/relationships/package" Target="../embeddings/Microsoft_Excel_Worksheet.xlsx" /></Relationships>
</file>

<file path=ppt/charts/_rels/chart6.xml.rels>&#65279;<?xml version="1.0" encoding="utf-8" standalone="yes"?><Relationships xmlns="http://schemas.openxmlformats.org/package/2006/relationships"><Relationship Id="rId1" Type="http://schemas.microsoft.com/office/2011/relationships/chartStyle" Target="style4.xml" /><Relationship Id="rId2" Type="http://schemas.microsoft.com/office/2011/relationships/chartColorStyle" Target="colors4.xml" /><Relationship Id="rId3" Type="http://schemas.openxmlformats.org/officeDocument/2006/relationships/package" Target="../embeddings/Microsoft_Excel_Worksheet32.xlsx" /></Relationships>
</file>

<file path=ppt/charts/_rels/chart7.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8.xml.rels>&#65279;<?xml version="1.0" encoding="utf-8" standalone="yes"?><Relationships xmlns="http://schemas.openxmlformats.org/package/2006/relationships"><Relationship Id="rId1" Type="http://schemas.microsoft.com/office/2011/relationships/chartStyle" Target="style5.xml" /><Relationship Id="rId2" Type="http://schemas.microsoft.com/office/2011/relationships/chartColorStyle" Target="colors5.xml" /><Relationship Id="rId3" Type="http://schemas.openxmlformats.org/officeDocument/2006/relationships/package" Target="../embeddings/Microsoft_Excel_Worksheet34.xlsx" /></Relationships>
</file>

<file path=ppt/charts/_rels/chart9.xml.rels>&#65279;<?xml version="1.0" encoding="utf-8" standalone="yes"?><Relationships xmlns="http://schemas.openxmlformats.org/package/2006/relationships"><Relationship Id="rId1" Type="http://schemas.openxmlformats.org/officeDocument/2006/relationships/package" Target="../embeddings/Microsoft_Excel_Worksheet35.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032554"/>
          <c:y val="0.0611776635"/>
          <c:w val="0.82300365"/>
          <c:h val="0.708895564"/>
        </c:manualLayout>
      </c:layout>
      <c:barChart>
        <c:dLbls>
          <c:showLegendKey val="0"/>
          <c:showVal val="0"/>
          <c:showCatName val="0"/>
          <c:showSerName val="0"/>
          <c:showPercent val="0"/>
          <c:showBubbleSize val="0"/>
        </c:dLbls>
        <c:axId val="1483389344"/>
        <c:axId val="1483399136"/>
        <c:barDir val="col"/>
        <c:grouping val="clustered"/>
        <c:varyColors val="0"/>
        <c:ser>
          <c:idx val="0"/>
          <c:order val="0"/>
          <c:tx>
            <c:strRef>
              <c:f>Sheet1!$B$1</c:f>
              <c:strCache>
                <c:ptCount val="1"/>
                <c:pt idx="0">
                  <c:v>매출</c:v>
                </c:pt>
              </c:strCache>
            </c:strRef>
          </c:tx>
          <c:spPr>
            <a:solidFill>
              <a:srgbClr val="22417A"/>
            </a:solidFill>
            <a:ln>
              <a:noFill/>
            </a:ln>
            <a:effectLst/>
          </c:spPr>
          <c:invertIfNegative val="0"/>
          <c:dLbls>
            <c:dLbl>
              <c:idx val="0"/>
              <c:layout>
                <c:manualLayout>
                  <c:x val="-0.00719856145"/>
                  <c:y val="0.00870577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99-4E11-B1BB-DA160B767A14}"/>
                </c:ext>
              </c:extLst>
            </c:dLbl>
            <c:dLbl>
              <c:idx val="2"/>
              <c:layout>
                <c:manualLayout>
                  <c:x val="0.007918417"/>
                  <c:y val="0.018186917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99-4E11-B1BB-DA160B767A14}"/>
                </c:ext>
              </c:extLst>
            </c:dLbl>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Sheet1!$A$2:$A$6</c:f>
              <c:strCache>
                <c:ptCount val="5"/>
                <c:pt idx="0">
                  <c:v>2017年Q3</c:v>
                </c:pt>
                <c:pt idx="1">
                  <c:v>2017年Q4</c:v>
                </c:pt>
                <c:pt idx="2">
                  <c:v>2018年Q1</c:v>
                </c:pt>
                <c:pt idx="3">
                  <c:v>2018年Q2</c:v>
                </c:pt>
                <c:pt idx="4">
                  <c:v>2018年Q3</c:v>
                </c:pt>
              </c:strCache>
            </c:strRef>
          </c:cat>
          <c:val>
            <c:numRef>
              <c:f>Sheet1!$B$2:$B$6</c:f>
              <c:numCache>
                <c:formatCode>0.0_);[Red]\(0.0\)</c:formatCode>
                <c:ptCount val="5"/>
                <c:pt idx="0">
                  <c:v>44.15</c:v>
                </c:pt>
                <c:pt idx="1">
                  <c:v>47.55</c:v>
                </c:pt>
                <c:pt idx="2">
                  <c:v>46.95</c:v>
                </c:pt>
                <c:pt idx="3">
                  <c:v>49.8</c:v>
                </c:pt>
                <c:pt idx="4">
                  <c:v>50.29</c:v>
                </c:pt>
              </c:numCache>
            </c:numRef>
          </c:val>
          <c:extLst>
            <c:ext xmlns:c16="http://schemas.microsoft.com/office/drawing/2014/chart" uri="{C3380CC4-5D6E-409C-BE32-E72D297353CC}">
              <c16:uniqueId val="{00000002-A999-4E11-B1BB-DA160B767A14}"/>
            </c:ext>
          </c:extLst>
        </c:ser>
        <c:ser>
          <c:idx val="2"/>
          <c:order val="2"/>
          <c:tx>
            <c:strRef>
              <c:f>Sheet1!$D$1</c:f>
              <c:strCache>
                <c:ptCount val="1"/>
                <c:pt idx="0">
                  <c:v>영업이익</c:v>
                </c:pt>
              </c:strCache>
            </c:strRef>
          </c:tx>
          <c:invertIfNegative val="0"/>
          <c:dLbls>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2017年Q3</c:v>
                </c:pt>
                <c:pt idx="1">
                  <c:v>2017年Q4</c:v>
                </c:pt>
                <c:pt idx="2">
                  <c:v>2018年Q1</c:v>
                </c:pt>
                <c:pt idx="3">
                  <c:v>2018年Q2</c:v>
                </c:pt>
                <c:pt idx="4">
                  <c:v>2018年Q3</c:v>
                </c:pt>
              </c:strCache>
            </c:strRef>
          </c:cat>
          <c:val>
            <c:numRef>
              <c:f>Sheet1!$D$2:$D$6</c:f>
              <c:numCache>
                <c:formatCode>0.0_);[Red]\(0.0\)</c:formatCode>
                <c:ptCount val="5"/>
                <c:pt idx="0">
                  <c:v>4.8600000000000003</c:v>
                </c:pt>
                <c:pt idx="1">
                  <c:v>5.22</c:v>
                </c:pt>
                <c:pt idx="2">
                  <c:v>5.18</c:v>
                </c:pt>
                <c:pt idx="3">
                  <c:v>5.5</c:v>
                </c:pt>
                <c:pt idx="4">
                  <c:v>5.53</c:v>
                </c:pt>
              </c:numCache>
            </c:numRef>
          </c:val>
          <c:extLst>
            <c:ext xmlns:c16="http://schemas.microsoft.com/office/drawing/2014/chart" uri="{C3380CC4-5D6E-409C-BE32-E72D297353CC}">
              <c16:uniqueId val="{00000003-A999-4E11-B1BB-DA160B767A14}"/>
            </c:ext>
          </c:extLst>
        </c:ser>
        <c:gapWidth/>
        <c:overlap/>
      </c:barChart>
      <c:lineChart>
        <c:dLbls>
          <c:showLegendKey val="0"/>
          <c:showVal val="0"/>
          <c:showCatName val="0"/>
          <c:showSerName val="0"/>
          <c:showPercent val="0"/>
          <c:showBubbleSize val="0"/>
        </c:dLbls>
        <c:axId val="1483383904"/>
        <c:axId val="1483385536"/>
        <c:grouping val="standard"/>
        <c:varyColors val="0"/>
        <c:ser>
          <c:idx val="1"/>
          <c:order val="1"/>
          <c:tx>
            <c:strRef>
              <c:f>Sheet1!$C$1</c:f>
              <c:strCache>
                <c:ptCount val="1"/>
                <c:pt idx="0">
                  <c:v>영업이익율</c:v>
                </c:pt>
              </c:strCache>
            </c:strRef>
          </c:tx>
          <c:spPr>
            <a:ln w="19050" cap="rnd" cmpd="sng" algn="ctr">
              <a:solidFill>
                <a:srgbClr val="C00000"/>
              </a:solidFill>
              <a:prstDash val="solid"/>
              <a:round/>
            </a:ln>
          </c:spPr>
          <c:marker>
            <c:symbol val="none"/>
            <c:size val="5"/>
          </c:marker>
          <c:dLbls>
            <c:dLbl>
              <c:idx val="0"/>
              <c:layout>
                <c:manualLayout>
                  <c:x val="-0.0785843"/>
                  <c:y val="0.039035335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999-4E11-B1BB-DA160B767A14}"/>
                </c:ext>
              </c:extLst>
            </c:dLbl>
            <c:dLbl>
              <c:idx val="1"/>
              <c:layout>
                <c:manualLayout>
                  <c:x val="-0.0218356363"/>
                  <c:y val="-0.036595627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999-4E11-B1BB-DA160B767A14}"/>
                </c:ext>
              </c:extLst>
            </c:dLbl>
            <c:dLbl>
              <c:idx val="2"/>
              <c:layout>
                <c:manualLayout>
                  <c:x val="-0.0217156615"/>
                  <c:y val="-0.0330469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999-4E11-B1BB-DA160B767A14}"/>
                </c:ext>
              </c:extLst>
            </c:dLbl>
            <c:dLbl>
              <c:idx val="3"/>
              <c:layout>
                <c:manualLayout>
                  <c:x val="-0.0218356363"/>
                  <c:y val="-0.040366087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999-4E11-B1BB-DA160B767A14}"/>
                </c:ext>
              </c:extLst>
            </c:dLbl>
            <c:dLbl>
              <c:idx val="4"/>
              <c:layout>
                <c:manualLayout>
                  <c:x val="-0.0328734331"/>
                  <c:y val="-0.0461326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999-4E11-B1BB-DA160B767A14}"/>
                </c:ext>
              </c:extLst>
            </c:dLbl>
            <c:spPr>
              <a:noFill/>
              <a:ln>
                <a:noFill/>
              </a:ln>
              <a:effectLst/>
            </c:spPr>
            <c:txPr>
              <a:bodyPr rot="0" vert="horz"/>
              <a:lstStyle/>
              <a:p>
                <a:pPr>
                  <a:defRPr/>
                </a:pPr>
                <a:endParaRPr lang="zh-CN"/>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2017年Q3</c:v>
                </c:pt>
                <c:pt idx="1">
                  <c:v>2017年Q4</c:v>
                </c:pt>
                <c:pt idx="2">
                  <c:v>2018年Q1</c:v>
                </c:pt>
                <c:pt idx="3">
                  <c:v>2018年Q2</c:v>
                </c:pt>
                <c:pt idx="4">
                  <c:v>2018年Q3</c:v>
                </c:pt>
              </c:strCache>
            </c:strRef>
          </c:cat>
          <c:val>
            <c:numRef>
              <c:f>Sheet1!$C$2:$C$6</c:f>
              <c:numCache>
                <c:formatCode>0.0%</c:formatCode>
                <c:ptCount val="5"/>
                <c:pt idx="0">
                  <c:v>0.11007927519818801</c:v>
                </c:pt>
                <c:pt idx="1">
                  <c:v>0.10977917981072555</c:v>
                </c:pt>
                <c:pt idx="2">
                  <c:v>0.11033013844515441</c:v>
                </c:pt>
                <c:pt idx="3">
                  <c:v>0.11044176706827309</c:v>
                </c:pt>
                <c:pt idx="4">
                  <c:v>0.11</c:v>
                </c:pt>
              </c:numCache>
            </c:numRef>
          </c:val>
          <c:smooth val="0"/>
          <c:extLst>
            <c:ext xmlns:c16="http://schemas.microsoft.com/office/drawing/2014/chart" uri="{C3380CC4-5D6E-409C-BE32-E72D297353CC}">
              <c16:uniqueId val="{00000009-A999-4E11-B1BB-DA160B767A14}"/>
            </c:ext>
          </c:extLst>
        </c:ser>
        <c:marker/>
        <c:smooth val="0"/>
      </c:lineChart>
      <c:catAx>
        <c:axId val="1483389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0" vert="horz"/>
          <a:lstStyle/>
          <a:p>
            <a:pPr>
              <a:defRPr sz="500"/>
            </a:pPr>
            <a:endParaRPr lang="zh-CN"/>
          </a:p>
        </c:txPr>
        <c:crossAx val="1483399136"/>
        <c:crosses val="autoZero"/>
        <c:auto val="1"/>
        <c:lblAlgn val="ctr"/>
        <c:lblOffset val="100"/>
        <c:noMultiLvlLbl val="0"/>
      </c:catAx>
      <c:valAx>
        <c:axId val="1483399136"/>
        <c:scaling>
          <c:orientation val="minMax"/>
          <c:max val="80"/>
        </c:scaling>
        <c:delete val="0"/>
        <c:axPos val="l"/>
        <c:numFmt formatCode="0" sourceLinked="0"/>
        <c:majorTickMark val="none"/>
        <c:minorTickMark val="none"/>
        <c:tickLblPos val="nextTo"/>
        <c:txPr>
          <a:bodyPr rot="-60000000" vert="horz"/>
          <a:lstStyle/>
          <a:p>
            <a:pPr>
              <a:defRPr/>
            </a:pPr>
            <a:endParaRPr lang="zh-CN"/>
          </a:p>
        </c:txPr>
        <c:crossAx val="1483389344"/>
        <c:crosses val="autoZero"/>
        <c:crossBetween val="between"/>
      </c:valAx>
      <c:catAx>
        <c:axId val="1483383904"/>
        <c:scaling>
          <c:orientation val="minMax"/>
        </c:scaling>
        <c:delete val="1"/>
        <c:axPos val="b"/>
        <c:numFmt formatCode="General" sourceLinked="1"/>
        <c:majorTickMark val="out"/>
        <c:minorTickMark val="none"/>
        <c:tickLblPos val="none"/>
        <c:crossAx val="1483385536"/>
        <c:crosses val="autoZero"/>
        <c:auto val="1"/>
        <c:lblAlgn val="ctr"/>
        <c:lblOffset val="100"/>
        <c:noMultiLvlLbl val="0"/>
      </c:catAx>
      <c:valAx>
        <c:axId val="1483385536"/>
        <c:scaling>
          <c:orientation val="minMax"/>
          <c:min val="0.1"/>
        </c:scaling>
        <c:delete val="0"/>
        <c:axPos val="r"/>
        <c:numFmt formatCode="0.0%" sourceLinked="0"/>
        <c:majorTickMark val="out"/>
        <c:minorTickMark val="none"/>
        <c:tickLblPos val="none"/>
        <c:spPr>
          <a:ln w="6350" cap="flat" cmpd="sng" algn="ctr">
            <a:noFill/>
            <a:prstDash val="solid"/>
            <a:round/>
          </a:ln>
        </c:spPr>
        <c:txPr>
          <a:bodyPr rot="-60000000" vert="horz"/>
          <a:lstStyle/>
          <a:p>
            <a:pPr>
              <a:defRPr/>
            </a:pPr>
            <a:endParaRPr lang="zh-CN"/>
          </a:p>
        </c:txPr>
        <c:crossAx val="1483383904"/>
        <c:crosses val="max"/>
        <c:crossBetween val="between"/>
      </c:valAx>
      <c:spPr>
        <a:noFill/>
        <a:ln w="25400">
          <a:noFill/>
        </a:ln>
        <a:effectLst/>
      </c:spPr>
    </c:plotArea>
    <c:legend>
      <c:legendPos val="r"/>
      <c:layout>
        <c:manualLayout>
          <c:xMode val="edge"/>
          <c:yMode val="edge"/>
          <c:x val="0.246148974"/>
          <c:y val="0.8906524"/>
          <c:w val="0.575884938"/>
          <c:h val="0.109347485"/>
        </c:manualLayout>
      </c:layout>
      <c:overlay val="0"/>
    </c:legend>
    <c:plotVisOnly val="1"/>
    <c:dispBlanksAs val="gap"/>
    <c:showDLblsOverMax val="0"/>
  </c:chart>
  <c:spPr>
    <a:noFill/>
    <a:ln>
      <a:solidFill>
        <a:schemeClr val="tx1"/>
      </a:solidFill>
    </a:ln>
    <a:effectLst/>
  </c:spPr>
  <c:txPr>
    <a:bodyPr/>
    <a:lstStyle/>
    <a:p>
      <a:pPr>
        <a:defRPr lang="zh-CN" sz="400">
          <a:solidFill>
            <a:schemeClr val="tx1"/>
          </a:solidFill>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dLbls>
          <c:showLegendKey val="0"/>
          <c:showVal val="0"/>
          <c:showCatName val="0"/>
          <c:showSerName val="0"/>
          <c:showPercent val="0"/>
          <c:showBubbleSize val="0"/>
        </c:dLbls>
        <c:axId val="1479383776"/>
        <c:axId val="1479373440"/>
        <c:barDir val="col"/>
        <c:grouping val="stacked"/>
        <c:varyColors val="0"/>
        <c:ser>
          <c:idx val="0"/>
          <c:order val="0"/>
          <c:tx>
            <c:strRef>
              <c:f>Sheet1!$B$1</c:f>
              <c:strCache>
                <c:ptCount val="1"/>
                <c:pt idx="0">
                  <c:v>승용차</c:v>
                </c:pt>
              </c:strCache>
            </c:strRef>
          </c:tx>
          <c:spPr>
            <a:solidFill>
              <a:schemeClr val="accent1"/>
            </a:solidFill>
            <a:ln>
              <a:noFill/>
            </a:ln>
            <a:effectLst/>
          </c:spPr>
          <c:invertIfNegative val="0"/>
          <c:dLbls>
            <c:spPr>
              <a:noFill/>
              <a:ln>
                <a:noFill/>
              </a:ln>
              <a:effectLst/>
            </c:spPr>
            <c:txPr>
              <a:bodyPr rot="0" vert="horz"/>
              <a:lstStyle/>
              <a:p>
                <a:pPr>
                  <a:defRPr sz="500"/>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Sheet1!$A$2:$A$4</c:f>
              <c:strCache>
                <c:ptCount val="3"/>
                <c:pt idx="0">
                  <c:v>17.Q3</c:v>
                </c:pt>
                <c:pt idx="1">
                  <c:v>18.Q2</c:v>
                </c:pt>
                <c:pt idx="2">
                  <c:v>18.Q3</c:v>
                </c:pt>
              </c:strCache>
            </c:strRef>
          </c:cat>
          <c:val>
            <c:numRef>
              <c:f>Sheet1!$B$2:$B$4</c:f>
              <c:numCache>
                <c:formatCode>_ * #,##0_ ;_ * \-#,##0_ ;_ * "-"??_ ;_ @_ </c:formatCode>
                <c:ptCount val="3"/>
                <c:pt idx="0">
                  <c:v>1943.7924522200037</c:v>
                </c:pt>
                <c:pt idx="1">
                  <c:v>2477.0282237186857</c:v>
                </c:pt>
                <c:pt idx="2">
                  <c:v>2993.8673877658216</c:v>
                </c:pt>
              </c:numCache>
            </c:numRef>
          </c:val>
          <c:extLst>
            <c:ext xmlns:c16="http://schemas.microsoft.com/office/drawing/2014/chart" uri="{C3380CC4-5D6E-409C-BE32-E72D297353CC}">
              <c16:uniqueId val="{00000000-65BA-4773-A64B-B17EDBD5CAF2}"/>
            </c:ext>
          </c:extLst>
        </c:ser>
        <c:ser>
          <c:idx val="1"/>
          <c:order val="1"/>
          <c:tx>
            <c:strRef>
              <c:f>Sheet1!$C$1</c:f>
              <c:strCache>
                <c:ptCount val="1"/>
                <c:pt idx="0">
                  <c:v>상용차</c:v>
                </c:pt>
              </c:strCache>
            </c:strRef>
          </c:tx>
          <c:spPr>
            <a:solidFill>
              <a:schemeClr val="accent2"/>
            </a:solidFill>
            <a:ln>
              <a:noFill/>
            </a:ln>
            <a:effectLst/>
          </c:spPr>
          <c:invertIfNegative val="0"/>
          <c:dLbls>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BA-4773-A64B-B17EDBD5CAF2}"/>
                </c:ext>
              </c:extLst>
            </c:dLbl>
            <c:spPr>
              <a:noFill/>
              <a:ln>
                <a:noFill/>
              </a:ln>
              <a:effectLst/>
            </c:spPr>
            <c:txPr>
              <a:bodyPr rot="0" vert="horz"/>
              <a:lstStyle/>
              <a:p>
                <a:pPr>
                  <a:defRPr sz="500"/>
                </a:pPr>
                <a:endParaRPr lang="zh-CN"/>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Sheet1!$A$2:$A$4</c:f>
              <c:strCache>
                <c:ptCount val="3"/>
                <c:pt idx="0">
                  <c:v>17.Q3</c:v>
                </c:pt>
                <c:pt idx="1">
                  <c:v>18.Q2</c:v>
                </c:pt>
                <c:pt idx="2">
                  <c:v>18.Q3</c:v>
                </c:pt>
              </c:strCache>
            </c:strRef>
          </c:cat>
          <c:val>
            <c:numRef>
              <c:f>Sheet1!$C$2:$C$4</c:f>
              <c:numCache>
                <c:formatCode>_ * #,##0_ ;_ * \-#,##0_ ;_ * "-"??_ ;_ @_ </c:formatCode>
                <c:ptCount val="3"/>
                <c:pt idx="0">
                  <c:v>877.1260853569155</c:v>
                </c:pt>
                <c:pt idx="1">
                  <c:v>1279.6582468695501</c:v>
                </c:pt>
                <c:pt idx="2">
                  <c:v>2076.2149931865592</c:v>
                </c:pt>
              </c:numCache>
            </c:numRef>
          </c:val>
          <c:extLst>
            <c:ext xmlns:c16="http://schemas.microsoft.com/office/drawing/2014/chart" uri="{C3380CC4-5D6E-409C-BE32-E72D297353CC}">
              <c16:uniqueId val="{00000002-65BA-4773-A64B-B17EDBD5CAF2}"/>
            </c:ext>
          </c:extLst>
        </c:ser>
        <c:gapWidth/>
        <c:overlap val="100"/>
      </c:barChart>
      <c:lineChart>
        <c:dLbls>
          <c:showLegendKey val="0"/>
          <c:showVal val="0"/>
          <c:showCatName val="0"/>
          <c:showSerName val="0"/>
          <c:showPercent val="0"/>
          <c:showBubbleSize val="0"/>
        </c:dLbls>
        <c:axId val="1479390304"/>
        <c:axId val="1479363104"/>
        <c:grouping val="standard"/>
        <c:varyColors val="0"/>
        <c:ser>
          <c:idx val="2"/>
          <c:order val="2"/>
          <c:tx>
            <c:strRef>
              <c:f>Sheet1!$D$1</c:f>
              <c:strCache>
                <c:ptCount val="1"/>
                <c:pt idx="0">
                  <c:v>승용차비중</c:v>
                </c:pt>
              </c:strCache>
            </c:strRef>
          </c:tx>
          <c:spPr>
            <a:ln w="15875" cap="rnd" cmpd="sng" algn="ctr">
              <a:solidFill>
                <a:srgbClr val="002060"/>
              </a:solidFill>
              <a:prstDash val="solid"/>
              <a:round/>
            </a:ln>
            <a:effectLst/>
          </c:spPr>
          <c:marker>
            <c:symbol val="none"/>
            <c:size val="5"/>
          </c:marker>
          <c:dLbls>
            <c:dLbl>
              <c:idx val="0"/>
              <c:layout>
                <c:manualLayout>
                  <c:x val="-0.08169743"/>
                  <c:y val="0.0200651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5BA-4773-A64B-B17EDBD5CAF2}"/>
                </c:ext>
              </c:extLst>
            </c:dLbl>
            <c:numFmt formatCode="0%" sourceLinked="0"/>
            <c:spPr>
              <a:noFill/>
              <a:ln>
                <a:noFill/>
              </a:ln>
              <a:effectLst/>
            </c:spPr>
            <c:txPr>
              <a:bodyPr rot="0" vert="horz"/>
              <a:lstStyle/>
              <a:p>
                <a:pPr>
                  <a:defRPr sz="500"/>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17.Q3</c:v>
                </c:pt>
                <c:pt idx="1">
                  <c:v>18.Q2</c:v>
                </c:pt>
                <c:pt idx="2">
                  <c:v>18.Q3</c:v>
                </c:pt>
              </c:strCache>
            </c:strRef>
          </c:cat>
          <c:val>
            <c:numRef>
              <c:f>Sheet1!$D$2:$D$4</c:f>
              <c:numCache>
                <c:formatCode>0.0%</c:formatCode>
                <c:ptCount val="3"/>
                <c:pt idx="0">
                  <c:v>0.6890636600550899</c:v>
                </c:pt>
                <c:pt idx="1">
                  <c:v>0.65936517276908224</c:v>
                </c:pt>
                <c:pt idx="2">
                  <c:v>0.59049679330919347</c:v>
                </c:pt>
              </c:numCache>
            </c:numRef>
          </c:val>
          <c:smooth val="0"/>
          <c:extLst>
            <c:ext xmlns:c16="http://schemas.microsoft.com/office/drawing/2014/chart" uri="{C3380CC4-5D6E-409C-BE32-E72D297353CC}">
              <c16:uniqueId val="{00000004-65BA-4773-A64B-B17EDBD5CAF2}"/>
            </c:ext>
          </c:extLst>
        </c:ser>
        <c:marker/>
        <c:smooth val="0"/>
      </c:lineChart>
      <c:catAx>
        <c:axId val="147938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zh-CN"/>
          </a:p>
        </c:txPr>
        <c:crossAx val="1479373440"/>
        <c:crosses val="autoZero"/>
        <c:auto val="1"/>
        <c:lblAlgn val="ctr"/>
        <c:lblOffset val="100"/>
        <c:noMultiLvlLbl val="0"/>
      </c:catAx>
      <c:valAx>
        <c:axId val="1479373440"/>
        <c:scaling>
          <c:orientation val="minMax"/>
        </c:scaling>
        <c:delete val="0"/>
        <c:axPos val="l"/>
        <c:numFmt formatCode="_ * #,##0_ ;_ * \-#,##0_ ;_ * &quot;-&quot;??_ ;_ @_ " sourceLinked="1"/>
        <c:majorTickMark val="none"/>
        <c:minorTickMark val="none"/>
        <c:tickLblPos val="nextTo"/>
        <c:spPr>
          <a:noFill/>
          <a:ln w="6350" cap="flat" cmpd="sng" algn="ctr">
            <a:noFill/>
            <a:prstDash val="solid"/>
            <a:round/>
          </a:ln>
          <a:effectLst/>
        </c:spPr>
        <c:txPr>
          <a:bodyPr rot="-60000000" vert="horz"/>
          <a:lstStyle/>
          <a:p>
            <a:pPr>
              <a:defRPr/>
            </a:pPr>
            <a:endParaRPr lang="zh-CN"/>
          </a:p>
        </c:txPr>
        <c:crossAx val="1479383776"/>
        <c:crosses val="autoZero"/>
        <c:crossBetween val="between"/>
      </c:valAx>
      <c:catAx>
        <c:axId val="1479390304"/>
        <c:scaling>
          <c:orientation val="minMax"/>
        </c:scaling>
        <c:delete val="1"/>
        <c:axPos val="b"/>
        <c:numFmt formatCode="General" sourceLinked="1"/>
        <c:majorTickMark val="out"/>
        <c:minorTickMark val="none"/>
        <c:tickLblPos val="none"/>
        <c:crossAx val="1479363104"/>
        <c:crosses val="autoZero"/>
        <c:auto val="1"/>
        <c:lblAlgn val="ctr"/>
        <c:lblOffset val="100"/>
        <c:noMultiLvlLbl val="0"/>
      </c:catAx>
      <c:valAx>
        <c:axId val="1479363104"/>
        <c:scaling>
          <c:orientation val="minMax"/>
          <c:min val="-1"/>
        </c:scaling>
        <c:delete val="0"/>
        <c:axPos val="r"/>
        <c:numFmt formatCode="0%" sourceLinked="0"/>
        <c:majorTickMark val="out"/>
        <c:minorTickMark val="none"/>
        <c:tickLblPos val="none"/>
        <c:spPr>
          <a:noFill/>
          <a:ln w="6350" cap="flat" cmpd="sng" algn="ctr">
            <a:noFill/>
            <a:prstDash val="solid"/>
            <a:round/>
          </a:ln>
          <a:effectLst/>
        </c:spPr>
        <c:txPr>
          <a:bodyPr rot="-60000000" vert="horz"/>
          <a:lstStyle/>
          <a:p>
            <a:pPr>
              <a:defRPr/>
            </a:pPr>
            <a:endParaRPr lang="zh-CN"/>
          </a:p>
        </c:txPr>
        <c:crossAx val="1479390304"/>
        <c:crosses val="max"/>
        <c:crossBetween val="between"/>
      </c:valAx>
      <c:spPr>
        <a:noFill/>
        <a:ln>
          <a:noFill/>
        </a:ln>
        <a:effectLst/>
      </c:spPr>
    </c:plotArea>
    <c:legend>
      <c:legendPos val="b"/>
      <c:layout/>
      <c:overlay val="0"/>
      <c:spPr>
        <a:noFill/>
        <a:ln>
          <a:noFill/>
        </a:ln>
        <a:effectLst/>
      </c:spPr>
      <c:txPr>
        <a:bodyPr rot="0" vert="horz"/>
        <a:lstStyle/>
        <a:p>
          <a:pPr>
            <a:defRPr sz="500"/>
          </a:pPr>
          <a:endParaRPr lang="zh-CN"/>
        </a:p>
      </c:txPr>
    </c:legend>
    <c:plotVisOnly val="1"/>
    <c:dispBlanksAs val="gap"/>
    <c:showDLblsOverMax val="0"/>
  </c:chart>
  <c:spPr>
    <a:noFill/>
    <a:ln>
      <a:solidFill>
        <a:schemeClr val="tx1"/>
      </a:solid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61902"/>
          <c:y val="0.0543627366"/>
          <c:w val="0.897000551"/>
          <c:h val="0.696835041"/>
        </c:manualLayout>
      </c:layout>
      <c:barChart>
        <c:dLbls>
          <c:showLegendKey val="0"/>
          <c:showVal val="0"/>
          <c:showCatName val="0"/>
          <c:showSerName val="0"/>
          <c:showPercent val="0"/>
          <c:showBubbleSize val="0"/>
        </c:dLbls>
        <c:axId val="1479369088"/>
        <c:axId val="1479369632"/>
        <c:barDir val="col"/>
        <c:grouping val="clustered"/>
        <c:varyColors val="0"/>
        <c:ser>
          <c:idx val="0"/>
          <c:order val="0"/>
          <c:tx>
            <c:strRef>
              <c:f>Sheet1!$B$1</c:f>
              <c:strCache>
                <c:ptCount val="1"/>
                <c:pt idx="0">
                  <c:v>ESS</c:v>
                </c:pt>
              </c:strCache>
            </c:strRef>
          </c:tx>
          <c:spPr>
            <a:solidFill>
              <a:srgbClr val="22417A"/>
            </a:solidFill>
            <a:ln>
              <a:noFill/>
            </a:ln>
            <a:effectLst/>
          </c:spPr>
          <c:invertIfNegative val="0"/>
          <c:dPt>
            <c:idx val="0"/>
            <c:invertIfNegative val="0"/>
            <c:bubble3D val="0"/>
            <c:extLst>
              <c:ext xmlns:c16="http://schemas.microsoft.com/office/drawing/2014/chart" uri="{C3380CC4-5D6E-409C-BE32-E72D297353CC}">
                <c16:uniqueId val="{00000000-4BD5-48BE-8FAB-FBEEA40C8313}"/>
              </c:ext>
            </c:extLst>
          </c:dPt>
          <c:dPt>
            <c:idx val="1"/>
            <c:invertIfNegative val="0"/>
            <c:bubble3D val="0"/>
            <c:spPr>
              <a:solidFill>
                <a:srgbClr val="22417A"/>
              </a:solidFill>
              <a:ln>
                <a:noFill/>
              </a:ln>
              <a:effectLst/>
            </c:spPr>
            <c:extLst>
              <c:ext xmlns:c16="http://schemas.microsoft.com/office/drawing/2014/chart" uri="{C3380CC4-5D6E-409C-BE32-E72D297353CC}">
                <c16:uniqueId val="{00000002-4BD5-48BE-8FAB-FBEEA40C8313}"/>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4-4BD5-48BE-8FAB-FBEEA40C8313}"/>
              </c:ext>
            </c:extLst>
          </c:dPt>
          <c:dLbls>
            <c:spPr>
              <a:noFill/>
              <a:ln>
                <a:noFill/>
              </a:ln>
              <a:effectLst/>
            </c:spPr>
            <c:txPr>
              <a:bodyPr rot="0" spcFirstLastPara="1" vertOverflow="ellipsis" vert="horz" wrap="square" anchor="ctr" anchorCtr="1"/>
              <a:lstStyle/>
              <a:p>
                <a:pPr>
                  <a:defRPr lang="zh-CN" sz="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Sheet1!$A$2:$A$6</c:f>
              <c:strCache>
                <c:ptCount val="5"/>
                <c:pt idx="0">
                  <c:v>2017年Q3</c:v>
                </c:pt>
                <c:pt idx="1">
                  <c:v>2017年Q4</c:v>
                </c:pt>
                <c:pt idx="2">
                  <c:v>2018年Q1</c:v>
                </c:pt>
                <c:pt idx="3">
                  <c:v>2018年Q2</c:v>
                </c:pt>
                <c:pt idx="4">
                  <c:v>2018年Q3</c:v>
                </c:pt>
              </c:strCache>
            </c:strRef>
          </c:cat>
          <c:val>
            <c:numRef>
              <c:f>Sheet1!$B$2:$B$6</c:f>
              <c:numCache>
                <c:formatCode>0_ </c:formatCode>
                <c:ptCount val="5"/>
                <c:pt idx="0">
                  <c:v>32.15</c:v>
                </c:pt>
                <c:pt idx="1">
                  <c:v>31.5</c:v>
                </c:pt>
                <c:pt idx="2">
                  <c:v>33</c:v>
                </c:pt>
                <c:pt idx="3">
                  <c:v>36</c:v>
                </c:pt>
                <c:pt idx="4">
                  <c:v>35</c:v>
                </c:pt>
              </c:numCache>
            </c:numRef>
          </c:val>
          <c:extLst>
            <c:ext xmlns:c16="http://schemas.microsoft.com/office/drawing/2014/chart" uri="{C3380CC4-5D6E-409C-BE32-E72D297353CC}">
              <c16:uniqueId val="{00000005-4BD5-48BE-8FAB-FBEEA40C8313}"/>
            </c:ext>
          </c:extLst>
        </c:ser>
        <c:gapWidth val="219"/>
        <c:overlap/>
      </c:barChart>
      <c:lineChart>
        <c:dLbls>
          <c:showLegendKey val="0"/>
          <c:showVal val="0"/>
          <c:showCatName val="0"/>
          <c:showSerName val="0"/>
          <c:showPercent val="0"/>
          <c:showBubbleSize val="0"/>
        </c:dLbls>
        <c:axId val="1479370176"/>
        <c:axId val="1560313600"/>
        <c:grouping val="standard"/>
        <c:varyColors val="0"/>
        <c:ser>
          <c:idx val="1"/>
          <c:order val="1"/>
          <c:tx>
            <c:strRef>
              <c:f>Sheet1!$C$1</c:f>
              <c:strCache>
                <c:ptCount val="1"/>
                <c:pt idx="0">
                  <c:v>环比</c:v>
                </c:pt>
              </c:strCache>
            </c:strRef>
          </c:tx>
          <c:spPr>
            <a:ln w="15875" cap="rnd">
              <a:solidFill>
                <a:srgbClr val="C00000"/>
              </a:solidFill>
              <a:round/>
            </a:ln>
            <a:effectLst/>
          </c:spPr>
          <c:marker>
            <c:symbol val="none"/>
            <c:size val="5"/>
          </c:marker>
          <c:dLbls>
            <c:dLbl>
              <c:idx val="0"/>
              <c:layout>
                <c:manualLayout>
                  <c:x val="-0.00231143553"/>
                  <c:y val="0.0620718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D5-48BE-8FAB-FBEEA40C8313}"/>
                </c:ext>
              </c:extLst>
            </c:dLbl>
            <c:dLbl>
              <c:idx val="1"/>
              <c:layout>
                <c:manualLayout>
                  <c:x val="-0.00231143553"/>
                  <c:y val="0.0662688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BD5-48BE-8FAB-FBEEA40C8313}"/>
                </c:ext>
              </c:extLst>
            </c:dLbl>
            <c:dLbl>
              <c:idx val="2"/>
              <c:layout>
                <c:manualLayout>
                  <c:x val="0.00450121658"/>
                  <c:y val="0.041307594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BD5-48BE-8FAB-FBEEA40C8313}"/>
                </c:ext>
              </c:extLst>
            </c:dLbl>
            <c:dLbl>
              <c:idx val="3"/>
              <c:layout>
                <c:manualLayout>
                  <c:x val="0.00450121658"/>
                  <c:y val="0.037331461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D5-48BE-8FAB-FBEEA40C8313}"/>
                </c:ext>
              </c:extLst>
            </c:dLbl>
            <c:numFmt formatCode="0.0%" sourceLinked="0"/>
            <c:spPr>
              <a:noFill/>
              <a:ln>
                <a:noFill/>
              </a:ln>
              <a:effectLst/>
            </c:spPr>
            <c:txPr>
              <a:bodyPr rot="0" spcFirstLastPara="1" vertOverflow="ellipsis" vert="horz" wrap="square" anchor="ctr" anchorCtr="1"/>
              <a:lstStyle/>
              <a:p>
                <a:pPr>
                  <a:defRPr lang="zh-CN"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Sheet1!$A$2:$A$6</c:f>
              <c:strCache>
                <c:ptCount val="5"/>
                <c:pt idx="0">
                  <c:v>2017年Q3</c:v>
                </c:pt>
                <c:pt idx="1">
                  <c:v>2017年Q4</c:v>
                </c:pt>
                <c:pt idx="2">
                  <c:v>2018年Q1</c:v>
                </c:pt>
                <c:pt idx="3">
                  <c:v>2018年Q2</c:v>
                </c:pt>
                <c:pt idx="4">
                  <c:v>2018年Q3</c:v>
                </c:pt>
              </c:strCache>
            </c:strRef>
          </c:cat>
          <c:val>
            <c:numRef>
              <c:f>Sheet1!$C$2:$C$6</c:f>
              <c:numCache>
                <c:formatCode>0.0%</c:formatCode>
                <c:ptCount val="5"/>
                <c:pt idx="0">
                  <c:v>7.1999999999999995E-2</c:v>
                </c:pt>
                <c:pt idx="1">
                  <c:v>-2.0217729393468109E-2</c:v>
                </c:pt>
                <c:pt idx="2">
                  <c:v>4.7619047619047672E-2</c:v>
                </c:pt>
                <c:pt idx="3">
                  <c:v>9.0909090909090828E-2</c:v>
                </c:pt>
                <c:pt idx="4">
                  <c:v>-2.777777777777779E-2</c:v>
                </c:pt>
              </c:numCache>
            </c:numRef>
          </c:val>
          <c:smooth val="0"/>
          <c:extLst>
            <c:ext xmlns:c16="http://schemas.microsoft.com/office/drawing/2014/chart" uri="{C3380CC4-5D6E-409C-BE32-E72D297353CC}">
              <c16:uniqueId val="{0000000A-4BD5-48BE-8FAB-FBEEA40C8313}"/>
            </c:ext>
          </c:extLst>
        </c:ser>
        <c:marker/>
        <c:smooth val="0"/>
      </c:lineChart>
      <c:catAx>
        <c:axId val="147936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479369632"/>
        <c:crosses val="autoZero"/>
        <c:auto val="1"/>
        <c:lblAlgn val="ctr"/>
        <c:lblOffset val="100"/>
        <c:noMultiLvlLbl val="0"/>
      </c:catAx>
      <c:valAx>
        <c:axId val="1479369632"/>
        <c:scaling>
          <c:orientation val="minMax"/>
          <c:max val="40"/>
          <c:min val="29"/>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479369088"/>
        <c:crosses val="autoZero"/>
        <c:crossBetween val="between"/>
      </c:valAx>
      <c:catAx>
        <c:axId val="1479370176"/>
        <c:scaling>
          <c:orientation val="minMax"/>
        </c:scaling>
        <c:delete val="1"/>
        <c:axPos val="b"/>
        <c:numFmt formatCode="General" sourceLinked="1"/>
        <c:majorTickMark val="out"/>
        <c:minorTickMark val="none"/>
        <c:tickLblPos val="nextTo"/>
        <c:crossAx val="1560313600"/>
        <c:crosses val="autoZero"/>
        <c:auto val="1"/>
        <c:lblAlgn val="ctr"/>
        <c:lblOffset val="100"/>
        <c:noMultiLvlLbl val="0"/>
      </c:catAx>
      <c:valAx>
        <c:axId val="1560313600"/>
        <c:scaling>
          <c:orientation val="minMax"/>
          <c:min val="-2"/>
        </c:scaling>
        <c:delete val="0"/>
        <c:axPos val="r"/>
        <c:numFmt formatCode="0%" sourceLinked="0"/>
        <c:majorTickMark val="none"/>
        <c:minorTickMark val="none"/>
        <c:tickLblPos val="none"/>
        <c:spPr>
          <a:noFill/>
          <a:ln>
            <a:noFill/>
          </a:ln>
          <a:effectLst/>
        </c:spPr>
        <c:txPr>
          <a:bodyPr rot="-6000000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479370176"/>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lang="zh-CN" sz="5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dLbls>
          <c:showLegendKey val="0"/>
          <c:showVal val="0"/>
          <c:showCatName val="0"/>
          <c:showSerName val="0"/>
          <c:showPercent val="0"/>
          <c:showBubbleSize val="0"/>
        </c:dLbls>
        <c:axId val="1483390976"/>
        <c:axId val="1473116544"/>
        <c:barDir val="col"/>
        <c:grouping val="clustered"/>
        <c:varyColors val="0"/>
        <c:ser>
          <c:idx val="0"/>
          <c:order val="0"/>
          <c:tx>
            <c:strRef>
              <c:f>Sheet1!$B$1</c:f>
              <c:strCache>
                <c:ptCount val="1"/>
                <c:pt idx="0">
                  <c:v>销售量</c:v>
                </c:pt>
              </c:strCache>
            </c:strRef>
          </c:tx>
          <c:spPr>
            <a:solidFill>
              <a:srgbClr val="22417A"/>
            </a:solidFill>
            <a:ln>
              <a:noFill/>
            </a:ln>
            <a:effectLst/>
          </c:spPr>
          <c:invertIfNegative val="0"/>
          <c:dLbls>
            <c:dLbl>
              <c:idx val="0"/>
              <c:layout>
                <c:manualLayout>
                  <c:x val="0.002416189"/>
                  <c:y val="0.02368018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BD-40AE-A895-BE78AE7852CD}"/>
                </c:ext>
              </c:extLst>
            </c:dLbl>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Sheet1!$A$2:$A$6</c:f>
              <c:strCache>
                <c:ptCount val="5"/>
                <c:pt idx="0">
                  <c:v>2017年Q3</c:v>
                </c:pt>
                <c:pt idx="1">
                  <c:v>2017年Q4</c:v>
                </c:pt>
                <c:pt idx="2">
                  <c:v>2018年Q1</c:v>
                </c:pt>
                <c:pt idx="3">
                  <c:v>2018年Q2</c:v>
                </c:pt>
                <c:pt idx="4">
                  <c:v>2018年Q3</c:v>
                </c:pt>
              </c:strCache>
            </c:strRef>
          </c:cat>
          <c:val>
            <c:numRef>
              <c:f>Sheet1!$B$2:$B$6</c:f>
              <c:numCache>
                <c:formatCode>0.0</c:formatCode>
                <c:ptCount val="5"/>
                <c:pt idx="0">
                  <c:v>248.42</c:v>
                </c:pt>
                <c:pt idx="1">
                  <c:v>271.83159999999998</c:v>
                </c:pt>
                <c:pt idx="2">
                  <c:v>266.37</c:v>
                </c:pt>
                <c:pt idx="3">
                  <c:v>284.2</c:v>
                </c:pt>
                <c:pt idx="4">
                  <c:v>288.60000000000002</c:v>
                </c:pt>
              </c:numCache>
            </c:numRef>
          </c:val>
          <c:extLst>
            <c:ext xmlns:c16="http://schemas.microsoft.com/office/drawing/2014/chart" uri="{C3380CC4-5D6E-409C-BE32-E72D297353CC}">
              <c16:uniqueId val="{00000001-E1BD-40AE-A895-BE78AE7852CD}"/>
            </c:ext>
          </c:extLst>
        </c:ser>
        <c:gapWidth/>
        <c:overlap/>
      </c:barChart>
      <c:catAx>
        <c:axId val="148339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sz="500"/>
            </a:pPr>
            <a:endParaRPr lang="zh-CN"/>
          </a:p>
        </c:txPr>
        <c:crossAx val="1473116544"/>
        <c:crosses val="autoZero"/>
        <c:auto val="1"/>
        <c:lblAlgn val="ctr"/>
        <c:lblOffset val="100"/>
        <c:noMultiLvlLbl val="0"/>
      </c:catAx>
      <c:valAx>
        <c:axId val="1473116544"/>
        <c:scaling>
          <c:orientation val="minMax"/>
          <c:max val="400"/>
        </c:scaling>
        <c:delete val="0"/>
        <c:axPos val="l"/>
        <c:numFmt formatCode="0" sourceLinked="0"/>
        <c:majorTickMark val="none"/>
        <c:minorTickMark val="none"/>
        <c:tickLblPos val="nextTo"/>
        <c:spPr>
          <a:noFill/>
          <a:ln w="6350" cap="flat" cmpd="sng" algn="ctr">
            <a:noFill/>
            <a:prstDash val="solid"/>
            <a:round/>
          </a:ln>
          <a:effectLst/>
        </c:spPr>
        <c:txPr>
          <a:bodyPr rot="-60000000" vert="horz"/>
          <a:lstStyle/>
          <a:p>
            <a:pPr>
              <a:defRPr/>
            </a:pPr>
            <a:endParaRPr lang="zh-CN"/>
          </a:p>
        </c:txPr>
        <c:crossAx val="1483390976"/>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lang="zh-CN" sz="400">
          <a:solidFill>
            <a:schemeClr val="tx1"/>
          </a:solidFill>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677432"/>
          <c:y val="0.08819448"/>
          <c:w val="0.856400967"/>
          <c:h val="0.6316815"/>
        </c:manualLayout>
      </c:layout>
      <c:barChart>
        <c:dLbls>
          <c:showLegendKey val="0"/>
          <c:showVal val="0"/>
          <c:showCatName val="0"/>
          <c:showSerName val="0"/>
          <c:showPercent val="0"/>
          <c:showBubbleSize val="0"/>
        </c:dLbls>
        <c:axId val="1473113280"/>
        <c:axId val="1473117088"/>
        <c:barDir val="bar"/>
        <c:grouping val="stacked"/>
        <c:varyColors val="0"/>
        <c:ser>
          <c:idx val="0"/>
          <c:order val="0"/>
          <c:tx>
            <c:strRef>
              <c:f>Sheet1!$B$1</c:f>
              <c:strCache>
                <c:ptCount val="1"/>
                <c:pt idx="0">
                  <c:v>Mobile</c:v>
                </c:pt>
              </c:strCache>
            </c:strRef>
          </c:tx>
          <c:spPr>
            <a:solidFill>
              <a:schemeClr val="accent1"/>
            </a:solidFill>
            <a:ln>
              <a:noFill/>
            </a:ln>
            <a:effectLst/>
          </c:spPr>
          <c:invertIfNegative val="0"/>
          <c:dPt>
            <c:idx val="2"/>
            <c:invertIfNegative val="0"/>
            <c:bubble3D val="0"/>
            <c:spPr>
              <a:solidFill>
                <a:schemeClr val="accent1"/>
              </a:solidFill>
              <a:ln>
                <a:noFill/>
              </a:ln>
              <a:effectLst/>
            </c:spPr>
            <c:extLst>
              <c:ext xmlns:c16="http://schemas.microsoft.com/office/drawing/2014/chart" uri="{C3380CC4-5D6E-409C-BE32-E72D297353CC}">
                <c16:uniqueId val="{00000001-2DA4-421D-9C0F-2CFC7F61472D}"/>
              </c:ext>
            </c:extLst>
          </c:dPt>
          <c:cat>
            <c:strRef>
              <c:f>Sheet1!$A$2:$A$4</c:f>
              <c:strCache>
                <c:ptCount val="3"/>
                <c:pt idx="0">
                  <c:v>18.Q3</c:v>
                </c:pt>
                <c:pt idx="1">
                  <c:v>18.Q2</c:v>
                </c:pt>
                <c:pt idx="2">
                  <c:v>17.Q3</c:v>
                </c:pt>
              </c:strCache>
            </c:strRef>
          </c:cat>
          <c:val>
            <c:numRef>
              <c:f>Sheet1!$B$2:$B$4</c:f>
              <c:numCache>
                <c:formatCode>_ * #,##0.0_ ;_ * \-#,##0.0_ ;_ * "-"??_ ;_ @_ </c:formatCode>
                <c:ptCount val="3"/>
                <c:pt idx="0">
                  <c:v>207.51</c:v>
                </c:pt>
                <c:pt idx="1">
                  <c:v>206.36</c:v>
                </c:pt>
                <c:pt idx="2">
                  <c:v>196.13</c:v>
                </c:pt>
              </c:numCache>
            </c:numRef>
          </c:val>
          <c:extLst>
            <c:ext xmlns:c16="http://schemas.microsoft.com/office/drawing/2014/chart" uri="{C3380CC4-5D6E-409C-BE32-E72D297353CC}">
              <c16:uniqueId val="{00000002-2DA4-421D-9C0F-2CFC7F61472D}"/>
            </c:ext>
          </c:extLst>
        </c:ser>
        <c:ser>
          <c:idx val="1"/>
          <c:order val="1"/>
          <c:tx>
            <c:strRef>
              <c:f>Sheet1!$C$1</c:f>
              <c:strCache>
                <c:ptCount val="1"/>
                <c:pt idx="0">
                  <c:v>Tablet</c:v>
                </c:pt>
              </c:strCache>
            </c:strRef>
          </c:tx>
          <c:spPr>
            <a:solidFill>
              <a:schemeClr val="accent2"/>
            </a:solidFill>
            <a:ln>
              <a:noFill/>
            </a:ln>
            <a:effectLst/>
          </c:spPr>
          <c:invertIfNegative val="0"/>
          <c:cat>
            <c:strRef>
              <c:f>Sheet1!$A$2:$A$4</c:f>
              <c:strCache>
                <c:ptCount val="3"/>
                <c:pt idx="0">
                  <c:v>18.Q3</c:v>
                </c:pt>
                <c:pt idx="1">
                  <c:v>18.Q2</c:v>
                </c:pt>
                <c:pt idx="2">
                  <c:v>17.Q3</c:v>
                </c:pt>
              </c:strCache>
            </c:strRef>
          </c:cat>
          <c:val>
            <c:numRef>
              <c:f>Sheet1!$C$2:$C$4</c:f>
              <c:numCache>
                <c:formatCode>_ * #,##0.0_ ;_ * \-#,##0.0_ ;_ * "-"??_ ;_ @_ </c:formatCode>
                <c:ptCount val="3"/>
                <c:pt idx="0">
                  <c:v>25.58</c:v>
                </c:pt>
                <c:pt idx="1">
                  <c:v>25</c:v>
                </c:pt>
                <c:pt idx="2">
                  <c:v>19.420000000000002</c:v>
                </c:pt>
              </c:numCache>
            </c:numRef>
          </c:val>
          <c:extLst>
            <c:ext xmlns:c16="http://schemas.microsoft.com/office/drawing/2014/chart" uri="{C3380CC4-5D6E-409C-BE32-E72D297353CC}">
              <c16:uniqueId val="{00000003-2DA4-421D-9C0F-2CFC7F61472D}"/>
            </c:ext>
          </c:extLst>
        </c:ser>
        <c:ser>
          <c:idx val="2"/>
          <c:order val="2"/>
          <c:tx>
            <c:strRef>
              <c:f>Sheet1!$D$1</c:f>
              <c:strCache>
                <c:ptCount val="1"/>
                <c:pt idx="0">
                  <c:v>Notebook</c:v>
                </c:pt>
              </c:strCache>
            </c:strRef>
          </c:tx>
          <c:spPr>
            <a:solidFill>
              <a:schemeClr val="accent3"/>
            </a:solidFill>
            <a:ln>
              <a:noFill/>
            </a:ln>
            <a:effectLst/>
          </c:spPr>
          <c:invertIfNegative val="0"/>
          <c:cat>
            <c:strRef>
              <c:f>Sheet1!$A$2:$A$4</c:f>
              <c:strCache>
                <c:ptCount val="3"/>
                <c:pt idx="0">
                  <c:v>18.Q3</c:v>
                </c:pt>
                <c:pt idx="1">
                  <c:v>18.Q2</c:v>
                </c:pt>
                <c:pt idx="2">
                  <c:v>17.Q3</c:v>
                </c:pt>
              </c:strCache>
            </c:strRef>
          </c:cat>
          <c:val>
            <c:numRef>
              <c:f>Sheet1!$D$2:$D$4</c:f>
              <c:numCache>
                <c:formatCode>_ * #,##0.0_ ;_ * \-#,##0.0_ ;_ * "-"??_ ;_ @_ </c:formatCode>
                <c:ptCount val="3"/>
                <c:pt idx="0">
                  <c:v>17.95</c:v>
                </c:pt>
                <c:pt idx="1">
                  <c:v>17.899999999999999</c:v>
                </c:pt>
                <c:pt idx="2">
                  <c:v>17.2</c:v>
                </c:pt>
              </c:numCache>
            </c:numRef>
          </c:val>
          <c:extLst>
            <c:ext xmlns:c16="http://schemas.microsoft.com/office/drawing/2014/chart" uri="{C3380CC4-5D6E-409C-BE32-E72D297353CC}">
              <c16:uniqueId val="{00000004-2DA4-421D-9C0F-2CFC7F61472D}"/>
            </c:ext>
          </c:extLst>
        </c:ser>
        <c:ser>
          <c:idx val="3"/>
          <c:order val="3"/>
          <c:tx>
            <c:strRef>
              <c:f>Sheet1!$E$1</c:f>
              <c:strCache>
                <c:ptCount val="1"/>
                <c:pt idx="0">
                  <c:v>Powerbank</c:v>
                </c:pt>
              </c:strCache>
            </c:strRef>
          </c:tx>
          <c:spPr>
            <a:solidFill>
              <a:schemeClr val="accent4"/>
            </a:solidFill>
            <a:ln>
              <a:noFill/>
            </a:ln>
            <a:effectLst/>
          </c:spPr>
          <c:invertIfNegative val="0"/>
          <c:cat>
            <c:strRef>
              <c:f>Sheet1!$A$2:$A$4</c:f>
              <c:strCache>
                <c:ptCount val="3"/>
                <c:pt idx="0">
                  <c:v>18.Q3</c:v>
                </c:pt>
                <c:pt idx="1">
                  <c:v>18.Q2</c:v>
                </c:pt>
                <c:pt idx="2">
                  <c:v>17.Q3</c:v>
                </c:pt>
              </c:strCache>
            </c:strRef>
          </c:cat>
          <c:val>
            <c:numRef>
              <c:f>Sheet1!$E$2:$E$4</c:f>
              <c:numCache>
                <c:formatCode>_ * #,##0.0_ ;_ * \-#,##0.0_ ;_ * "-"??_ ;_ @_ </c:formatCode>
                <c:ptCount val="3"/>
                <c:pt idx="0">
                  <c:v>1.75</c:v>
                </c:pt>
                <c:pt idx="1">
                  <c:v>1.8</c:v>
                </c:pt>
                <c:pt idx="2">
                  <c:v>1.8</c:v>
                </c:pt>
              </c:numCache>
            </c:numRef>
          </c:val>
          <c:extLst>
            <c:ext xmlns:c16="http://schemas.microsoft.com/office/drawing/2014/chart" uri="{C3380CC4-5D6E-409C-BE32-E72D297353CC}">
              <c16:uniqueId val="{00000005-2DA4-421D-9C0F-2CFC7F61472D}"/>
            </c:ext>
          </c:extLst>
        </c:ser>
        <c:ser>
          <c:idx val="4"/>
          <c:order val="4"/>
          <c:tx>
            <c:strRef>
              <c:f>Sheet1!$F$1</c:f>
              <c:strCache>
                <c:ptCount val="1"/>
                <c:pt idx="0">
                  <c:v>UAV</c:v>
                </c:pt>
              </c:strCache>
            </c:strRef>
          </c:tx>
          <c:spPr>
            <a:solidFill>
              <a:schemeClr val="accent5"/>
            </a:solidFill>
            <a:ln>
              <a:noFill/>
            </a:ln>
            <a:effectLst/>
          </c:spPr>
          <c:invertIfNegative val="0"/>
          <c:cat>
            <c:strRef>
              <c:f>Sheet1!$A$2:$A$4</c:f>
              <c:strCache>
                <c:ptCount val="3"/>
                <c:pt idx="0">
                  <c:v>18.Q3</c:v>
                </c:pt>
                <c:pt idx="1">
                  <c:v>18.Q2</c:v>
                </c:pt>
                <c:pt idx="2">
                  <c:v>17.Q3</c:v>
                </c:pt>
              </c:strCache>
            </c:strRef>
          </c:cat>
          <c:val>
            <c:numRef>
              <c:f>Sheet1!$F$2:$F$4</c:f>
              <c:numCache>
                <c:formatCode>_ * #,##0.0_ ;_ * \-#,##0.0_ ;_ * "-"??_ ;_ @_ </c:formatCode>
                <c:ptCount val="3"/>
                <c:pt idx="0">
                  <c:v>12.17</c:v>
                </c:pt>
                <c:pt idx="1">
                  <c:v>11.9</c:v>
                </c:pt>
                <c:pt idx="2">
                  <c:v>4.82</c:v>
                </c:pt>
              </c:numCache>
            </c:numRef>
          </c:val>
          <c:extLst>
            <c:ext xmlns:c16="http://schemas.microsoft.com/office/drawing/2014/chart" uri="{C3380CC4-5D6E-409C-BE32-E72D297353CC}">
              <c16:uniqueId val="{00000006-2DA4-421D-9C0F-2CFC7F61472D}"/>
            </c:ext>
          </c:extLst>
        </c:ser>
        <c:ser>
          <c:idx val="5"/>
          <c:order val="5"/>
          <c:tx>
            <c:strRef>
              <c:f>Sheet1!$G$1</c:f>
              <c:strCache>
                <c:ptCount val="1"/>
                <c:pt idx="0">
                  <c:v>智能设备</c:v>
                </c:pt>
              </c:strCache>
            </c:strRef>
          </c:tx>
          <c:spPr>
            <a:solidFill>
              <a:schemeClr val="accent6"/>
            </a:solidFill>
            <a:ln>
              <a:noFill/>
            </a:ln>
            <a:effectLst/>
          </c:spPr>
          <c:invertIfNegative val="0"/>
          <c:cat>
            <c:strRef>
              <c:f>Sheet1!$A$2:$A$4</c:f>
              <c:strCache>
                <c:ptCount val="3"/>
                <c:pt idx="0">
                  <c:v>18.Q3</c:v>
                </c:pt>
                <c:pt idx="1">
                  <c:v>18.Q2</c:v>
                </c:pt>
                <c:pt idx="2">
                  <c:v>17.Q3</c:v>
                </c:pt>
              </c:strCache>
            </c:strRef>
          </c:cat>
          <c:val>
            <c:numRef>
              <c:f>Sheet1!$G$2:$G$4</c:f>
              <c:numCache>
                <c:formatCode>_ * #,##0.0_ ;_ * \-#,##0.0_ ;_ * "-"??_ ;_ @_ </c:formatCode>
                <c:ptCount val="3"/>
                <c:pt idx="0">
                  <c:v>13.66</c:v>
                </c:pt>
                <c:pt idx="1">
                  <c:v>13.4</c:v>
                </c:pt>
                <c:pt idx="2">
                  <c:v>3.55</c:v>
                </c:pt>
              </c:numCache>
            </c:numRef>
          </c:val>
          <c:extLst>
            <c:ext xmlns:c16="http://schemas.microsoft.com/office/drawing/2014/chart" uri="{C3380CC4-5D6E-409C-BE32-E72D297353CC}">
              <c16:uniqueId val="{00000007-2DA4-421D-9C0F-2CFC7F61472D}"/>
            </c:ext>
          </c:extLst>
        </c:ser>
        <c:ser>
          <c:idx val="6"/>
          <c:order val="6"/>
          <c:tx>
            <c:strRef>
              <c:f>Sheet1!$H$1</c:f>
              <c:strCache>
                <c:ptCount val="1"/>
                <c:pt idx="0">
                  <c:v>Others</c:v>
                </c:pt>
              </c:strCache>
            </c:strRef>
          </c:tx>
          <c:spPr>
            <a:solidFill>
              <a:schemeClr val="accent1">
                <a:lumMod val="60000"/>
              </a:schemeClr>
            </a:solidFill>
            <a:ln>
              <a:noFill/>
            </a:ln>
            <a:effectLst/>
          </c:spPr>
          <c:invertIfNegative val="0"/>
          <c:cat>
            <c:strRef>
              <c:f>Sheet1!$A$2:$A$4</c:f>
              <c:strCache>
                <c:ptCount val="3"/>
                <c:pt idx="0">
                  <c:v>18.Q3</c:v>
                </c:pt>
                <c:pt idx="1">
                  <c:v>18.Q2</c:v>
                </c:pt>
                <c:pt idx="2">
                  <c:v>17.Q3</c:v>
                </c:pt>
              </c:strCache>
            </c:strRef>
          </c:cat>
          <c:val>
            <c:numRef>
              <c:f>Sheet1!$H$2:$H$4</c:f>
              <c:numCache>
                <c:formatCode>_ * #,##0.0_ ;_ * \-#,##0.0_ ;_ * "-"??_ ;_ @_ </c:formatCode>
                <c:ptCount val="3"/>
                <c:pt idx="0">
                  <c:v>10</c:v>
                </c:pt>
                <c:pt idx="1">
                  <c:v>8</c:v>
                </c:pt>
                <c:pt idx="2">
                  <c:v>5.5</c:v>
                </c:pt>
              </c:numCache>
            </c:numRef>
          </c:val>
          <c:extLst>
            <c:ext xmlns:c16="http://schemas.microsoft.com/office/drawing/2014/chart" uri="{C3380CC4-5D6E-409C-BE32-E72D297353CC}">
              <c16:uniqueId val="{00000008-2DA4-421D-9C0F-2CFC7F61472D}"/>
            </c:ext>
          </c:extLst>
        </c:ser>
        <c:gapWidth val="100"/>
        <c:overlap val="100"/>
      </c:barChart>
      <c:catAx>
        <c:axId val="1473113280"/>
        <c:scaling>
          <c:orientation val="minMax"/>
        </c:scaling>
        <c:delete val="0"/>
        <c:axPos val="l"/>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lang="zh-CN" sz="4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473117088"/>
        <c:crosses val="autoZero"/>
        <c:auto val="1"/>
        <c:lblAlgn val="ctr"/>
        <c:lblOffset val="100"/>
        <c:noMultiLvlLbl val="0"/>
      </c:catAx>
      <c:valAx>
        <c:axId val="1473117088"/>
        <c:scaling>
          <c:orientation val="minMax"/>
          <c:min val="0.65"/>
        </c:scaling>
        <c:delete val="1"/>
        <c:axPos val="b"/>
        <c:numFmt formatCode="_ * #,##0.0_ ;_ * \-#,##0.0_ ;_ * &quot;-&quot;??_ ;_ @_ " sourceLinked="1"/>
        <c:majorTickMark val="out"/>
        <c:minorTickMark val="none"/>
        <c:tickLblPos val="nextTo"/>
        <c:crossAx val="1473113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w="6350" cap="flat" cmpd="sng" algn="ctr">
      <a:solidFill>
        <a:schemeClr val="tx1"/>
      </a:solidFill>
      <a:prstDash val="solid"/>
      <a:miter lim="800000"/>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829834"/>
          <c:y val="0.0881944448"/>
          <c:w val="0.8545082"/>
          <c:h val="0.6316815"/>
        </c:manualLayout>
      </c:layout>
      <c:barChart>
        <c:dLbls>
          <c:showLegendKey val="0"/>
          <c:showVal val="0"/>
          <c:showCatName val="0"/>
          <c:showSerName val="0"/>
          <c:showPercent val="0"/>
          <c:showBubbleSize val="0"/>
        </c:dLbls>
        <c:axId val="1307680112"/>
        <c:axId val="1307680656"/>
        <c:barDir val="bar"/>
        <c:grouping val="percentStacked"/>
        <c:varyColors val="0"/>
        <c:ser>
          <c:idx val="0"/>
          <c:order val="0"/>
          <c:tx>
            <c:strRef>
              <c:f>Sheet1!$B$1</c:f>
              <c:strCache>
                <c:ptCount val="1"/>
                <c:pt idx="0">
                  <c:v>Apple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589-4DB5-9BBB-2E4C9E80658B}"/>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C589-4DB5-9BBB-2E4C9E80658B}"/>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589-4DB5-9BBB-2E4C9E80658B}"/>
              </c:ext>
            </c:extLst>
          </c:dPt>
          <c:cat>
            <c:strRef>
              <c:f>Sheet1!$A$2:$A$4</c:f>
              <c:strCache>
                <c:ptCount val="3"/>
                <c:pt idx="0">
                  <c:v>18.Q3</c:v>
                </c:pt>
                <c:pt idx="1">
                  <c:v>18.Q2</c:v>
                </c:pt>
                <c:pt idx="2">
                  <c:v>17.Q3</c:v>
                </c:pt>
              </c:strCache>
            </c:strRef>
          </c:cat>
          <c:val>
            <c:numRef>
              <c:f>Sheet1!$B$2:$B$4</c:f>
              <c:numCache>
                <c:formatCode>0.0</c:formatCode>
                <c:ptCount val="3"/>
                <c:pt idx="0" formatCode="0.0_);[Red]\(0.0\)">
                  <c:v>83.01</c:v>
                </c:pt>
                <c:pt idx="1">
                  <c:v>72.36</c:v>
                </c:pt>
                <c:pt idx="2">
                  <c:v>69.5</c:v>
                </c:pt>
              </c:numCache>
            </c:numRef>
          </c:val>
          <c:extLst>
            <c:ext xmlns:c16="http://schemas.microsoft.com/office/drawing/2014/chart" uri="{C3380CC4-5D6E-409C-BE32-E72D297353CC}">
              <c16:uniqueId val="{00000006-C589-4DB5-9BBB-2E4C9E80658B}"/>
            </c:ext>
          </c:extLst>
        </c:ser>
        <c:ser>
          <c:idx val="1"/>
          <c:order val="1"/>
          <c:tx>
            <c:strRef>
              <c:f>Sheet1!$C$1</c:f>
              <c:strCache>
                <c:ptCount val="1"/>
                <c:pt idx="0">
                  <c:v>HUAWEI</c:v>
                </c:pt>
              </c:strCache>
            </c:strRef>
          </c:tx>
          <c:spPr>
            <a:solidFill>
              <a:schemeClr val="accent2"/>
            </a:solidFill>
            <a:ln>
              <a:noFill/>
            </a:ln>
            <a:effectLst/>
          </c:spPr>
          <c:invertIfNegative val="0"/>
          <c:cat>
            <c:strRef>
              <c:f>Sheet1!$A$2:$A$4</c:f>
              <c:strCache>
                <c:ptCount val="3"/>
                <c:pt idx="0">
                  <c:v>18.Q3</c:v>
                </c:pt>
                <c:pt idx="1">
                  <c:v>18.Q2</c:v>
                </c:pt>
                <c:pt idx="2">
                  <c:v>17.Q3</c:v>
                </c:pt>
              </c:strCache>
            </c:strRef>
          </c:cat>
          <c:val>
            <c:numRef>
              <c:f>Sheet1!$C$2:$C$4</c:f>
              <c:numCache>
                <c:formatCode>0.0</c:formatCode>
                <c:ptCount val="3"/>
                <c:pt idx="0" formatCode="0.0_);[Red]\(0.0\)">
                  <c:v>47.34</c:v>
                </c:pt>
                <c:pt idx="1">
                  <c:v>49.35</c:v>
                </c:pt>
                <c:pt idx="2">
                  <c:v>37.299999999999997</c:v>
                </c:pt>
              </c:numCache>
            </c:numRef>
          </c:val>
          <c:extLst>
            <c:ext xmlns:c16="http://schemas.microsoft.com/office/drawing/2014/chart" uri="{C3380CC4-5D6E-409C-BE32-E72D297353CC}">
              <c16:uniqueId val="{00000007-C589-4DB5-9BBB-2E4C9E80658B}"/>
            </c:ext>
          </c:extLst>
        </c:ser>
        <c:ser>
          <c:idx val="2"/>
          <c:order val="2"/>
          <c:tx>
            <c:strRef>
              <c:f>Sheet1!$D$1</c:f>
              <c:strCache>
                <c:ptCount val="1"/>
                <c:pt idx="0">
                  <c:v>Oppo</c:v>
                </c:pt>
              </c:strCache>
            </c:strRef>
          </c:tx>
          <c:spPr>
            <a:solidFill>
              <a:schemeClr val="accent3"/>
            </a:solidFill>
            <a:ln>
              <a:noFill/>
            </a:ln>
            <a:effectLst/>
          </c:spPr>
          <c:invertIfNegative val="0"/>
          <c:cat>
            <c:strRef>
              <c:f>Sheet1!$A$2:$A$4</c:f>
              <c:strCache>
                <c:ptCount val="3"/>
                <c:pt idx="0">
                  <c:v>18.Q3</c:v>
                </c:pt>
                <c:pt idx="1">
                  <c:v>18.Q2</c:v>
                </c:pt>
                <c:pt idx="2">
                  <c:v>17.Q3</c:v>
                </c:pt>
              </c:strCache>
            </c:strRef>
          </c:cat>
          <c:val>
            <c:numRef>
              <c:f>Sheet1!$D$2:$D$4</c:f>
              <c:numCache>
                <c:formatCode>0.0</c:formatCode>
                <c:ptCount val="3"/>
                <c:pt idx="0" formatCode="0.0_);[Red]\(0.0\)">
                  <c:v>29.55</c:v>
                </c:pt>
                <c:pt idx="1">
                  <c:v>27.99</c:v>
                </c:pt>
                <c:pt idx="2">
                  <c:v>25.2</c:v>
                </c:pt>
              </c:numCache>
            </c:numRef>
          </c:val>
          <c:extLst>
            <c:ext xmlns:c16="http://schemas.microsoft.com/office/drawing/2014/chart" uri="{C3380CC4-5D6E-409C-BE32-E72D297353CC}">
              <c16:uniqueId val="{00000008-C589-4DB5-9BBB-2E4C9E80658B}"/>
            </c:ext>
          </c:extLst>
        </c:ser>
        <c:ser>
          <c:idx val="3"/>
          <c:order val="3"/>
          <c:tx>
            <c:strRef>
              <c:f>Sheet1!$E$1</c:f>
              <c:strCache>
                <c:ptCount val="1"/>
                <c:pt idx="0">
                  <c:v>vivo</c:v>
                </c:pt>
              </c:strCache>
            </c:strRef>
          </c:tx>
          <c:spPr>
            <a:solidFill>
              <a:schemeClr val="accent4"/>
            </a:solidFill>
            <a:ln>
              <a:noFill/>
            </a:ln>
            <a:effectLst/>
          </c:spPr>
          <c:invertIfNegative val="0"/>
          <c:cat>
            <c:strRef>
              <c:f>Sheet1!$A$2:$A$4</c:f>
              <c:strCache>
                <c:ptCount val="3"/>
                <c:pt idx="0">
                  <c:v>18.Q3</c:v>
                </c:pt>
                <c:pt idx="1">
                  <c:v>18.Q2</c:v>
                </c:pt>
                <c:pt idx="2">
                  <c:v>17.Q3</c:v>
                </c:pt>
              </c:strCache>
            </c:strRef>
          </c:cat>
          <c:val>
            <c:numRef>
              <c:f>Sheet1!$E$2:$E$4</c:f>
              <c:numCache>
                <c:formatCode>0.0</c:formatCode>
                <c:ptCount val="3"/>
                <c:pt idx="0" formatCode="0.0_);[Red]\(0.0\)">
                  <c:v>23.37</c:v>
                </c:pt>
                <c:pt idx="1">
                  <c:v>21.35</c:v>
                </c:pt>
                <c:pt idx="2">
                  <c:v>23.2</c:v>
                </c:pt>
              </c:numCache>
            </c:numRef>
          </c:val>
          <c:extLst>
            <c:ext xmlns:c16="http://schemas.microsoft.com/office/drawing/2014/chart" uri="{C3380CC4-5D6E-409C-BE32-E72D297353CC}">
              <c16:uniqueId val="{00000009-C589-4DB5-9BBB-2E4C9E80658B}"/>
            </c:ext>
          </c:extLst>
        </c:ser>
        <c:ser>
          <c:idx val="4"/>
          <c:order val="4"/>
          <c:tx>
            <c:strRef>
              <c:f>Sheet1!$F$1</c:f>
              <c:strCache>
                <c:ptCount val="1"/>
                <c:pt idx="0">
                  <c:v>XIAOMI</c:v>
                </c:pt>
              </c:strCache>
            </c:strRef>
          </c:tx>
          <c:spPr>
            <a:solidFill>
              <a:schemeClr val="accent5"/>
            </a:solidFill>
            <a:ln>
              <a:noFill/>
            </a:ln>
            <a:effectLst/>
          </c:spPr>
          <c:invertIfNegative val="0"/>
          <c:cat>
            <c:strRef>
              <c:f>Sheet1!$A$2:$A$4</c:f>
              <c:strCache>
                <c:ptCount val="3"/>
                <c:pt idx="0">
                  <c:v>18.Q3</c:v>
                </c:pt>
                <c:pt idx="1">
                  <c:v>18.Q2</c:v>
                </c:pt>
                <c:pt idx="2">
                  <c:v>17.Q3</c:v>
                </c:pt>
              </c:strCache>
            </c:strRef>
          </c:cat>
          <c:val>
            <c:numRef>
              <c:f>Sheet1!$F$2:$F$4</c:f>
              <c:numCache>
                <c:formatCode>0.0</c:formatCode>
                <c:ptCount val="3"/>
                <c:pt idx="0" formatCode="0.0_);[Red]\(0.0\)">
                  <c:v>20.3</c:v>
                </c:pt>
                <c:pt idx="1">
                  <c:v>19.63</c:v>
                </c:pt>
                <c:pt idx="2">
                  <c:v>13.4</c:v>
                </c:pt>
              </c:numCache>
            </c:numRef>
          </c:val>
          <c:extLst>
            <c:ext xmlns:c16="http://schemas.microsoft.com/office/drawing/2014/chart" uri="{C3380CC4-5D6E-409C-BE32-E72D297353CC}">
              <c16:uniqueId val="{0000000A-C589-4DB5-9BBB-2E4C9E80658B}"/>
            </c:ext>
          </c:extLst>
        </c:ser>
        <c:ser>
          <c:idx val="5"/>
          <c:order val="5"/>
          <c:tx>
            <c:strRef>
              <c:f>Sheet1!$G$1</c:f>
              <c:strCache>
                <c:ptCount val="1"/>
                <c:pt idx="0">
                  <c:v>SAMSUNG</c:v>
                </c:pt>
              </c:strCache>
            </c:strRef>
          </c:tx>
          <c:spPr>
            <a:solidFill>
              <a:schemeClr val="accent6"/>
            </a:solidFill>
            <a:ln>
              <a:noFill/>
            </a:ln>
            <a:effectLst/>
          </c:spPr>
          <c:invertIfNegative val="0"/>
          <c:cat>
            <c:strRef>
              <c:f>Sheet1!$A$2:$A$4</c:f>
              <c:strCache>
                <c:ptCount val="3"/>
                <c:pt idx="0">
                  <c:v>18.Q3</c:v>
                </c:pt>
                <c:pt idx="1">
                  <c:v>18.Q2</c:v>
                </c:pt>
                <c:pt idx="2">
                  <c:v>17.Q3</c:v>
                </c:pt>
              </c:strCache>
            </c:strRef>
          </c:cat>
          <c:val>
            <c:numRef>
              <c:f>Sheet1!$G$2:$G$4</c:f>
              <c:numCache>
                <c:formatCode>0.0</c:formatCode>
                <c:ptCount val="3"/>
                <c:pt idx="0" formatCode="0.0_);[Red]\(0.0\)">
                  <c:v>10.8</c:v>
                </c:pt>
                <c:pt idx="1">
                  <c:v>10.08</c:v>
                </c:pt>
                <c:pt idx="2">
                  <c:v>9.6</c:v>
                </c:pt>
              </c:numCache>
            </c:numRef>
          </c:val>
          <c:extLst>
            <c:ext xmlns:c16="http://schemas.microsoft.com/office/drawing/2014/chart" uri="{C3380CC4-5D6E-409C-BE32-E72D297353CC}">
              <c16:uniqueId val="{0000000C-C589-4DB5-9BBB-2E4C9E80658B}"/>
            </c:ext>
          </c:extLst>
        </c:ser>
        <c:ser>
          <c:idx val="6"/>
          <c:order val="6"/>
          <c:tx>
            <c:strRef>
              <c:f>Sheet1!$H$1</c:f>
              <c:strCache>
                <c:ptCount val="1"/>
                <c:pt idx="0">
                  <c:v>Lenovo</c:v>
                </c:pt>
              </c:strCache>
            </c:strRef>
          </c:tx>
          <c:spPr>
            <a:solidFill>
              <a:schemeClr val="accent1">
                <a:lumMod val="60000"/>
              </a:schemeClr>
            </a:solidFill>
            <a:ln>
              <a:noFill/>
            </a:ln>
            <a:effectLst/>
          </c:spPr>
          <c:invertIfNegative val="0"/>
          <c:cat>
            <c:strRef>
              <c:f>Sheet1!$A$2:$A$4</c:f>
              <c:strCache>
                <c:ptCount val="3"/>
                <c:pt idx="0">
                  <c:v>18.Q3</c:v>
                </c:pt>
                <c:pt idx="1">
                  <c:v>18.Q2</c:v>
                </c:pt>
                <c:pt idx="2">
                  <c:v>17.Q3</c:v>
                </c:pt>
              </c:strCache>
            </c:strRef>
          </c:cat>
          <c:val>
            <c:numRef>
              <c:f>Sheet1!$H$2:$H$4</c:f>
              <c:numCache>
                <c:formatCode>0.0</c:formatCode>
                <c:ptCount val="3"/>
                <c:pt idx="0" formatCode="0.0_);[Red]\(0.0\)">
                  <c:v>7.55</c:v>
                </c:pt>
                <c:pt idx="1">
                  <c:v>7.3</c:v>
                </c:pt>
                <c:pt idx="2">
                  <c:v>6.8</c:v>
                </c:pt>
              </c:numCache>
            </c:numRef>
          </c:val>
          <c:extLst>
            <c:ext xmlns:c16="http://schemas.microsoft.com/office/drawing/2014/chart" uri="{C3380CC4-5D6E-409C-BE32-E72D297353CC}">
              <c16:uniqueId val="{00000010-C589-4DB5-9BBB-2E4C9E80658B}"/>
            </c:ext>
          </c:extLst>
        </c:ser>
        <c:ser>
          <c:idx val="7"/>
          <c:order val="7"/>
          <c:tx>
            <c:strRef>
              <c:f>Sheet1!$I$1</c:f>
              <c:strCache>
                <c:ptCount val="1"/>
                <c:pt idx="0">
                  <c:v>Others</c:v>
                </c:pt>
              </c:strCache>
            </c:strRef>
          </c:tx>
          <c:spPr>
            <a:solidFill>
              <a:schemeClr val="accent2">
                <a:lumMod val="60000"/>
              </a:schemeClr>
            </a:solidFill>
            <a:ln>
              <a:noFill/>
            </a:ln>
            <a:effectLst/>
          </c:spPr>
          <c:invertIfNegative val="0"/>
          <c:cat>
            <c:strRef>
              <c:f>Sheet1!$A$2:$A$4</c:f>
              <c:strCache>
                <c:ptCount val="3"/>
                <c:pt idx="0">
                  <c:v>18.Q3</c:v>
                </c:pt>
                <c:pt idx="1">
                  <c:v>18.Q2</c:v>
                </c:pt>
                <c:pt idx="2">
                  <c:v>17.Q3</c:v>
                </c:pt>
              </c:strCache>
            </c:strRef>
          </c:cat>
          <c:val>
            <c:numRef>
              <c:f>Sheet1!$I$2:$I$4</c:f>
              <c:numCache>
                <c:formatCode>0.0</c:formatCode>
                <c:ptCount val="3"/>
                <c:pt idx="0" formatCode="0.0_);[Red]\(0.0\)">
                  <c:v>66.699999999999932</c:v>
                </c:pt>
                <c:pt idx="1">
                  <c:v>76.14</c:v>
                </c:pt>
                <c:pt idx="2">
                  <c:v>48.29</c:v>
                </c:pt>
              </c:numCache>
            </c:numRef>
          </c:val>
          <c:extLst>
            <c:ext xmlns:c16="http://schemas.microsoft.com/office/drawing/2014/chart" uri="{C3380CC4-5D6E-409C-BE32-E72D297353CC}">
              <c16:uniqueId val="{00000011-C589-4DB5-9BBB-2E4C9E80658B}"/>
            </c:ext>
          </c:extLst>
        </c:ser>
        <c:gapWidth val="100"/>
        <c:overlap val="100"/>
      </c:barChart>
      <c:catAx>
        <c:axId val="1307680112"/>
        <c:scaling>
          <c:orientation val="minMax"/>
        </c:scaling>
        <c:delete val="0"/>
        <c:axPos val="l"/>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lang="zh-CN" sz="4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307680656"/>
        <c:crosses val="autoZero"/>
        <c:auto val="1"/>
        <c:lblAlgn val="ctr"/>
        <c:lblOffset val="100"/>
        <c:noMultiLvlLbl val="0"/>
      </c:catAx>
      <c:valAx>
        <c:axId val="1307680656"/>
        <c:scaling>
          <c:orientation val="minMax"/>
        </c:scaling>
        <c:delete val="1"/>
        <c:axPos val="b"/>
        <c:numFmt formatCode="0%" sourceLinked="1"/>
        <c:majorTickMark val="out"/>
        <c:minorTickMark val="none"/>
        <c:tickLblPos val="nextTo"/>
        <c:crossAx val="1307680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5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w="6350" cap="flat" cmpd="sng" algn="ctr">
      <a:solidFill>
        <a:schemeClr val="tx1"/>
      </a:solidFill>
      <a:prstDash val="solid"/>
      <a:miter lim="800000"/>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74435"/>
          <c:y val="0.08819448"/>
          <c:w val="0.794135749"/>
          <c:h val="0.624973536"/>
        </c:manualLayout>
      </c:layout>
      <c:barChart>
        <c:dLbls>
          <c:showLegendKey val="0"/>
          <c:showVal val="0"/>
          <c:showCatName val="0"/>
          <c:showSerName val="0"/>
          <c:showPercent val="0"/>
          <c:showBubbleSize val="0"/>
        </c:dLbls>
        <c:axId val="1307687728"/>
        <c:axId val="1309518944"/>
        <c:barDir val="col"/>
        <c:grouping val="percentStacked"/>
        <c:varyColors val="0"/>
        <c:ser>
          <c:idx val="0"/>
          <c:order val="0"/>
          <c:tx>
            <c:strRef>
              <c:f>Sheet1!$B$1</c:f>
              <c:strCache>
                <c:ptCount val="1"/>
                <c:pt idx="0">
                  <c:v>애플</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E1C-48A2-8757-3E8AD8C4FEC0}"/>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E1C-48A2-8757-3E8AD8C4FEC0}"/>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0E1C-48A2-8757-3E8AD8C4FEC0}"/>
              </c:ext>
            </c:extLst>
          </c:dPt>
          <c:cat>
            <c:strRef>
              <c:f>Sheet1!$A$2:$A$4</c:f>
              <c:strCache>
                <c:ptCount val="3"/>
                <c:pt idx="0">
                  <c:v>17.Q3</c:v>
                </c:pt>
                <c:pt idx="1">
                  <c:v>18.Q2</c:v>
                </c:pt>
                <c:pt idx="2">
                  <c:v>18.Q3</c:v>
                </c:pt>
              </c:strCache>
            </c:strRef>
          </c:cat>
          <c:val>
            <c:numRef>
              <c:f>Sheet1!$B$2:$B$4</c:f>
              <c:numCache>
                <c:formatCode>0.0_);[Red]\(0.0\)</c:formatCode>
                <c:ptCount val="3"/>
                <c:pt idx="0">
                  <c:v>3.75</c:v>
                </c:pt>
                <c:pt idx="1">
                  <c:v>3.93</c:v>
                </c:pt>
                <c:pt idx="2">
                  <c:v>3.3</c:v>
                </c:pt>
              </c:numCache>
            </c:numRef>
          </c:val>
          <c:extLst>
            <c:ext xmlns:c16="http://schemas.microsoft.com/office/drawing/2014/chart" uri="{C3380CC4-5D6E-409C-BE32-E72D297353CC}">
              <c16:uniqueId val="{00000006-0E1C-48A2-8757-3E8AD8C4FEC0}"/>
            </c:ext>
          </c:extLst>
        </c:ser>
        <c:ser>
          <c:idx val="1"/>
          <c:order val="1"/>
          <c:tx>
            <c:strRef>
              <c:f>Sheet1!$C$1</c:f>
              <c:strCache>
                <c:ptCount val="1"/>
                <c:pt idx="0">
                  <c:v>ASUS</c:v>
                </c:pt>
              </c:strCache>
            </c:strRef>
          </c:tx>
          <c:spPr>
            <a:solidFill>
              <a:schemeClr val="accent2"/>
            </a:solidFill>
            <a:ln w="19050">
              <a:solidFill>
                <a:schemeClr val="lt1"/>
              </a:solidFill>
            </a:ln>
            <a:effectLst/>
          </c:spPr>
          <c:invertIfNegative val="0"/>
          <c:cat>
            <c:strRef>
              <c:f>Sheet1!$A$2:$A$4</c:f>
              <c:strCache>
                <c:ptCount val="3"/>
                <c:pt idx="0">
                  <c:v>17.Q3</c:v>
                </c:pt>
                <c:pt idx="1">
                  <c:v>18.Q2</c:v>
                </c:pt>
                <c:pt idx="2">
                  <c:v>18.Q3</c:v>
                </c:pt>
              </c:strCache>
            </c:strRef>
          </c:cat>
          <c:val>
            <c:numRef>
              <c:f>Sheet1!$C$2:$C$4</c:f>
              <c:numCache>
                <c:formatCode>0.0_);[Red]\(0.0\)</c:formatCode>
                <c:ptCount val="3"/>
                <c:pt idx="0">
                  <c:v>1.8</c:v>
                </c:pt>
                <c:pt idx="1">
                  <c:v>2</c:v>
                </c:pt>
                <c:pt idx="2">
                  <c:v>2.75</c:v>
                </c:pt>
              </c:numCache>
            </c:numRef>
          </c:val>
          <c:extLst>
            <c:ext xmlns:c16="http://schemas.microsoft.com/office/drawing/2014/chart" uri="{C3380CC4-5D6E-409C-BE32-E72D297353CC}">
              <c16:uniqueId val="{00000007-0E1C-48A2-8757-3E8AD8C4FEC0}"/>
            </c:ext>
          </c:extLst>
        </c:ser>
        <c:ser>
          <c:idx val="2"/>
          <c:order val="2"/>
          <c:tx>
            <c:strRef>
              <c:f>Sheet1!$D$1</c:f>
              <c:strCache>
                <c:ptCount val="1"/>
                <c:pt idx="0">
                  <c:v>Lenovo</c:v>
                </c:pt>
              </c:strCache>
            </c:strRef>
          </c:tx>
          <c:spPr>
            <a:solidFill>
              <a:schemeClr val="accent3"/>
            </a:solidFill>
            <a:ln w="19050">
              <a:solidFill>
                <a:schemeClr val="lt1"/>
              </a:solidFill>
            </a:ln>
            <a:effectLst/>
          </c:spPr>
          <c:invertIfNegative val="0"/>
          <c:cat>
            <c:strRef>
              <c:f>Sheet1!$A$2:$A$4</c:f>
              <c:strCache>
                <c:ptCount val="3"/>
                <c:pt idx="0">
                  <c:v>17.Q3</c:v>
                </c:pt>
                <c:pt idx="1">
                  <c:v>18.Q2</c:v>
                </c:pt>
                <c:pt idx="2">
                  <c:v>18.Q3</c:v>
                </c:pt>
              </c:strCache>
            </c:strRef>
          </c:cat>
          <c:val>
            <c:numRef>
              <c:f>Sheet1!$D$2:$D$4</c:f>
              <c:numCache>
                <c:formatCode>0.0_);[Red]\(0.0\)</c:formatCode>
                <c:ptCount val="3"/>
                <c:pt idx="0">
                  <c:v>4.9000000000000004</c:v>
                </c:pt>
                <c:pt idx="1">
                  <c:v>4.68</c:v>
                </c:pt>
                <c:pt idx="2">
                  <c:v>5.05</c:v>
                </c:pt>
              </c:numCache>
            </c:numRef>
          </c:val>
          <c:extLst>
            <c:ext xmlns:c16="http://schemas.microsoft.com/office/drawing/2014/chart" uri="{C3380CC4-5D6E-409C-BE32-E72D297353CC}">
              <c16:uniqueId val="{00000008-0E1C-48A2-8757-3E8AD8C4FEC0}"/>
            </c:ext>
          </c:extLst>
        </c:ser>
        <c:ser>
          <c:idx val="3"/>
          <c:order val="3"/>
          <c:tx>
            <c:strRef>
              <c:f>Sheet1!$E$1</c:f>
              <c:strCache>
                <c:ptCount val="1"/>
                <c:pt idx="0">
                  <c:v>HP</c:v>
                </c:pt>
              </c:strCache>
            </c:strRef>
          </c:tx>
          <c:spPr>
            <a:solidFill>
              <a:schemeClr val="accent4"/>
            </a:solidFill>
            <a:ln w="19050">
              <a:solidFill>
                <a:schemeClr val="lt1"/>
              </a:solidFill>
            </a:ln>
            <a:effectLst/>
          </c:spPr>
          <c:invertIfNegative val="0"/>
          <c:cat>
            <c:strRef>
              <c:f>Sheet1!$A$2:$A$4</c:f>
              <c:strCache>
                <c:ptCount val="3"/>
                <c:pt idx="0">
                  <c:v>17.Q3</c:v>
                </c:pt>
                <c:pt idx="1">
                  <c:v>18.Q2</c:v>
                </c:pt>
                <c:pt idx="2">
                  <c:v>18.Q3</c:v>
                </c:pt>
              </c:strCache>
            </c:strRef>
          </c:cat>
          <c:val>
            <c:numRef>
              <c:f>Sheet1!$E$2:$E$4</c:f>
              <c:numCache>
                <c:formatCode>0.0_);[Red]\(0.0\)</c:formatCode>
                <c:ptCount val="3"/>
                <c:pt idx="0">
                  <c:v>2.2999999999999998</c:v>
                </c:pt>
                <c:pt idx="1">
                  <c:v>2.72</c:v>
                </c:pt>
                <c:pt idx="2">
                  <c:v>2.75</c:v>
                </c:pt>
              </c:numCache>
            </c:numRef>
          </c:val>
          <c:extLst>
            <c:ext xmlns:c16="http://schemas.microsoft.com/office/drawing/2014/chart" uri="{C3380CC4-5D6E-409C-BE32-E72D297353CC}">
              <c16:uniqueId val="{00000009-0E1C-48A2-8757-3E8AD8C4FEC0}"/>
            </c:ext>
          </c:extLst>
        </c:ser>
        <c:ser>
          <c:idx val="4"/>
          <c:order val="4"/>
          <c:tx>
            <c:strRef>
              <c:f>Sheet1!$F$1</c:f>
              <c:strCache>
                <c:ptCount val="1"/>
                <c:pt idx="0">
                  <c:v>Sony</c:v>
                </c:pt>
              </c:strCache>
            </c:strRef>
          </c:tx>
          <c:spPr>
            <a:solidFill>
              <a:schemeClr val="accent5"/>
            </a:solidFill>
            <a:ln w="19050">
              <a:solidFill>
                <a:schemeClr val="lt1"/>
              </a:solidFill>
            </a:ln>
            <a:effectLst/>
          </c:spPr>
          <c:invertIfNegative val="0"/>
          <c:cat>
            <c:strRef>
              <c:f>Sheet1!$A$2:$A$4</c:f>
              <c:strCache>
                <c:ptCount val="3"/>
                <c:pt idx="0">
                  <c:v>17.Q3</c:v>
                </c:pt>
                <c:pt idx="1">
                  <c:v>18.Q2</c:v>
                </c:pt>
                <c:pt idx="2">
                  <c:v>18.Q3</c:v>
                </c:pt>
              </c:strCache>
            </c:strRef>
          </c:cat>
          <c:val>
            <c:numRef>
              <c:f>Sheet1!$F$2:$F$4</c:f>
              <c:numCache>
                <c:formatCode>0.0_);[Red]\(0.0\)</c:formatCode>
                <c:ptCount val="3"/>
                <c:pt idx="0">
                  <c:v>1.95</c:v>
                </c:pt>
                <c:pt idx="1">
                  <c:v>2.0499999999999998</c:v>
                </c:pt>
                <c:pt idx="2">
                  <c:v>2.1</c:v>
                </c:pt>
              </c:numCache>
            </c:numRef>
          </c:val>
          <c:extLst>
            <c:ext xmlns:c16="http://schemas.microsoft.com/office/drawing/2014/chart" uri="{C3380CC4-5D6E-409C-BE32-E72D297353CC}">
              <c16:uniqueId val="{0000000C-0E1C-48A2-8757-3E8AD8C4FEC0}"/>
            </c:ext>
          </c:extLst>
        </c:ser>
        <c:ser>
          <c:idx val="5"/>
          <c:order val="5"/>
          <c:tx>
            <c:strRef>
              <c:f>Sheet1!$G$1</c:f>
              <c:strCache>
                <c:ptCount val="1"/>
                <c:pt idx="0">
                  <c:v>기타</c:v>
                </c:pt>
              </c:strCache>
            </c:strRef>
          </c:tx>
          <c:spPr>
            <a:solidFill>
              <a:schemeClr val="accent6"/>
            </a:solidFill>
            <a:ln w="19050">
              <a:solidFill>
                <a:schemeClr val="lt1"/>
              </a:solidFill>
            </a:ln>
            <a:effectLst/>
          </c:spPr>
          <c:invertIfNegative val="0"/>
          <c:cat>
            <c:strRef>
              <c:f>Sheet1!$A$2:$A$4</c:f>
              <c:strCache>
                <c:ptCount val="3"/>
                <c:pt idx="0">
                  <c:v>17.Q3</c:v>
                </c:pt>
                <c:pt idx="1">
                  <c:v>18.Q2</c:v>
                </c:pt>
                <c:pt idx="2">
                  <c:v>18.Q3</c:v>
                </c:pt>
              </c:strCache>
            </c:strRef>
          </c:cat>
          <c:val>
            <c:numRef>
              <c:f>Sheet1!$G$2:$G$4</c:f>
              <c:numCache>
                <c:formatCode>0.0_);[Red]\(0.0\)</c:formatCode>
                <c:ptCount val="3"/>
                <c:pt idx="0">
                  <c:v>2.5</c:v>
                </c:pt>
                <c:pt idx="1">
                  <c:v>2.5</c:v>
                </c:pt>
                <c:pt idx="2">
                  <c:v>2</c:v>
                </c:pt>
              </c:numCache>
            </c:numRef>
          </c:val>
          <c:extLst>
            <c:ext xmlns:c16="http://schemas.microsoft.com/office/drawing/2014/chart" uri="{C3380CC4-5D6E-409C-BE32-E72D297353CC}">
              <c16:uniqueId val="{0000000D-0E1C-48A2-8757-3E8AD8C4FEC0}"/>
            </c:ext>
          </c:extLst>
        </c:ser>
        <c:gapWidth val="100"/>
        <c:overlap val="100"/>
      </c:barChart>
      <c:catAx>
        <c:axId val="1307687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309518944"/>
        <c:crosses val="autoZero"/>
        <c:auto val="1"/>
        <c:lblAlgn val="ctr"/>
        <c:lblOffset val="100"/>
        <c:noMultiLvlLbl val="0"/>
      </c:catAx>
      <c:valAx>
        <c:axId val="1309518944"/>
        <c:scaling>
          <c:orientation val="minMax"/>
        </c:scaling>
        <c:delete val="1"/>
        <c:axPos val="l"/>
        <c:numFmt formatCode="0%" sourceLinked="1"/>
        <c:majorTickMark val="out"/>
        <c:minorTickMark val="none"/>
        <c:tickLblPos val="nextTo"/>
        <c:crossAx val="1307687728"/>
        <c:crosses val="autoZero"/>
        <c:crossBetween val="between"/>
      </c:valAx>
      <c:spPr>
        <a:noFill/>
        <a:ln>
          <a:noFill/>
        </a:ln>
        <a:effectLst/>
      </c:spPr>
    </c:plotArea>
    <c:legend>
      <c:legendPos val="b"/>
      <c:layout>
        <c:manualLayout>
          <c:xMode val="edge"/>
          <c:yMode val="edge"/>
          <c:x val="0.0051679234"/>
          <c:y val="1.371394"/>
          <c:w val="1.65779459"/>
          <c:h val="0.244586125"/>
        </c:manualLayout>
      </c:layout>
      <c:overlay val="0"/>
      <c:spPr>
        <a:noFill/>
        <a:ln>
          <a:noFill/>
        </a:ln>
        <a:effectLst/>
      </c:spPr>
      <c:txPr>
        <a:bodyPr rot="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a:no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52375"/>
          <c:y val="0.08819448"/>
          <c:w val="0.839976847"/>
          <c:h val="0.6189479"/>
        </c:manualLayout>
      </c:layout>
      <c:barChart>
        <c:dLbls>
          <c:showLegendKey val="0"/>
          <c:showVal val="0"/>
          <c:showCatName val="0"/>
          <c:showSerName val="0"/>
          <c:showPercent val="0"/>
          <c:showBubbleSize val="0"/>
        </c:dLbls>
        <c:axId val="933686224"/>
        <c:axId val="933687856"/>
        <c:barDir val="col"/>
        <c:grouping val="percentStacked"/>
        <c:varyColors val="0"/>
        <c:ser>
          <c:idx val="0"/>
          <c:order val="0"/>
          <c:tx>
            <c:strRef>
              <c:f>Sheet1!$B$1</c:f>
              <c:strCache>
                <c:ptCount val="1"/>
                <c:pt idx="0">
                  <c:v>애플</c:v>
                </c:pt>
              </c:strCache>
            </c:strRef>
          </c:tx>
          <c:spPr>
            <a:solidFill>
              <a:schemeClr val="accent1"/>
            </a:solidFill>
            <a:ln w="19050">
              <a:solidFill>
                <a:schemeClr val="lt1"/>
              </a:solidFill>
            </a:ln>
            <a:effectLst/>
          </c:spPr>
          <c:invertIfNegative val="0"/>
          <c:cat>
            <c:strRef>
              <c:f>Sheet1!$A$2:$A$4</c:f>
              <c:strCache>
                <c:ptCount val="3"/>
                <c:pt idx="0">
                  <c:v>17.Q3</c:v>
                </c:pt>
                <c:pt idx="1">
                  <c:v>18.Q2</c:v>
                </c:pt>
                <c:pt idx="2">
                  <c:v>18.Q3</c:v>
                </c:pt>
              </c:strCache>
            </c:strRef>
          </c:cat>
          <c:val>
            <c:numRef>
              <c:f>Sheet1!$B$2:$B$4</c:f>
              <c:numCache>
                <c:formatCode>0.0_ </c:formatCode>
                <c:ptCount val="3"/>
                <c:pt idx="0" formatCode="0.0_);[Red]\(0.0\)">
                  <c:v>50.25</c:v>
                </c:pt>
                <c:pt idx="1">
                  <c:v>49.5</c:v>
                </c:pt>
                <c:pt idx="2" formatCode="0.0_);[Red]\(0.0\)">
                  <c:v>59.95</c:v>
                </c:pt>
              </c:numCache>
            </c:numRef>
          </c:val>
          <c:extLst>
            <c:ext xmlns:c16="http://schemas.microsoft.com/office/drawing/2014/chart" uri="{C3380CC4-5D6E-409C-BE32-E72D297353CC}">
              <c16:uniqueId val="{00000000-C6F8-46D6-82CC-E42967469A7A}"/>
            </c:ext>
          </c:extLst>
        </c:ser>
        <c:ser>
          <c:idx val="1"/>
          <c:order val="1"/>
          <c:tx>
            <c:strRef>
              <c:f>Sheet1!$C$1</c:f>
              <c:strCache>
                <c:ptCount val="1"/>
                <c:pt idx="0">
                  <c:v>HUAWEI</c:v>
                </c:pt>
              </c:strCache>
            </c:strRef>
          </c:tx>
          <c:spPr>
            <a:solidFill>
              <a:schemeClr val="accent2"/>
            </a:solidFill>
            <a:ln w="19050">
              <a:solidFill>
                <a:schemeClr val="lt1"/>
              </a:solidFill>
            </a:ln>
            <a:effectLst/>
          </c:spPr>
          <c:invertIfNegative val="0"/>
          <c:cat>
            <c:strRef>
              <c:f>Sheet1!$A$2:$A$4</c:f>
              <c:strCache>
                <c:ptCount val="3"/>
                <c:pt idx="0">
                  <c:v>17.Q3</c:v>
                </c:pt>
                <c:pt idx="1">
                  <c:v>18.Q2</c:v>
                </c:pt>
                <c:pt idx="2">
                  <c:v>18.Q3</c:v>
                </c:pt>
              </c:strCache>
            </c:strRef>
          </c:cat>
          <c:val>
            <c:numRef>
              <c:f>Sheet1!$C$2:$C$4</c:f>
              <c:numCache>
                <c:formatCode>0.0_ </c:formatCode>
                <c:ptCount val="3"/>
                <c:pt idx="0" formatCode="0.0_);[Red]\(0.0\)">
                  <c:v>45.23</c:v>
                </c:pt>
                <c:pt idx="1">
                  <c:v>49.35</c:v>
                </c:pt>
                <c:pt idx="2" formatCode="0.0_);[Red]\(0.0\)">
                  <c:v>47.34</c:v>
                </c:pt>
              </c:numCache>
            </c:numRef>
          </c:val>
          <c:extLst>
            <c:ext xmlns:c16="http://schemas.microsoft.com/office/drawing/2014/chart" uri="{C3380CC4-5D6E-409C-BE32-E72D297353CC}">
              <c16:uniqueId val="{00000001-C6F8-46D6-82CC-E42967469A7A}"/>
            </c:ext>
          </c:extLst>
        </c:ser>
        <c:ser>
          <c:idx val="2"/>
          <c:order val="2"/>
          <c:tx>
            <c:strRef>
              <c:f>Sheet1!$D$1</c:f>
              <c:strCache>
                <c:ptCount val="1"/>
                <c:pt idx="0">
                  <c:v>SAMSUNG</c:v>
                </c:pt>
              </c:strCache>
            </c:strRef>
          </c:tx>
          <c:spPr>
            <a:solidFill>
              <a:schemeClr val="accent3"/>
            </a:solidFill>
            <a:ln w="19050">
              <a:solidFill>
                <a:schemeClr val="lt1"/>
              </a:solidFill>
            </a:ln>
            <a:effectLst/>
          </c:spPr>
          <c:invertIfNegative val="0"/>
          <c:cat>
            <c:strRef>
              <c:f>Sheet1!$A$2:$A$4</c:f>
              <c:strCache>
                <c:ptCount val="3"/>
                <c:pt idx="0">
                  <c:v>17.Q3</c:v>
                </c:pt>
                <c:pt idx="1">
                  <c:v>18.Q2</c:v>
                </c:pt>
                <c:pt idx="2">
                  <c:v>18.Q3</c:v>
                </c:pt>
              </c:strCache>
            </c:strRef>
          </c:cat>
          <c:val>
            <c:numRef>
              <c:f>Sheet1!$D$2:$D$4</c:f>
              <c:numCache>
                <c:formatCode>0.0_ </c:formatCode>
                <c:ptCount val="3"/>
                <c:pt idx="0" formatCode="0.0_);[Red]\(0.0\)">
                  <c:v>7.55</c:v>
                </c:pt>
                <c:pt idx="1">
                  <c:v>7.85</c:v>
                </c:pt>
                <c:pt idx="2" formatCode="0.0_);[Red]\(0.0\)">
                  <c:v>8.4</c:v>
                </c:pt>
              </c:numCache>
            </c:numRef>
          </c:val>
          <c:extLst>
            <c:ext xmlns:c16="http://schemas.microsoft.com/office/drawing/2014/chart" uri="{C3380CC4-5D6E-409C-BE32-E72D297353CC}">
              <c16:uniqueId val="{00000002-C6F8-46D6-82CC-E42967469A7A}"/>
            </c:ext>
          </c:extLst>
        </c:ser>
        <c:ser>
          <c:idx val="3"/>
          <c:order val="3"/>
          <c:tx>
            <c:strRef>
              <c:f>Sheet1!$E$1</c:f>
              <c:strCache>
                <c:ptCount val="1"/>
                <c:pt idx="0">
                  <c:v>vivo</c:v>
                </c:pt>
              </c:strCache>
            </c:strRef>
          </c:tx>
          <c:spPr>
            <a:solidFill>
              <a:schemeClr val="accent4"/>
            </a:solidFill>
            <a:ln w="19050">
              <a:solidFill>
                <a:schemeClr val="lt1"/>
              </a:solidFill>
            </a:ln>
            <a:effectLst/>
          </c:spPr>
          <c:invertIfNegative val="0"/>
          <c:cat>
            <c:strRef>
              <c:f>Sheet1!$A$2:$A$4</c:f>
              <c:strCache>
                <c:ptCount val="3"/>
                <c:pt idx="0">
                  <c:v>17.Q3</c:v>
                </c:pt>
                <c:pt idx="1">
                  <c:v>18.Q2</c:v>
                </c:pt>
                <c:pt idx="2">
                  <c:v>18.Q3</c:v>
                </c:pt>
              </c:strCache>
            </c:strRef>
          </c:cat>
          <c:val>
            <c:numRef>
              <c:f>Sheet1!$E$2:$E$4</c:f>
              <c:numCache>
                <c:formatCode>0.0_ </c:formatCode>
                <c:ptCount val="3"/>
                <c:pt idx="0" formatCode="0.0_);[Red]\(0.0\)">
                  <c:v>28.57</c:v>
                </c:pt>
                <c:pt idx="1">
                  <c:v>21.35</c:v>
                </c:pt>
                <c:pt idx="2" formatCode="0.0_);[Red]\(0.0\)">
                  <c:v>23.37</c:v>
                </c:pt>
              </c:numCache>
            </c:numRef>
          </c:val>
          <c:extLst>
            <c:ext xmlns:c16="http://schemas.microsoft.com/office/drawing/2014/chart" uri="{C3380CC4-5D6E-409C-BE32-E72D297353CC}">
              <c16:uniqueId val="{00000003-C6F8-46D6-82CC-E42967469A7A}"/>
            </c:ext>
          </c:extLst>
        </c:ser>
        <c:ser>
          <c:idx val="4"/>
          <c:order val="4"/>
          <c:tx>
            <c:strRef>
              <c:f>Sheet1!$F$1</c:f>
              <c:strCache>
                <c:ptCount val="1"/>
                <c:pt idx="0">
                  <c:v>oppo</c:v>
                </c:pt>
              </c:strCache>
            </c:strRef>
          </c:tx>
          <c:spPr>
            <a:solidFill>
              <a:schemeClr val="accent5"/>
            </a:solidFill>
            <a:ln w="19050">
              <a:solidFill>
                <a:schemeClr val="lt1"/>
              </a:solidFill>
            </a:ln>
            <a:effectLst/>
          </c:spPr>
          <c:invertIfNegative val="0"/>
          <c:cat>
            <c:strRef>
              <c:f>Sheet1!$A$2:$A$4</c:f>
              <c:strCache>
                <c:ptCount val="3"/>
                <c:pt idx="0">
                  <c:v>17.Q3</c:v>
                </c:pt>
                <c:pt idx="1">
                  <c:v>18.Q2</c:v>
                </c:pt>
                <c:pt idx="2">
                  <c:v>18.Q3</c:v>
                </c:pt>
              </c:strCache>
            </c:strRef>
          </c:cat>
          <c:val>
            <c:numRef>
              <c:f>Sheet1!$F$2:$F$4</c:f>
              <c:numCache>
                <c:formatCode>0.0_ </c:formatCode>
                <c:ptCount val="3"/>
                <c:pt idx="0" formatCode="0.0_);[Red]\(0.0\)">
                  <c:v>28.58</c:v>
                </c:pt>
                <c:pt idx="1">
                  <c:v>27.99</c:v>
                </c:pt>
                <c:pt idx="2" formatCode="0.0_);[Red]\(0.0\)">
                  <c:v>29.55</c:v>
                </c:pt>
              </c:numCache>
            </c:numRef>
          </c:val>
          <c:extLst>
            <c:ext xmlns:c16="http://schemas.microsoft.com/office/drawing/2014/chart" uri="{C3380CC4-5D6E-409C-BE32-E72D297353CC}">
              <c16:uniqueId val="{00000004-C6F8-46D6-82CC-E42967469A7A}"/>
            </c:ext>
          </c:extLst>
        </c:ser>
        <c:ser>
          <c:idx val="5"/>
          <c:order val="5"/>
          <c:tx>
            <c:strRef>
              <c:f>Sheet1!$G$1</c:f>
              <c:strCache>
                <c:ptCount val="1"/>
                <c:pt idx="0">
                  <c:v>XIAOMI</c:v>
                </c:pt>
              </c:strCache>
            </c:strRef>
          </c:tx>
          <c:spPr>
            <a:solidFill>
              <a:schemeClr val="accent6"/>
            </a:solidFill>
            <a:ln w="19050">
              <a:solidFill>
                <a:schemeClr val="lt1"/>
              </a:solidFill>
            </a:ln>
            <a:effectLst/>
          </c:spPr>
          <c:invertIfNegative val="0"/>
          <c:cat>
            <c:strRef>
              <c:f>Sheet1!$A$2:$A$4</c:f>
              <c:strCache>
                <c:ptCount val="3"/>
                <c:pt idx="0">
                  <c:v>17.Q3</c:v>
                </c:pt>
                <c:pt idx="1">
                  <c:v>18.Q2</c:v>
                </c:pt>
                <c:pt idx="2">
                  <c:v>18.Q3</c:v>
                </c:pt>
              </c:strCache>
            </c:strRef>
          </c:cat>
          <c:val>
            <c:numRef>
              <c:f>Sheet1!$G$2:$G$4</c:f>
              <c:numCache>
                <c:formatCode>0.0_ </c:formatCode>
                <c:ptCount val="3"/>
                <c:pt idx="0" formatCode="0.0_);[Red]\(0.0\)">
                  <c:v>15.22</c:v>
                </c:pt>
                <c:pt idx="1">
                  <c:v>19.350000000000001</c:v>
                </c:pt>
                <c:pt idx="2" formatCode="0.0_);[Red]\(0.0\)">
                  <c:v>20.05</c:v>
                </c:pt>
              </c:numCache>
            </c:numRef>
          </c:val>
          <c:extLst>
            <c:ext xmlns:c16="http://schemas.microsoft.com/office/drawing/2014/chart" uri="{C3380CC4-5D6E-409C-BE32-E72D297353CC}">
              <c16:uniqueId val="{00000005-C6F8-46D6-82CC-E42967469A7A}"/>
            </c:ext>
          </c:extLst>
        </c:ser>
        <c:ser>
          <c:idx val="6"/>
          <c:order val="6"/>
          <c:tx>
            <c:strRef>
              <c:f>Sheet1!$H$1</c:f>
              <c:strCache>
                <c:ptCount val="1"/>
                <c:pt idx="0">
                  <c:v>Others</c:v>
                </c:pt>
              </c:strCache>
            </c:strRef>
          </c:tx>
          <c:spPr>
            <a:solidFill>
              <a:schemeClr val="accent1">
                <a:lumMod val="60000"/>
              </a:schemeClr>
            </a:solidFill>
            <a:ln w="19050">
              <a:solidFill>
                <a:schemeClr val="lt1"/>
              </a:solidFill>
            </a:ln>
            <a:effectLst/>
          </c:spPr>
          <c:invertIfNegative val="0"/>
          <c:cat>
            <c:strRef>
              <c:f>Sheet1!$A$2:$A$4</c:f>
              <c:strCache>
                <c:ptCount val="3"/>
                <c:pt idx="0">
                  <c:v>17.Q3</c:v>
                </c:pt>
                <c:pt idx="1">
                  <c:v>18.Q2</c:v>
                </c:pt>
                <c:pt idx="2">
                  <c:v>18.Q3</c:v>
                </c:pt>
              </c:strCache>
            </c:strRef>
          </c:cat>
          <c:val>
            <c:numRef>
              <c:f>Sheet1!$H$2:$H$4</c:f>
              <c:numCache>
                <c:formatCode>0.0_ </c:formatCode>
                <c:ptCount val="3"/>
                <c:pt idx="0">
                  <c:v>20.73</c:v>
                </c:pt>
                <c:pt idx="1">
                  <c:v>32.369999999999997</c:v>
                </c:pt>
                <c:pt idx="2">
                  <c:v>18.850000000000001</c:v>
                </c:pt>
              </c:numCache>
            </c:numRef>
          </c:val>
          <c:extLst>
            <c:ext xmlns:c16="http://schemas.microsoft.com/office/drawing/2014/chart" uri="{C3380CC4-5D6E-409C-BE32-E72D297353CC}">
              <c16:uniqueId val="{00000006-C6F8-46D6-82CC-E42967469A7A}"/>
            </c:ext>
          </c:extLst>
        </c:ser>
        <c:gapWidth val="100"/>
        <c:overlap val="100"/>
      </c:barChart>
      <c:catAx>
        <c:axId val="9336862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933687856"/>
        <c:crosses val="autoZero"/>
        <c:auto val="1"/>
        <c:lblAlgn val="ctr"/>
        <c:lblOffset val="100"/>
        <c:noMultiLvlLbl val="0"/>
      </c:catAx>
      <c:valAx>
        <c:axId val="933687856"/>
        <c:scaling>
          <c:orientation val="minMax"/>
        </c:scaling>
        <c:delete val="1"/>
        <c:axPos val="l"/>
        <c:numFmt formatCode="0%" sourceLinked="1"/>
        <c:majorTickMark val="out"/>
        <c:minorTickMark val="none"/>
        <c:tickLblPos val="none"/>
        <c:crossAx val="933686224"/>
        <c:crosses val="autoZero"/>
        <c:crossBetween val="between"/>
      </c:valAx>
      <c:spPr>
        <a:noFill/>
        <a:ln>
          <a:noFill/>
        </a:ln>
        <a:effectLst/>
      </c:spPr>
    </c:plotArea>
    <c:legend>
      <c:legendPos val="b"/>
      <c:layout>
        <c:manualLayout>
          <c:xMode val="edge"/>
          <c:yMode val="edge"/>
          <c:x val="0.00202572974"/>
          <c:y val="1.37116945"/>
          <c:w val="1.60886312"/>
          <c:h val="0.244810715"/>
        </c:manualLayout>
      </c:layout>
      <c:overlay val="0"/>
      <c:spPr>
        <a:noFill/>
        <a:ln>
          <a:noFill/>
        </a:ln>
        <a:effectLst/>
      </c:spPr>
      <c:txPr>
        <a:bodyPr rot="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a:no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15193327"/>
          <c:y val="0.119976312"/>
          <c:w val="0.9354986"/>
          <c:h val="0.694969237"/>
        </c:manualLayout>
      </c:layout>
      <c:barChart>
        <c:dLbls>
          <c:showLegendKey val="0"/>
          <c:showVal val="0"/>
          <c:showCatName val="0"/>
          <c:showSerName val="0"/>
          <c:showPercent val="0"/>
          <c:showBubbleSize val="0"/>
        </c:dLbls>
        <c:axId val="1720253408"/>
        <c:axId val="1720264832"/>
        <c:barDir val="col"/>
        <c:grouping val="clustered"/>
        <c:varyColors val="0"/>
        <c:ser>
          <c:idx val="0"/>
          <c:order val="0"/>
          <c:tx>
            <c:strRef>
              <c:f>Sheet1!$B$1</c:f>
              <c:strCache>
                <c:ptCount val="1"/>
                <c:pt idx="0">
                  <c:v>2017Q3</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0-B012-4109-A559-911AE4D96C8B}"/>
                </c:ext>
              </c:extLst>
            </c:dLbl>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Sheet1!$A$2:$A$5</c:f>
              <c:strCache>
                <c:ptCount val="4"/>
                <c:pt idx="0">
                  <c:v>A</c:v>
                </c:pt>
                <c:pt idx="1">
                  <c:v>B</c:v>
                </c:pt>
                <c:pt idx="2">
                  <c:v>C</c:v>
                </c:pt>
                <c:pt idx="3">
                  <c:v>D</c:v>
                </c:pt>
              </c:strCache>
            </c:strRef>
          </c:cat>
          <c:val>
            <c:numRef>
              <c:f>Sheet1!$B$2:$B$5</c:f>
              <c:numCache>
                <c:formatCode>0%</c:formatCode>
                <c:ptCount val="4"/>
                <c:pt idx="0">
                  <c:v>0.91</c:v>
                </c:pt>
                <c:pt idx="1">
                  <c:v>0.90036014405762299</c:v>
                </c:pt>
                <c:pt idx="2">
                  <c:v>0.96</c:v>
                </c:pt>
                <c:pt idx="3">
                  <c:v>0</c:v>
                </c:pt>
              </c:numCache>
            </c:numRef>
          </c:val>
          <c:extLst>
            <c:ext xmlns:c16="http://schemas.microsoft.com/office/drawing/2014/chart" uri="{C3380CC4-5D6E-409C-BE32-E72D297353CC}">
              <c16:uniqueId val="{00000001-B012-4109-A559-911AE4D96C8B}"/>
            </c:ext>
          </c:extLst>
        </c:ser>
        <c:ser>
          <c:idx val="1"/>
          <c:order val="1"/>
          <c:tx>
            <c:strRef>
              <c:f>Sheet1!$C$1</c:f>
              <c:strCache>
                <c:ptCount val="1"/>
                <c:pt idx="0">
                  <c:v>2017Q4</c:v>
                </c:pt>
              </c:strCache>
            </c:strRef>
          </c:tx>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2-B012-4109-A559-911AE4D96C8B}"/>
                </c:ext>
              </c:extLst>
            </c:dLbl>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c:v>
                </c:pt>
                <c:pt idx="1">
                  <c:v>B</c:v>
                </c:pt>
                <c:pt idx="2">
                  <c:v>C</c:v>
                </c:pt>
                <c:pt idx="3">
                  <c:v>D</c:v>
                </c:pt>
              </c:strCache>
            </c:strRef>
          </c:cat>
          <c:val>
            <c:numRef>
              <c:f>Sheet1!$C$2:$C$5</c:f>
              <c:numCache>
                <c:formatCode>0%</c:formatCode>
                <c:ptCount val="4"/>
                <c:pt idx="0">
                  <c:v>0.8</c:v>
                </c:pt>
                <c:pt idx="1">
                  <c:v>0.77953714981729605</c:v>
                </c:pt>
                <c:pt idx="2">
                  <c:v>0.96</c:v>
                </c:pt>
                <c:pt idx="3">
                  <c:v>0</c:v>
                </c:pt>
              </c:numCache>
            </c:numRef>
          </c:val>
          <c:extLst>
            <c:ext xmlns:c16="http://schemas.microsoft.com/office/drawing/2014/chart" uri="{C3380CC4-5D6E-409C-BE32-E72D297353CC}">
              <c16:uniqueId val="{00000003-B012-4109-A559-911AE4D96C8B}"/>
            </c:ext>
          </c:extLst>
        </c:ser>
        <c:ser>
          <c:idx val="2"/>
          <c:order val="2"/>
          <c:tx>
            <c:strRef>
              <c:f>Sheet1!$D$1</c:f>
              <c:strCache>
                <c:ptCount val="1"/>
                <c:pt idx="0">
                  <c:v>2018Q1</c:v>
                </c:pt>
              </c:strCache>
            </c:strRef>
          </c:tx>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4-B012-4109-A559-911AE4D96C8B}"/>
                </c:ext>
              </c:extLst>
            </c:dLbl>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c:v>
                </c:pt>
                <c:pt idx="1">
                  <c:v>B</c:v>
                </c:pt>
                <c:pt idx="2">
                  <c:v>C</c:v>
                </c:pt>
                <c:pt idx="3">
                  <c:v>D</c:v>
                </c:pt>
              </c:strCache>
            </c:strRef>
          </c:cat>
          <c:val>
            <c:numRef>
              <c:f>Sheet1!$D$2:$D$5</c:f>
              <c:numCache>
                <c:formatCode>0%</c:formatCode>
                <c:ptCount val="4"/>
                <c:pt idx="0">
                  <c:v>0.433403805496829</c:v>
                </c:pt>
                <c:pt idx="1">
                  <c:v>0.43848964677222901</c:v>
                </c:pt>
                <c:pt idx="2">
                  <c:v>0.4</c:v>
                </c:pt>
                <c:pt idx="3">
                  <c:v>0</c:v>
                </c:pt>
              </c:numCache>
            </c:numRef>
          </c:val>
          <c:extLst>
            <c:ext xmlns:c16="http://schemas.microsoft.com/office/drawing/2014/chart" uri="{C3380CC4-5D6E-409C-BE32-E72D297353CC}">
              <c16:uniqueId val="{00000005-B012-4109-A559-911AE4D96C8B}"/>
            </c:ext>
          </c:extLst>
        </c:ser>
        <c:ser>
          <c:idx val="3"/>
          <c:order val="3"/>
          <c:tx>
            <c:strRef>
              <c:f>Sheet1!$E$1</c:f>
              <c:strCache>
                <c:ptCount val="1"/>
                <c:pt idx="0">
                  <c:v>2018Q2</c:v>
                </c:pt>
              </c:strCache>
            </c:strRef>
          </c:tx>
          <c:invertIfNegative val="0"/>
          <c:dLbls>
            <c:spPr>
              <a:noFill/>
              <a:ln>
                <a:noFill/>
              </a:ln>
              <a:effectLst/>
            </c:spPr>
            <c:txPr>
              <a:bodyPr wrap="square" lIns="38100" tIns="19050" rIns="38100" bIns="19050" anchor="ctr">
                <a:spAutoFit/>
              </a:bodyPr>
              <a:lstStyle/>
              <a:p>
                <a:pPr>
                  <a:defRPr sz="500"/>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c:v>
                </c:pt>
                <c:pt idx="1">
                  <c:v>B</c:v>
                </c:pt>
                <c:pt idx="2">
                  <c:v>C</c:v>
                </c:pt>
                <c:pt idx="3">
                  <c:v>D</c:v>
                </c:pt>
              </c:strCache>
            </c:strRef>
          </c:cat>
          <c:val>
            <c:numRef>
              <c:f>Sheet1!$E$2:$E$5</c:f>
              <c:numCache>
                <c:formatCode>0%</c:formatCode>
                <c:ptCount val="4"/>
                <c:pt idx="0">
                  <c:v>0.67357</c:v>
                </c:pt>
                <c:pt idx="1">
                  <c:v>0.68</c:v>
                </c:pt>
                <c:pt idx="2">
                  <c:v>0.68</c:v>
                </c:pt>
                <c:pt idx="3">
                  <c:v>0.26</c:v>
                </c:pt>
              </c:numCache>
            </c:numRef>
          </c:val>
          <c:extLst>
            <c:ext xmlns:c16="http://schemas.microsoft.com/office/drawing/2014/chart" uri="{C3380CC4-5D6E-409C-BE32-E72D297353CC}">
              <c16:uniqueId val="{00000006-B012-4109-A559-911AE4D96C8B}"/>
            </c:ext>
          </c:extLst>
        </c:ser>
        <c:ser>
          <c:idx val="4"/>
          <c:order val="4"/>
          <c:tx>
            <c:strRef>
              <c:f>Sheet1!$F$1</c:f>
              <c:strCache>
                <c:ptCount val="1"/>
                <c:pt idx="0">
                  <c:v>2018Q3</c:v>
                </c:pt>
              </c:strCache>
            </c:strRef>
          </c:tx>
          <c:invertIfNegative val="0"/>
          <c:dLbls>
            <c:spPr>
              <a:noFill/>
              <a:ln>
                <a:noFill/>
              </a:ln>
              <a:effectLst/>
            </c:spPr>
            <c:txPr>
              <a:bodyPr rot="0" vert="horz"/>
              <a:lstStyle/>
              <a:p>
                <a:pPr>
                  <a:defRPr sz="5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c:v>
                </c:pt>
                <c:pt idx="1">
                  <c:v>B</c:v>
                </c:pt>
                <c:pt idx="2">
                  <c:v>C</c:v>
                </c:pt>
                <c:pt idx="3">
                  <c:v>D</c:v>
                </c:pt>
              </c:strCache>
            </c:strRef>
          </c:cat>
          <c:val>
            <c:numRef>
              <c:f>Sheet1!$F$2:$F$5</c:f>
              <c:numCache>
                <c:formatCode>0%</c:formatCode>
                <c:ptCount val="4"/>
                <c:pt idx="0">
                  <c:v>0.89639999999999997</c:v>
                </c:pt>
                <c:pt idx="1">
                  <c:v>0.9</c:v>
                </c:pt>
                <c:pt idx="2">
                  <c:v>0.92</c:v>
                </c:pt>
                <c:pt idx="3">
                  <c:v>0.53</c:v>
                </c:pt>
              </c:numCache>
            </c:numRef>
          </c:val>
          <c:extLst>
            <c:ext xmlns:c16="http://schemas.microsoft.com/office/drawing/2014/chart" uri="{C3380CC4-5D6E-409C-BE32-E72D297353CC}">
              <c16:uniqueId val="{00000007-B012-4109-A559-911AE4D96C8B}"/>
            </c:ext>
          </c:extLst>
        </c:ser>
        <c:gapWidth val="219"/>
        <c:overlap val="-27"/>
      </c:barChart>
      <c:catAx>
        <c:axId val="17202534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zh-CN"/>
          </a:p>
        </c:txPr>
        <c:crossAx val="1720264832"/>
        <c:crosses val="autoZero"/>
        <c:auto val="1"/>
        <c:lblAlgn val="ctr"/>
        <c:lblOffset val="100"/>
        <c:noMultiLvlLbl val="0"/>
      </c:catAx>
      <c:valAx>
        <c:axId val="1720264832"/>
        <c:scaling>
          <c:orientation val="minMax"/>
          <c:max val="1"/>
          <c:min val="0"/>
        </c:scaling>
        <c:delete val="0"/>
        <c:axPos val="l"/>
        <c:numFmt formatCode="0%" sourceLinked="1"/>
        <c:majorTickMark val="out"/>
        <c:minorTickMark val="none"/>
        <c:tickLblPos val="nextTo"/>
        <c:spPr>
          <a:noFill/>
          <a:ln w="6350" cap="flat" cmpd="sng" algn="ctr">
            <a:noFill/>
            <a:prstDash val="solid"/>
            <a:round/>
          </a:ln>
          <a:effectLst/>
        </c:spPr>
        <c:txPr>
          <a:bodyPr rot="-60000000" vert="horz"/>
          <a:lstStyle/>
          <a:p>
            <a:pPr>
              <a:defRPr/>
            </a:pPr>
            <a:endParaRPr lang="zh-CN"/>
          </a:p>
        </c:txPr>
        <c:crossAx val="1720253408"/>
        <c:crosses val="autoZero"/>
        <c:crossBetween val="between"/>
        <c:majorUnit val="0.2"/>
      </c:valAx>
      <c:spPr>
        <a:noFill/>
        <a:ln>
          <a:noFill/>
        </a:ln>
        <a:effectLst/>
      </c:spPr>
    </c:plotArea>
    <c:legend>
      <c:legendPos val="b"/>
      <c:layout>
        <c:manualLayout>
          <c:xMode val="edge"/>
          <c:yMode val="edge"/>
          <c:x val="0.7917204"/>
          <c:y val="1.93544042"/>
          <c:w val="0.7615906"/>
          <c:h val="0.178284079"/>
        </c:manualLayout>
      </c:layout>
      <c:overlay val="0"/>
      <c:txPr>
        <a:bodyPr rot="0" vert="horz"/>
        <a:lstStyle/>
        <a:p>
          <a:pPr>
            <a:defRPr sz="500"/>
          </a:pPr>
          <a:endParaRPr lang="zh-CN"/>
        </a:p>
      </c:txPr>
    </c:legend>
    <c:plotVisOnly val="1"/>
    <c:dispBlanksAs val="gap"/>
    <c:showDLblsOverMax val="0"/>
  </c:chart>
  <c:spPr>
    <a:noFill/>
    <a:ln>
      <a:solidFill>
        <a:schemeClr val="tx1"/>
      </a:solid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485"/>
          <c:y val="0.0881944448"/>
          <c:w val="0.633752167"/>
          <c:h val="0.50552845"/>
        </c:manualLayout>
      </c:layout>
      <c:barChart>
        <c:dLbls>
          <c:showLegendKey val="0"/>
          <c:showVal val="0"/>
          <c:showCatName val="0"/>
          <c:showSerName val="0"/>
          <c:showPercent val="0"/>
          <c:showBubbleSize val="0"/>
        </c:dLbls>
        <c:axId val="1479365824"/>
        <c:axId val="1479368000"/>
        <c:barDir val="col"/>
        <c:grouping val="percentStacked"/>
        <c:varyColors val="0"/>
        <c:ser>
          <c:idx val="0"/>
          <c:order val="0"/>
          <c:tx>
            <c:strRef>
              <c:f>Sheet1!$B$1</c:f>
              <c:strCache>
                <c:ptCount val="1"/>
                <c:pt idx="0">
                  <c:v>State Grid</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27ED-403F-B275-C4044DA7C06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27ED-403F-B275-C4044DA7C06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27ED-403F-B275-C4044DA7C06C}"/>
              </c:ext>
            </c:extLst>
          </c:dPt>
          <c:cat>
            <c:strRef>
              <c:f>Sheet1!$A$2:$A$4</c:f>
              <c:strCache>
                <c:ptCount val="3"/>
                <c:pt idx="0">
                  <c:v>17.Q3</c:v>
                </c:pt>
                <c:pt idx="1">
                  <c:v>18.Q2</c:v>
                </c:pt>
                <c:pt idx="2">
                  <c:v>18.Q3</c:v>
                </c:pt>
              </c:strCache>
            </c:strRef>
          </c:cat>
          <c:val>
            <c:numRef>
              <c:f>Sheet1!$B$2:$B$4</c:f>
              <c:numCache>
                <c:formatCode>#,##0_ </c:formatCode>
                <c:ptCount val="3"/>
                <c:pt idx="0" formatCode="#,##0_);[Red]\(#,##0\)">
                  <c:v>10</c:v>
                </c:pt>
                <c:pt idx="1">
                  <c:v>10</c:v>
                </c:pt>
                <c:pt idx="2">
                  <c:v>8</c:v>
                </c:pt>
              </c:numCache>
            </c:numRef>
          </c:val>
          <c:extLst>
            <c:ext xmlns:c16="http://schemas.microsoft.com/office/drawing/2014/chart" uri="{C3380CC4-5D6E-409C-BE32-E72D297353CC}">
              <c16:uniqueId val="{00000006-27ED-403F-B275-C4044DA7C06C}"/>
            </c:ext>
          </c:extLst>
        </c:ser>
        <c:ser>
          <c:idx val="1"/>
          <c:order val="1"/>
          <c:tx>
            <c:strRef>
              <c:f>Sheet1!$C$1</c:f>
              <c:strCache>
                <c:ptCount val="1"/>
                <c:pt idx="0">
                  <c:v>格尔木光伏储能并网发电项目</c:v>
                </c:pt>
              </c:strCache>
            </c:strRef>
          </c:tx>
          <c:spPr>
            <a:solidFill>
              <a:schemeClr val="accent2"/>
            </a:solidFill>
            <a:ln w="19050">
              <a:solidFill>
                <a:schemeClr val="lt1"/>
              </a:solidFill>
            </a:ln>
            <a:effectLst/>
          </c:spPr>
          <c:invertIfNegative val="0"/>
          <c:cat>
            <c:strRef>
              <c:f>Sheet1!$A$2:$A$4</c:f>
              <c:strCache>
                <c:ptCount val="3"/>
                <c:pt idx="0">
                  <c:v>17.Q3</c:v>
                </c:pt>
                <c:pt idx="1">
                  <c:v>18.Q2</c:v>
                </c:pt>
                <c:pt idx="2">
                  <c:v>18.Q3</c:v>
                </c:pt>
              </c:strCache>
            </c:strRef>
          </c:cat>
          <c:val>
            <c:numRef>
              <c:f>Sheet1!$C$2:$C$4</c:f>
              <c:numCache>
                <c:formatCode>#,##0_ </c:formatCode>
                <c:ptCount val="3"/>
                <c:pt idx="0" formatCode="#,##0_);[Red]\(#,##0\)">
                  <c:v>2</c:v>
                </c:pt>
                <c:pt idx="1">
                  <c:v>5</c:v>
                </c:pt>
                <c:pt idx="2">
                  <c:v>5</c:v>
                </c:pt>
              </c:numCache>
            </c:numRef>
          </c:val>
          <c:extLst>
            <c:ext xmlns:c16="http://schemas.microsoft.com/office/drawing/2014/chart" uri="{C3380CC4-5D6E-409C-BE32-E72D297353CC}">
              <c16:uniqueId val="{00000007-27ED-403F-B275-C4044DA7C06C}"/>
            </c:ext>
          </c:extLst>
        </c:ser>
        <c:ser>
          <c:idx val="2"/>
          <c:order val="2"/>
          <c:tx>
            <c:strRef>
              <c:f>Sheet1!$D$1</c:f>
              <c:strCache>
                <c:ptCount val="1"/>
                <c:pt idx="0">
                  <c:v>青海德令哈光储电站</c:v>
                </c:pt>
              </c:strCache>
            </c:strRef>
          </c:tx>
          <c:spPr>
            <a:solidFill>
              <a:schemeClr val="accent3"/>
            </a:solidFill>
            <a:ln w="19050">
              <a:solidFill>
                <a:schemeClr val="lt1"/>
              </a:solidFill>
            </a:ln>
            <a:effectLst/>
          </c:spPr>
          <c:invertIfNegative val="0"/>
          <c:cat>
            <c:strRef>
              <c:f>Sheet1!$A$2:$A$4</c:f>
              <c:strCache>
                <c:ptCount val="3"/>
                <c:pt idx="0">
                  <c:v>17.Q3</c:v>
                </c:pt>
                <c:pt idx="1">
                  <c:v>18.Q2</c:v>
                </c:pt>
                <c:pt idx="2">
                  <c:v>18.Q3</c:v>
                </c:pt>
              </c:strCache>
            </c:strRef>
          </c:cat>
          <c:val>
            <c:numRef>
              <c:f>Sheet1!$D$2:$D$4</c:f>
              <c:numCache>
                <c:formatCode>#,##0_ </c:formatCode>
                <c:ptCount val="3"/>
                <c:pt idx="0" formatCode="#,##0_);[Red]\(#,##0\)">
                  <c:v>5</c:v>
                </c:pt>
                <c:pt idx="1">
                  <c:v>2</c:v>
                </c:pt>
                <c:pt idx="2">
                  <c:v>2</c:v>
                </c:pt>
              </c:numCache>
            </c:numRef>
          </c:val>
          <c:extLst>
            <c:ext xmlns:c16="http://schemas.microsoft.com/office/drawing/2014/chart" uri="{C3380CC4-5D6E-409C-BE32-E72D297353CC}">
              <c16:uniqueId val="{00000008-27ED-403F-B275-C4044DA7C06C}"/>
            </c:ext>
          </c:extLst>
        </c:ser>
        <c:ser>
          <c:idx val="3"/>
          <c:order val="3"/>
          <c:tx>
            <c:strRef>
              <c:f>Sheet1!$E$1</c:f>
              <c:strCache>
                <c:ptCount val="1"/>
                <c:pt idx="0">
                  <c:v>协鑫新能源2MW/4MWh储能项目</c:v>
                </c:pt>
              </c:strCache>
            </c:strRef>
          </c:tx>
          <c:spPr>
            <a:solidFill>
              <a:schemeClr val="accent4"/>
            </a:solidFill>
            <a:ln w="19050">
              <a:solidFill>
                <a:schemeClr val="lt1"/>
              </a:solidFill>
            </a:ln>
            <a:effectLst/>
          </c:spPr>
          <c:invertIfNegative val="0"/>
          <c:cat>
            <c:strRef>
              <c:f>Sheet1!$A$2:$A$4</c:f>
              <c:strCache>
                <c:ptCount val="3"/>
                <c:pt idx="0">
                  <c:v>17.Q3</c:v>
                </c:pt>
                <c:pt idx="1">
                  <c:v>18.Q2</c:v>
                </c:pt>
                <c:pt idx="2">
                  <c:v>18.Q3</c:v>
                </c:pt>
              </c:strCache>
            </c:strRef>
          </c:cat>
          <c:val>
            <c:numRef>
              <c:f>Sheet1!$E$2:$E$4</c:f>
              <c:numCache>
                <c:formatCode>#,##0_ </c:formatCode>
                <c:ptCount val="3"/>
                <c:pt idx="0" formatCode="#,##0_);[Red]\(#,##0\)">
                  <c:v>0</c:v>
                </c:pt>
                <c:pt idx="1">
                  <c:v>0</c:v>
                </c:pt>
                <c:pt idx="2">
                  <c:v>0</c:v>
                </c:pt>
              </c:numCache>
            </c:numRef>
          </c:val>
          <c:extLst>
            <c:ext xmlns:c16="http://schemas.microsoft.com/office/drawing/2014/chart" uri="{C3380CC4-5D6E-409C-BE32-E72D297353CC}">
              <c16:uniqueId val="{00000009-27ED-403F-B275-C4044DA7C06C}"/>
            </c:ext>
          </c:extLst>
        </c:ser>
        <c:ser>
          <c:idx val="4"/>
          <c:order val="4"/>
          <c:tx>
            <c:strRef>
              <c:f>Sheet1!$F$1</c:f>
              <c:strCache>
                <c:ptCount val="1"/>
                <c:pt idx="0">
                  <c:v>储能G100项目</c:v>
                </c:pt>
              </c:strCache>
            </c:strRef>
          </c:tx>
          <c:spPr>
            <a:solidFill>
              <a:schemeClr val="accent5"/>
            </a:solidFill>
            <a:ln w="19050">
              <a:solidFill>
                <a:schemeClr val="lt1"/>
              </a:solidFill>
            </a:ln>
            <a:effectLst/>
          </c:spPr>
          <c:invertIfNegative val="0"/>
          <c:cat>
            <c:strRef>
              <c:f>Sheet1!$A$2:$A$4</c:f>
              <c:strCache>
                <c:ptCount val="3"/>
                <c:pt idx="0">
                  <c:v>17.Q3</c:v>
                </c:pt>
                <c:pt idx="1">
                  <c:v>18.Q2</c:v>
                </c:pt>
                <c:pt idx="2">
                  <c:v>18.Q3</c:v>
                </c:pt>
              </c:strCache>
            </c:strRef>
          </c:cat>
          <c:val>
            <c:numRef>
              <c:f>Sheet1!$F$2:$F$4</c:f>
              <c:numCache>
                <c:formatCode>#,##0_ </c:formatCode>
                <c:ptCount val="3"/>
                <c:pt idx="0" formatCode="#,##0_);[Red]\(#,##0\)">
                  <c:v>5</c:v>
                </c:pt>
                <c:pt idx="1">
                  <c:v>2</c:v>
                </c:pt>
                <c:pt idx="2">
                  <c:v>5</c:v>
                </c:pt>
              </c:numCache>
            </c:numRef>
          </c:val>
          <c:extLst>
            <c:ext xmlns:c16="http://schemas.microsoft.com/office/drawing/2014/chart" uri="{C3380CC4-5D6E-409C-BE32-E72D297353CC}">
              <c16:uniqueId val="{0000000A-27ED-403F-B275-C4044DA7C06C}"/>
            </c:ext>
          </c:extLst>
        </c:ser>
        <c:ser>
          <c:idx val="5"/>
          <c:order val="5"/>
          <c:tx>
            <c:strRef>
              <c:f>Sheet1!$G$1</c:f>
              <c:strCache>
                <c:ptCount val="1"/>
                <c:pt idx="0">
                  <c:v>微电网项目</c:v>
                </c:pt>
              </c:strCache>
            </c:strRef>
          </c:tx>
          <c:spPr>
            <a:solidFill>
              <a:schemeClr val="accent6"/>
            </a:solidFill>
            <a:ln w="19050">
              <a:solidFill>
                <a:schemeClr val="lt1"/>
              </a:solidFill>
            </a:ln>
            <a:effectLst/>
          </c:spPr>
          <c:invertIfNegative val="0"/>
          <c:cat>
            <c:strRef>
              <c:f>Sheet1!$A$2:$A$4</c:f>
              <c:strCache>
                <c:ptCount val="3"/>
                <c:pt idx="0">
                  <c:v>17.Q3</c:v>
                </c:pt>
                <c:pt idx="1">
                  <c:v>18.Q2</c:v>
                </c:pt>
                <c:pt idx="2">
                  <c:v>18.Q3</c:v>
                </c:pt>
              </c:strCache>
            </c:strRef>
          </c:cat>
          <c:val>
            <c:numRef>
              <c:f>Sheet1!$G$2:$G$4</c:f>
              <c:numCache>
                <c:formatCode>#,##0_ </c:formatCode>
                <c:ptCount val="3"/>
                <c:pt idx="0" formatCode="#,##0.00_);[Red]\(#,##0.00\)">
                  <c:v>0.15</c:v>
                </c:pt>
                <c:pt idx="1">
                  <c:v>5</c:v>
                </c:pt>
                <c:pt idx="2">
                  <c:v>5</c:v>
                </c:pt>
              </c:numCache>
            </c:numRef>
          </c:val>
          <c:extLst>
            <c:ext xmlns:c16="http://schemas.microsoft.com/office/drawing/2014/chart" uri="{C3380CC4-5D6E-409C-BE32-E72D297353CC}">
              <c16:uniqueId val="{0000000C-27ED-403F-B275-C4044DA7C06C}"/>
            </c:ext>
          </c:extLst>
        </c:ser>
        <c:ser>
          <c:idx val="7"/>
          <c:order val="6"/>
          <c:tx>
            <c:strRef>
              <c:f>Sheet1!$H$1</c:f>
              <c:strCache>
                <c:ptCount val="1"/>
                <c:pt idx="0">
                  <c:v>国贸三期B储能充电站项目 </c:v>
                </c:pt>
              </c:strCache>
            </c:strRef>
          </c:tx>
          <c:spPr>
            <a:solidFill>
              <a:schemeClr val="accent2">
                <a:lumMod val="60000"/>
              </a:schemeClr>
            </a:solidFill>
            <a:ln w="19050">
              <a:solidFill>
                <a:schemeClr val="lt1"/>
              </a:solidFill>
            </a:ln>
            <a:effectLst/>
          </c:spPr>
          <c:invertIfNegative val="0"/>
          <c:cat>
            <c:strRef>
              <c:f>Sheet1!$A$2:$A$4</c:f>
              <c:strCache>
                <c:ptCount val="3"/>
                <c:pt idx="0">
                  <c:v>17.Q3</c:v>
                </c:pt>
                <c:pt idx="1">
                  <c:v>18.Q2</c:v>
                </c:pt>
                <c:pt idx="2">
                  <c:v>18.Q3</c:v>
                </c:pt>
              </c:strCache>
            </c:strRef>
          </c:cat>
          <c:val>
            <c:numRef>
              <c:f>Sheet1!$H$2:$H$4</c:f>
              <c:numCache>
                <c:formatCode>#,##0_ </c:formatCode>
                <c:ptCount val="3"/>
                <c:pt idx="1">
                  <c:v>2</c:v>
                </c:pt>
                <c:pt idx="2">
                  <c:v>5</c:v>
                </c:pt>
              </c:numCache>
            </c:numRef>
          </c:val>
          <c:extLst>
            <c:ext xmlns:c16="http://schemas.microsoft.com/office/drawing/2014/chart" uri="{C3380CC4-5D6E-409C-BE32-E72D297353CC}">
              <c16:uniqueId val="{00000010-27ED-403F-B275-C4044DA7C06C}"/>
            </c:ext>
          </c:extLst>
        </c:ser>
        <c:ser>
          <c:idx val="6"/>
          <c:order val="7"/>
          <c:tx>
            <c:strRef>
              <c:f>Sheet1!$I$1</c:f>
              <c:strCache>
                <c:ptCount val="1"/>
                <c:pt idx="0">
                  <c:v>기타</c:v>
                </c:pt>
              </c:strCache>
            </c:strRef>
          </c:tx>
          <c:spPr>
            <a:solidFill>
              <a:schemeClr val="accent1">
                <a:lumMod val="60000"/>
              </a:schemeClr>
            </a:solidFill>
            <a:ln w="19050">
              <a:solidFill>
                <a:schemeClr val="lt1"/>
              </a:solidFill>
            </a:ln>
            <a:effectLst/>
          </c:spPr>
          <c:invertIfNegative val="0"/>
          <c:cat>
            <c:strRef>
              <c:f>Sheet1!$A$2:$A$4</c:f>
              <c:strCache>
                <c:ptCount val="3"/>
                <c:pt idx="0">
                  <c:v>17.Q3</c:v>
                </c:pt>
                <c:pt idx="1">
                  <c:v>18.Q2</c:v>
                </c:pt>
                <c:pt idx="2">
                  <c:v>18.Q3</c:v>
                </c:pt>
              </c:strCache>
            </c:strRef>
          </c:cat>
          <c:val>
            <c:numRef>
              <c:f>Sheet1!$I$2:$I$4</c:f>
              <c:numCache>
                <c:formatCode>#,##0_ </c:formatCode>
                <c:ptCount val="3"/>
                <c:pt idx="0" formatCode="#,##0_);[Red]\(#,##0\)">
                  <c:v>10</c:v>
                </c:pt>
                <c:pt idx="1">
                  <c:v>10</c:v>
                </c:pt>
                <c:pt idx="2">
                  <c:v>5</c:v>
                </c:pt>
              </c:numCache>
            </c:numRef>
          </c:val>
          <c:extLst>
            <c:ext xmlns:c16="http://schemas.microsoft.com/office/drawing/2014/chart" uri="{C3380CC4-5D6E-409C-BE32-E72D297353CC}">
              <c16:uniqueId val="{00000011-27ED-403F-B275-C4044DA7C06C}"/>
            </c:ext>
          </c:extLst>
        </c:ser>
        <c:gapWidth val="100"/>
        <c:overlap val="100"/>
      </c:barChart>
      <c:catAx>
        <c:axId val="1479365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5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479368000"/>
        <c:crosses val="autoZero"/>
        <c:auto val="1"/>
        <c:lblAlgn val="ctr"/>
        <c:lblOffset val="100"/>
        <c:noMultiLvlLbl val="0"/>
      </c:catAx>
      <c:valAx>
        <c:axId val="1479368000"/>
        <c:scaling>
          <c:orientation val="minMax"/>
        </c:scaling>
        <c:delete val="0"/>
        <c:axPos val="l"/>
        <c:numFmt formatCode="0%" sourceLinked="1"/>
        <c:majorTickMark val="out"/>
        <c:minorTickMark val="none"/>
        <c:tickLblPos val="none"/>
        <c:spPr>
          <a:noFill/>
          <a:ln>
            <a:noFill/>
          </a:ln>
          <a:effectLst/>
        </c:spPr>
        <c:txPr>
          <a:bodyPr rot="-60000000" spcFirstLastPara="1" vertOverflow="ellipsis" vert="horz" wrap="square" anchor="ctr" anchorCtr="1"/>
          <a:lstStyle/>
          <a:p>
            <a:pPr>
              <a:defRPr lang="zh-CN" sz="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479365824"/>
        <c:crosses val="autoZero"/>
        <c:crossBetween val="between"/>
      </c:valAx>
      <c:spPr>
        <a:noFill/>
        <a:ln>
          <a:noFill/>
        </a:ln>
        <a:effectLst/>
      </c:spPr>
    </c:plotArea>
    <c:legend>
      <c:legendPos val="b"/>
      <c:layout>
        <c:manualLayout>
          <c:xMode val="edge"/>
          <c:yMode val="edge"/>
          <c:x val="0"/>
          <c:y val="1.06022584"/>
          <c:w val="2.084878"/>
          <c:h val="0.5028917"/>
        </c:manualLayout>
      </c:layout>
      <c:overlay val="0"/>
      <c:spPr>
        <a:noFill/>
        <a:ln>
          <a:noFill/>
        </a:ln>
        <a:effectLst/>
      </c:spPr>
      <c:txPr>
        <a:bodyPr rot="0" spcFirstLastPara="1" vertOverflow="ellipsis" vert="horz" wrap="square" anchor="ctr" anchorCtr="1"/>
        <a:lstStyle/>
        <a:p>
          <a:pPr>
            <a:defRPr lang="zh-CN"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a:no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037134"/>
          <c:y val="0.143880934"/>
          <c:w val="0.8664451"/>
          <c:h val="0.6287762"/>
        </c:manualLayout>
      </c:layout>
      <c:barChart>
        <c:dLbls>
          <c:showLegendKey val="0"/>
          <c:showVal val="0"/>
          <c:showCatName val="0"/>
          <c:showSerName val="0"/>
          <c:showPercent val="0"/>
          <c:showBubbleSize val="0"/>
        </c:dLbls>
        <c:axId val="1479389216"/>
        <c:axId val="1479388672"/>
        <c:barDir val="col"/>
        <c:grouping val="stacked"/>
        <c:varyColors val="0"/>
        <c:ser>
          <c:idx val="0"/>
          <c:order val="0"/>
          <c:tx>
            <c:strRef>
              <c:f>Sheet1!$B$1</c:f>
              <c:strCache>
                <c:ptCount val="1"/>
                <c:pt idx="0">
                  <c:v>승용차</c:v>
                </c:pt>
              </c:strCache>
            </c:strRef>
          </c:tx>
          <c:spPr>
            <a:solidFill>
              <a:schemeClr val="accent1"/>
            </a:solidFill>
            <a:ln>
              <a:noFill/>
            </a:ln>
            <a:effectLst/>
          </c:spPr>
          <c:invertIfNegative val="0"/>
          <c:dLbls>
            <c:numFmt formatCode="#,##0_);[Red]\(#,##0\)" sourceLinked="0"/>
            <c:spPr>
              <a:noFill/>
              <a:ln>
                <a:noFill/>
              </a:ln>
              <a:effectLst/>
            </c:spPr>
            <c:txPr>
              <a:bodyPr rot="0" vert="horz"/>
              <a:lstStyle/>
              <a:p>
                <a:pPr>
                  <a:defRPr sz="500"/>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prstDash val="solid"/>
                      <a:round/>
                    </a:ln>
                    <a:effectLst xmlns:a="http://schemas.openxmlformats.org/drawingml/2006/main"/>
                  </c:spPr>
                </c15:leaderLines>
              </c:ext>
            </c:extLst>
          </c:dLbls>
          <c:cat>
            <c:strRef>
              <c:f>Sheet1!$A$2:$A$4</c:f>
              <c:strCache>
                <c:ptCount val="3"/>
                <c:pt idx="0">
                  <c:v>17.Q3</c:v>
                </c:pt>
                <c:pt idx="1">
                  <c:v>18.Q2</c:v>
                </c:pt>
                <c:pt idx="2">
                  <c:v>18.Q3</c:v>
                </c:pt>
              </c:strCache>
            </c:strRef>
          </c:cat>
          <c:val>
            <c:numRef>
              <c:f>Sheet1!$B$2:$B$4</c:f>
              <c:numCache>
                <c:formatCode>_ * #,##0_ ;_ * \-#,##0_ ;_ * "-"??_ ;_ @_ </c:formatCode>
                <c:ptCount val="3"/>
                <c:pt idx="0">
                  <c:v>51965.447721179626</c:v>
                </c:pt>
                <c:pt idx="1">
                  <c:v>68777.202138492867</c:v>
                </c:pt>
                <c:pt idx="2">
                  <c:v>92324.720812182743</c:v>
                </c:pt>
              </c:numCache>
            </c:numRef>
          </c:val>
          <c:extLst>
            <c:ext xmlns:c16="http://schemas.microsoft.com/office/drawing/2014/chart" uri="{C3380CC4-5D6E-409C-BE32-E72D297353CC}">
              <c16:uniqueId val="{00000000-0803-4DED-92F3-C56B403D87A1}"/>
            </c:ext>
          </c:extLst>
        </c:ser>
        <c:ser>
          <c:idx val="1"/>
          <c:order val="1"/>
          <c:tx>
            <c:strRef>
              <c:f>Sheet1!$C$1</c:f>
              <c:strCache>
                <c:ptCount val="1"/>
                <c:pt idx="0">
                  <c:v>상용차</c:v>
                </c:pt>
              </c:strCache>
            </c:strRef>
          </c:tx>
          <c:invertIfNegative val="0"/>
          <c:dLbls>
            <c:dLbl>
              <c:idx val="2"/>
              <c:layout>
                <c:manualLayout>
                  <c:x val="0.00459075766"/>
                  <c:y val="-0.02072767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03-4DED-92F3-C56B403D87A1}"/>
                </c:ext>
              </c:extLst>
            </c:dLbl>
            <c:spPr>
              <a:noFill/>
              <a:ln>
                <a:noFill/>
              </a:ln>
              <a:effectLst/>
            </c:spPr>
            <c:txPr>
              <a:bodyPr rot="0" vert="horz"/>
              <a:lstStyle/>
              <a:p>
                <a:pPr>
                  <a:defRPr sz="500"/>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17.Q3</c:v>
                </c:pt>
                <c:pt idx="1">
                  <c:v>18.Q2</c:v>
                </c:pt>
                <c:pt idx="2">
                  <c:v>18.Q3</c:v>
                </c:pt>
              </c:strCache>
            </c:strRef>
          </c:cat>
          <c:val>
            <c:numRef>
              <c:f>Sheet1!$C$2:$C$4</c:f>
              <c:numCache>
                <c:formatCode>_ * #,##0_ ;_ * \-#,##0_ ;_ * "-"??_ ;_ @_ </c:formatCode>
                <c:ptCount val="3"/>
                <c:pt idx="0">
                  <c:v>10614.552278820376</c:v>
                </c:pt>
                <c:pt idx="1">
                  <c:v>11032.797861507128</c:v>
                </c:pt>
                <c:pt idx="2">
                  <c:v>16585.279187817257</c:v>
                </c:pt>
              </c:numCache>
            </c:numRef>
          </c:val>
          <c:extLst>
            <c:ext xmlns:c16="http://schemas.microsoft.com/office/drawing/2014/chart" uri="{C3380CC4-5D6E-409C-BE32-E72D297353CC}">
              <c16:uniqueId val="{00000002-0803-4DED-92F3-C56B403D87A1}"/>
            </c:ext>
          </c:extLst>
        </c:ser>
        <c:gapWidth/>
        <c:overlap val="100"/>
      </c:barChart>
      <c:lineChart>
        <c:dLbls>
          <c:showLegendKey val="0"/>
          <c:showVal val="0"/>
          <c:showCatName val="0"/>
          <c:showSerName val="0"/>
          <c:showPercent val="0"/>
          <c:showBubbleSize val="0"/>
        </c:dLbls>
        <c:axId val="1479376160"/>
        <c:axId val="1479389760"/>
        <c:grouping val="standard"/>
        <c:varyColors val="0"/>
        <c:ser>
          <c:idx val="2"/>
          <c:order val="2"/>
          <c:tx>
            <c:strRef>
              <c:f>Sheet1!$D$1</c:f>
              <c:strCache>
                <c:ptCount val="1"/>
                <c:pt idx="0">
                  <c:v>승용차비중</c:v>
                </c:pt>
              </c:strCache>
            </c:strRef>
          </c:tx>
          <c:spPr>
            <a:ln w="15875" cap="rnd" cmpd="sng" algn="ctr">
              <a:solidFill>
                <a:srgbClr val="002060"/>
              </a:solidFill>
              <a:prstDash val="solid"/>
              <a:round/>
            </a:ln>
            <a:effectLst/>
          </c:spPr>
          <c:marker>
            <c:symbol val="none"/>
            <c:size val="5"/>
          </c:marker>
          <c:dLbls>
            <c:dLbl>
              <c:idx val="0"/>
              <c:layout>
                <c:manualLayout>
                  <c:x val="-0.05315614"/>
                  <c:y val="-0.0396912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03-4DED-92F3-C56B403D87A1}"/>
                </c:ext>
              </c:extLst>
            </c:dLbl>
            <c:dLbl>
              <c:idx val="1"/>
              <c:layout>
                <c:manualLayout>
                  <c:x val="-0.0241618827"/>
                  <c:y val="-0.088202863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803-4DED-92F3-C56B403D87A1}"/>
                </c:ext>
              </c:extLst>
            </c:dLbl>
            <c:dLbl>
              <c:idx val="2"/>
              <c:layout>
                <c:manualLayout>
                  <c:x val="-0.0271821171"/>
                  <c:y val="-0.099228225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03-4DED-92F3-C56B403D87A1}"/>
                </c:ext>
              </c:extLst>
            </c:dLbl>
            <c:numFmt formatCode="0%" sourceLinked="0"/>
            <c:spPr>
              <a:noFill/>
              <a:ln>
                <a:noFill/>
              </a:ln>
              <a:effectLst/>
            </c:spPr>
            <c:txPr>
              <a:bodyPr rot="0" vert="horz"/>
              <a:lstStyle/>
              <a:p>
                <a:pPr>
                  <a:defRPr sz="500"/>
                </a:pPr>
                <a:endParaRPr lang="zh-CN"/>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17.Q3</c:v>
                </c:pt>
                <c:pt idx="1">
                  <c:v>18.Q2</c:v>
                </c:pt>
                <c:pt idx="2">
                  <c:v>18.Q3</c:v>
                </c:pt>
              </c:strCache>
            </c:strRef>
          </c:cat>
          <c:val>
            <c:numRef>
              <c:f>Sheet1!$D$2:$D$4</c:f>
              <c:numCache>
                <c:formatCode>0.0%</c:formatCode>
                <c:ptCount val="3"/>
                <c:pt idx="0">
                  <c:v>0.83038427167113493</c:v>
                </c:pt>
                <c:pt idx="1">
                  <c:v>0.86176171079429731</c:v>
                </c:pt>
                <c:pt idx="2">
                  <c:v>0.84771573604060912</c:v>
                </c:pt>
              </c:numCache>
            </c:numRef>
          </c:val>
          <c:smooth val="0"/>
          <c:extLst>
            <c:ext xmlns:c16="http://schemas.microsoft.com/office/drawing/2014/chart" uri="{C3380CC4-5D6E-409C-BE32-E72D297353CC}">
              <c16:uniqueId val="{00000006-0803-4DED-92F3-C56B403D87A1}"/>
            </c:ext>
          </c:extLst>
        </c:ser>
        <c:marker/>
        <c:smooth val="0"/>
      </c:lineChart>
      <c:catAx>
        <c:axId val="147938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zh-CN"/>
          </a:p>
        </c:txPr>
        <c:crossAx val="1479388672"/>
        <c:crosses val="autoZero"/>
        <c:auto val="1"/>
        <c:lblAlgn val="ctr"/>
        <c:lblOffset val="100"/>
        <c:noMultiLvlLbl val="0"/>
      </c:catAx>
      <c:valAx>
        <c:axId val="1479388672"/>
        <c:scaling>
          <c:orientation val="minMax"/>
        </c:scaling>
        <c:delete val="0"/>
        <c:axPos val="l"/>
        <c:numFmt formatCode="_ * #,##0_ ;_ * \-#,##0_ ;_ * &quot;-&quot;??_ ;_ @_ " sourceLinked="1"/>
        <c:majorTickMark val="none"/>
        <c:minorTickMark val="none"/>
        <c:tickLblPos val="nextTo"/>
        <c:spPr>
          <a:noFill/>
          <a:ln w="6350" cap="flat" cmpd="sng" algn="ctr">
            <a:noFill/>
            <a:prstDash val="solid"/>
            <a:round/>
          </a:ln>
          <a:effectLst/>
        </c:spPr>
        <c:txPr>
          <a:bodyPr rot="-60000000" vert="horz"/>
          <a:lstStyle/>
          <a:p>
            <a:pPr>
              <a:defRPr/>
            </a:pPr>
            <a:endParaRPr lang="zh-CN"/>
          </a:p>
        </c:txPr>
        <c:crossAx val="1479389216"/>
        <c:crosses val="autoZero"/>
        <c:crossBetween val="between"/>
      </c:valAx>
      <c:catAx>
        <c:axId val="1479376160"/>
        <c:scaling>
          <c:orientation val="minMax"/>
        </c:scaling>
        <c:delete val="1"/>
        <c:axPos val="b"/>
        <c:numFmt formatCode="General" sourceLinked="1"/>
        <c:majorTickMark val="out"/>
        <c:minorTickMark val="none"/>
        <c:tickLblPos val="none"/>
        <c:crossAx val="1479389760"/>
        <c:crosses val="autoZero"/>
        <c:auto val="1"/>
        <c:lblAlgn val="ctr"/>
        <c:lblOffset val="100"/>
        <c:noMultiLvlLbl val="0"/>
      </c:catAx>
      <c:valAx>
        <c:axId val="1479389760"/>
        <c:scaling>
          <c:orientation val="minMax"/>
          <c:max val="1"/>
          <c:min val="-0.8"/>
        </c:scaling>
        <c:delete val="0"/>
        <c:axPos val="r"/>
        <c:numFmt formatCode="0%" sourceLinked="0"/>
        <c:majorTickMark val="out"/>
        <c:minorTickMark val="none"/>
        <c:tickLblPos val="none"/>
        <c:spPr>
          <a:noFill/>
          <a:ln w="6350" cap="flat" cmpd="sng" algn="ctr">
            <a:noFill/>
            <a:prstDash val="solid"/>
            <a:round/>
          </a:ln>
          <a:effectLst/>
        </c:spPr>
        <c:txPr>
          <a:bodyPr rot="-60000000" vert="horz"/>
          <a:lstStyle/>
          <a:p>
            <a:pPr>
              <a:defRPr/>
            </a:pPr>
            <a:endParaRPr lang="zh-CN"/>
          </a:p>
        </c:txPr>
        <c:crossAx val="1479376160"/>
        <c:crosses val="max"/>
        <c:crossBetween val="between"/>
      </c:valAx>
      <c:spPr>
        <a:noFill/>
        <a:ln>
          <a:noFill/>
        </a:ln>
        <a:effectLst/>
      </c:spPr>
    </c:plotArea>
    <c:legend>
      <c:legendPos val="b"/>
      <c:layout/>
      <c:overlay val="0"/>
      <c:spPr>
        <a:noFill/>
        <a:ln>
          <a:noFill/>
        </a:ln>
        <a:effectLst/>
      </c:spPr>
      <c:txPr>
        <a:bodyPr rot="0" vert="horz"/>
        <a:lstStyle/>
        <a:p>
          <a:pPr>
            <a:defRPr sz="500"/>
          </a:pPr>
          <a:endParaRPr lang="zh-CN"/>
        </a:p>
      </c:txPr>
    </c:legend>
    <c:plotVisOnly val="1"/>
    <c:dispBlanksAs val="gap"/>
    <c:showDLblsOverMax val="0"/>
  </c:chart>
  <c:spPr>
    <a:noFill/>
    <a:ln>
      <a:solidFill>
        <a:schemeClr val="tx1"/>
      </a:solidFill>
    </a:ln>
    <a:effectLst/>
  </c:spPr>
  <c:txPr>
    <a:bodyPr/>
    <a:lstStyle/>
    <a:p>
      <a:pPr>
        <a:defRPr lang="zh-CN" sz="4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2019-10-17</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2019-10-17</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chart" Target="../charts/chart1.xml" /><Relationship Id="rId3" Type="http://schemas.openxmlformats.org/officeDocument/2006/relationships/chart" Target="../charts/chart2.xml" /><Relationship Id="rId4" Type="http://schemas.openxmlformats.org/officeDocument/2006/relationships/chart" Target="../charts/chart3.xml" /><Relationship Id="rId5" Type="http://schemas.openxmlformats.org/officeDocument/2006/relationships/chart" Target="../charts/chart4.xml" /><Relationship Id="rId6" Type="http://schemas.openxmlformats.org/officeDocument/2006/relationships/chart" Target="../charts/chart5.xml" /><Relationship Id="rId7" Type="http://schemas.openxmlformats.org/officeDocument/2006/relationships/chart" Target="../charts/char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chart" Target="../charts/chart7.xml" /><Relationship Id="rId3" Type="http://schemas.openxmlformats.org/officeDocument/2006/relationships/chart" Target="../charts/chart8.xml" /><Relationship Id="rId4" Type="http://schemas.openxmlformats.org/officeDocument/2006/relationships/chart" Target="../charts/chart9.xml" /><Relationship Id="rId5" Type="http://schemas.openxmlformats.org/officeDocument/2006/relationships/chart" Target="../charts/chart10.xml" /><Relationship Id="rId6" Type="http://schemas.openxmlformats.org/officeDocument/2006/relationships/chart" Target="../charts/chart1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67728"/>
            <a:ext cx="4607082" cy="823783"/>
          </a:xfrm>
          <a:prstGeom prst="rect"/>
          <a:noFill/>
        </p:spPr>
        <p:txBody>
          <a:bodyPr wrap="none" rtlCol="0">
            <a:spAutoFit/>
          </a:bodyPr>
          <a:lstStyle/>
          <a:p>
            <a:pPr>
              <a:lnSpc>
                <a:spcPct val="150000"/>
              </a:lnSpc>
            </a:pPr>
            <a:r>
              <a:rPr lang="zh-TW" altLang="en-US" sz="2000" b="1" dirty="1">
                <a:solidFill>
                  <a:srgbClr val="C00000"/>
                </a:solidFill>
                <a:latin typeface="微软雅黑" panose="020b0503020204020204" pitchFamily="34" charset="-122"/>
                <a:ea typeface="微软雅黑" panose="020b0503020204020204" pitchFamily="34" charset="-122"/>
              </a:rPr>
              <a:t>中国锂电池行业市场调研咨询案例</a:t>
            </a:r>
          </a:p>
          <a:p>
            <a:pPr>
              <a:lnSpc>
                <a:spcPct val="150000"/>
              </a:lnSpc>
            </a:pPr>
            <a:r>
              <a:rPr lang="zh-TW" altLang="en-US" sz="1200" dirty="1">
                <a:solidFill>
                  <a:srgbClr val="C00000"/>
                </a:solidFill>
                <a:latin typeface="微软雅黑" panose="020b0503020204020204" pitchFamily="34" charset="-122"/>
                <a:ea typeface="微软雅黑" panose="020b0503020204020204" pitchFamily="34" charset="-122"/>
              </a:rPr>
              <a:t>业务构成＋产能情况＋产品业绩＋营业利润＋下游客户＋发展战略</a:t>
            </a:r>
            <a:endParaRPr lang="en-US" altLang="zh-CN" sz="1200">
              <a:solidFill>
                <a:srgbClr val="C0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14729" y="1989224"/>
            <a:ext cx="4303254" cy="4256212"/>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新能源汽车作为国家主导的重点战略产业，未来几年将保持</a:t>
            </a:r>
            <a:r>
              <a:rPr lang="en-US" altLang="zh-CN" sz="1000" dirty="1">
                <a:solidFill>
                  <a:schemeClr val="tx1">
                    <a:lumMod val="50000"/>
                    <a:lumOff val="50000"/>
                  </a:schemeClr>
                </a:solidFill>
                <a:latin typeface="微软雅黑" pitchFamily="34" charset="-122"/>
                <a:ea typeface="微软雅黑" pitchFamily="34" charset="-122"/>
              </a:rPr>
              <a:t>30%</a:t>
            </a:r>
            <a:r>
              <a:rPr lang="zh-CN" altLang="en-US" sz="1000" dirty="1">
                <a:solidFill>
                  <a:schemeClr val="tx1">
                    <a:lumMod val="50000"/>
                    <a:lumOff val="50000"/>
                  </a:schemeClr>
                </a:solidFill>
                <a:latin typeface="微软雅黑" pitchFamily="34" charset="-122"/>
                <a:ea typeface="微软雅黑" pitchFamily="34" charset="-122"/>
              </a:rPr>
              <a:t>以上的年增长率，同时，消费电池应用领域在无人机、智能家居领域的广泛应用，都将带动锂电池需求规模的高速增长。</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委托方为某集团公司，集团</a:t>
            </a:r>
            <a:r>
              <a:rPr lang="en-US" altLang="zh-CN" sz="1000" dirty="1">
                <a:solidFill>
                  <a:schemeClr val="tx1">
                    <a:lumMod val="50000"/>
                    <a:lumOff val="50000"/>
                  </a:schemeClr>
                </a:solidFill>
                <a:latin typeface="微软雅黑" pitchFamily="34" charset="-122"/>
                <a:ea typeface="微软雅黑" pitchFamily="34" charset="-122"/>
              </a:rPr>
              <a:t>2017</a:t>
            </a:r>
            <a:r>
              <a:rPr lang="zh-CN" altLang="en-US" sz="1000" dirty="1">
                <a:solidFill>
                  <a:schemeClr val="tx1">
                    <a:lumMod val="50000"/>
                    <a:lumOff val="50000"/>
                  </a:schemeClr>
                </a:solidFill>
                <a:latin typeface="微软雅黑" pitchFamily="34" charset="-122"/>
                <a:ea typeface="微软雅黑" pitchFamily="34" charset="-122"/>
              </a:rPr>
              <a:t>年营收超过</a:t>
            </a:r>
            <a:r>
              <a:rPr lang="en-US" altLang="zh-CN" sz="1000" dirty="1">
                <a:solidFill>
                  <a:schemeClr val="tx1">
                    <a:lumMod val="50000"/>
                    <a:lumOff val="50000"/>
                  </a:schemeClr>
                </a:solidFill>
                <a:latin typeface="微软雅黑" pitchFamily="34" charset="-122"/>
                <a:ea typeface="微软雅黑" pitchFamily="34" charset="-122"/>
              </a:rPr>
              <a:t>2000</a:t>
            </a:r>
            <a:r>
              <a:rPr lang="zh-CN" altLang="en-US" sz="1000" dirty="1">
                <a:solidFill>
                  <a:schemeClr val="tx1">
                    <a:lumMod val="50000"/>
                    <a:lumOff val="50000"/>
                  </a:schemeClr>
                </a:solidFill>
                <a:latin typeface="微软雅黑" pitchFamily="34" charset="-122"/>
                <a:ea typeface="微软雅黑" pitchFamily="34" charset="-122"/>
              </a:rPr>
              <a:t>亿美元，新能源锂电池相关产品于全球范围内位居领先地位。针对</a:t>
            </a:r>
            <a:r>
              <a:rPr lang="en-US" altLang="zh-CN" sz="1000" dirty="1">
                <a:solidFill>
                  <a:schemeClr val="tx1">
                    <a:lumMod val="50000"/>
                    <a:lumOff val="50000"/>
                  </a:schemeClr>
                </a:solidFill>
                <a:latin typeface="微软雅黑" pitchFamily="34" charset="-122"/>
                <a:ea typeface="微软雅黑" pitchFamily="34" charset="-122"/>
              </a:rPr>
              <a:t>5</a:t>
            </a:r>
            <a:r>
              <a:rPr lang="zh-CN" altLang="en-US" sz="1000" dirty="1">
                <a:solidFill>
                  <a:schemeClr val="tx1">
                    <a:lumMod val="50000"/>
                    <a:lumOff val="50000"/>
                  </a:schemeClr>
                </a:solidFill>
                <a:latin typeface="微软雅黑" pitchFamily="34" charset="-122"/>
                <a:ea typeface="微软雅黑" pitchFamily="34" charset="-122"/>
              </a:rPr>
              <a:t>家国内电芯生产厂家的季度出货量、装机量、客户采购情况、产能增设情况进行季度的滚动调研更新，项目自</a:t>
            </a:r>
            <a:r>
              <a:rPr lang="en-US" altLang="zh-CN" sz="1000" dirty="1">
                <a:solidFill>
                  <a:schemeClr val="tx1">
                    <a:lumMod val="50000"/>
                    <a:lumOff val="50000"/>
                  </a:schemeClr>
                </a:solidFill>
                <a:latin typeface="微软雅黑" pitchFamily="34" charset="-122"/>
                <a:ea typeface="微软雅黑" pitchFamily="34" charset="-122"/>
              </a:rPr>
              <a:t>2015</a:t>
            </a:r>
            <a:r>
              <a:rPr lang="zh-CN" altLang="en-US" sz="1000" dirty="1">
                <a:solidFill>
                  <a:schemeClr val="tx1">
                    <a:lumMod val="50000"/>
                    <a:lumOff val="50000"/>
                  </a:schemeClr>
                </a:solidFill>
                <a:latin typeface="微软雅黑" pitchFamily="34" charset="-122"/>
                <a:ea typeface="微软雅黑" pitchFamily="34" charset="-122"/>
              </a:rPr>
              <a:t>年起已执行</a:t>
            </a:r>
            <a:r>
              <a:rPr lang="en-US" altLang="zh-CN" sz="1000" dirty="1">
                <a:solidFill>
                  <a:schemeClr val="tx1">
                    <a:lumMod val="50000"/>
                    <a:lumOff val="50000"/>
                  </a:schemeClr>
                </a:solidFill>
                <a:latin typeface="微软雅黑" pitchFamily="34" charset="-122"/>
                <a:ea typeface="微软雅黑" pitchFamily="34" charset="-122"/>
              </a:rPr>
              <a:t>16</a:t>
            </a:r>
            <a:r>
              <a:rPr lang="zh-CN" altLang="en-US" sz="1000" dirty="1">
                <a:solidFill>
                  <a:schemeClr val="tx1">
                    <a:lumMod val="50000"/>
                    <a:lumOff val="50000"/>
                  </a:schemeClr>
                </a:solidFill>
                <a:latin typeface="微软雅黑" pitchFamily="34" charset="-122"/>
                <a:ea typeface="微软雅黑" pitchFamily="34" charset="-122"/>
              </a:rPr>
              <a:t>期。同时针对国内动力锂电池领域行业发展动向、新技术进展、产业链上下游合作情况、政策情况进行每半个月的定期追踪。</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项目主要聚焦于企业业绩、产能、产线、启动率、扩产计划、细分业务、业务结构、客户采购量等方面的信息。报告主要价值在于一手访谈获取的超前信息与行业发展情势的预判分析。</a:t>
            </a:r>
            <a:endParaRPr lang="en-US" altLang="zh-CN" sz="100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001530549"/>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49" y="527910"/>
            <a:ext cx="5189627" cy="215203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5" name="矩形 4"/>
          <p:cNvSpPr/>
          <p:nvPr/>
        </p:nvSpPr>
        <p:spPr>
          <a:xfrm>
            <a:off x="463549" y="2748950"/>
            <a:ext cx="2285401" cy="227737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 name="矩形 6"/>
          <p:cNvSpPr/>
          <p:nvPr/>
        </p:nvSpPr>
        <p:spPr>
          <a:xfrm>
            <a:off x="2858219" y="2748952"/>
            <a:ext cx="2798043" cy="226587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8" name="矩形 17"/>
          <p:cNvSpPr/>
          <p:nvPr/>
        </p:nvSpPr>
        <p:spPr>
          <a:xfrm>
            <a:off x="472176" y="5126967"/>
            <a:ext cx="5189626" cy="263590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9900" y="2755300"/>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监测数据环比分析</a:t>
            </a:r>
            <a:endParaRPr lang="zh-CN" altLang="en-US" sz="800" b="1">
              <a:latin typeface="微软雅黑" panose="020b0503020204020204" pitchFamily="34" charset="-122"/>
              <a:ea typeface="微软雅黑" panose="020b0503020204020204" pitchFamily="34" charset="-122"/>
            </a:endParaRPr>
          </a:p>
        </p:txBody>
      </p:sp>
      <p:graphicFrame>
        <p:nvGraphicFramePr>
          <p:cNvPr id="9" name="表格 8"/>
          <p:cNvGraphicFramePr/>
          <p:nvPr>
            <p:extLst>
              <p:ext uri="{D42A27DB-BD31-4B8C-83A1-F6EECF244321}">
                <p14:modId xmlns:p14="http://schemas.microsoft.com/office/powerpoint/2010/main" val="3897401196"/>
              </p:ext>
            </p:extLst>
          </p:nvPr>
        </p:nvGraphicFramePr>
        <p:xfrm>
          <a:off x="597738" y="2964442"/>
          <a:ext cx="2017023" cy="883656"/>
        </p:xfrm>
        <a:graphic>
          <a:graphicData uri="http://schemas.openxmlformats.org/drawingml/2006/table">
            <a:tbl>
              <a:tblPr firstRow="1" bandRow="1">
                <a:tableStyleId>{912C8C85-51F0-491E-9774-3900AFEF0FD7}</a:tableStyleId>
              </a:tblPr>
              <a:tblGrid>
                <a:gridCol w="640130"/>
                <a:gridCol w="471549"/>
                <a:gridCol w="475956"/>
                <a:gridCol w="429388"/>
              </a:tblGrid>
              <a:tr h="147276">
                <a:tc gridSpan="4">
                  <a:txBody>
                    <a:bodyPr anchorCtr="0"/>
                    <a:lstStyle/>
                    <a:p>
                      <a:pPr algn="ctr">
                        <a:lnSpc>
                          <a:spcPts val="200"/>
                        </a:lnSpc>
                      </a:pPr>
                      <a:r>
                        <a:rPr lang="zh-CN" altLang="en-US" sz="600" dirty="1">
                          <a:solidFill>
                            <a:schemeClr val="bg1"/>
                          </a:solidFill>
                          <a:latin typeface="微软雅黑" panose="020b0503020204020204" pitchFamily="34" charset="-122"/>
                          <a:ea typeface="微软雅黑" panose="020b0503020204020204" pitchFamily="34" charset="-122"/>
                        </a:rPr>
                        <a:t>小型电池总览（环比分析）</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hMerge="1" rowSpan="1">
                  <a:txBody>
                    <a:bodyPr/>
                    <a:lstStyle/>
                    <a:p>
                      <a:endParaRPr lang="zh-CN"/>
                    </a:p>
                  </a:txBody>
                  <a:tcPr/>
                </a:tc>
                <a:tc hMerge="1" rowSpan="1">
                  <a:txBody>
                    <a:bodyPr/>
                    <a:lstStyle/>
                    <a:p>
                      <a:endParaRPr lang="zh-CN"/>
                    </a:p>
                  </a:txBody>
                  <a:tcPr/>
                </a:tc>
                <a:tc hMerge="1" rowSpan="1">
                  <a:txBody>
                    <a:bodyPr/>
                    <a:lstStyle/>
                    <a:p>
                      <a:endParaRPr lang="zh-CN"/>
                    </a:p>
                  </a:txBody>
                  <a:tcPr/>
                </a:tc>
              </a:tr>
              <a:tr h="147276">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企业</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销售额</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销售量</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利润率</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A</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B</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b="0" dirty="1">
                          <a:latin typeface="微软雅黑" panose="020b0503020204020204" pitchFamily="34" charset="-122"/>
                          <a:ea typeface="微软雅黑" panose="020b0503020204020204" pitchFamily="34" charset="-122"/>
                        </a:rPr>
                        <a:t>CZ</a:t>
                      </a:r>
                      <a:endParaRPr lang="zh-CN" altLang="en-US" sz="600">
                        <a:latin typeface="微软雅黑" panose="020b0503020204020204" pitchFamily="34" charset="-122"/>
                        <a:ea typeface="微软雅黑" panose="020b0503020204020204" pitchFamily="34" charset="-122"/>
                      </a:endParaRPr>
                    </a:p>
                  </a:txBody>
                  <a:tcPr marR="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L</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10" name="表格 9"/>
          <p:cNvGraphicFramePr/>
          <p:nvPr>
            <p:extLst>
              <p:ext uri="{D42A27DB-BD31-4B8C-83A1-F6EECF244321}">
                <p14:modId xmlns:p14="http://schemas.microsoft.com/office/powerpoint/2010/main" val="2090033361"/>
              </p:ext>
            </p:extLst>
          </p:nvPr>
        </p:nvGraphicFramePr>
        <p:xfrm>
          <a:off x="597738" y="3927866"/>
          <a:ext cx="2017023" cy="1030932"/>
        </p:xfrm>
        <a:graphic>
          <a:graphicData uri="http://schemas.openxmlformats.org/drawingml/2006/table">
            <a:tbl>
              <a:tblPr firstRow="1" bandRow="1">
                <a:tableStyleId>{912C8C85-51F0-491E-9774-3900AFEF0FD7}</a:tableStyleId>
              </a:tblPr>
              <a:tblGrid>
                <a:gridCol w="640130"/>
                <a:gridCol w="471549"/>
                <a:gridCol w="475956"/>
                <a:gridCol w="429388"/>
              </a:tblGrid>
              <a:tr h="147276">
                <a:tc gridSpan="4">
                  <a:txBody>
                    <a:bodyPr anchorCtr="0"/>
                    <a:lstStyle/>
                    <a:p>
                      <a:pPr algn="ctr">
                        <a:lnSpc>
                          <a:spcPts val="200"/>
                        </a:lnSpc>
                      </a:pPr>
                      <a:r>
                        <a:rPr lang="zh-CN" altLang="en-US" sz="600" dirty="1">
                          <a:solidFill>
                            <a:schemeClr val="bg1"/>
                          </a:solidFill>
                          <a:latin typeface="微软雅黑" panose="020b0503020204020204" pitchFamily="34" charset="-122"/>
                          <a:ea typeface="微软雅黑" panose="020b0503020204020204" pitchFamily="34" charset="-122"/>
                        </a:rPr>
                        <a:t>中大型电池总览（环比分析）</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hMerge="1" rowSpan="1">
                  <a:txBody>
                    <a:bodyPr/>
                    <a:lstStyle/>
                    <a:p>
                      <a:endParaRPr lang="zh-CN"/>
                    </a:p>
                  </a:txBody>
                  <a:tcPr/>
                </a:tc>
                <a:tc hMerge="1" rowSpan="1">
                  <a:txBody>
                    <a:bodyPr/>
                    <a:lstStyle/>
                    <a:p>
                      <a:endParaRPr lang="zh-CN"/>
                    </a:p>
                  </a:txBody>
                  <a:tcPr/>
                </a:tc>
                <a:tc hMerge="1" rowSpan="1">
                  <a:txBody>
                    <a:bodyPr/>
                    <a:lstStyle/>
                    <a:p>
                      <a:endParaRPr lang="zh-CN"/>
                    </a:p>
                  </a:txBody>
                  <a:tcPr/>
                </a:tc>
              </a:tr>
              <a:tr h="147276">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企业</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销售额</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销售量</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nchorCtr="0"/>
                    <a:lstStyle/>
                    <a:p>
                      <a:pPr algn="ctr">
                        <a:lnSpc>
                          <a:spcPts val="200"/>
                        </a:lnSpc>
                      </a:pPr>
                      <a:r>
                        <a:rPr lang="zh-CN" altLang="en-US" sz="600" dirty="1">
                          <a:latin typeface="微软雅黑" panose="020b0503020204020204" pitchFamily="34" charset="-122"/>
                          <a:ea typeface="微软雅黑" panose="020b0503020204020204" pitchFamily="34" charset="-122"/>
                        </a:rPr>
                        <a:t>利润率</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C</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B</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b="0" dirty="1">
                          <a:latin typeface="微软雅黑" panose="020b0503020204020204" pitchFamily="34" charset="-122"/>
                          <a:ea typeface="微软雅黑" panose="020b0503020204020204" pitchFamily="34" charset="-122"/>
                        </a:rPr>
                        <a:t>CH</a:t>
                      </a:r>
                      <a:endParaRPr lang="zh-CN" altLang="en-US" sz="600">
                        <a:latin typeface="微软雅黑" panose="020b0503020204020204" pitchFamily="34" charset="-122"/>
                        <a:ea typeface="微软雅黑" panose="020b0503020204020204" pitchFamily="34" charset="-122"/>
                      </a:endParaRPr>
                    </a:p>
                  </a:txBody>
                  <a:tcPr marR="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L</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147276">
                <a:tc>
                  <a:txBody>
                    <a:bodyPr anchorCtr="0"/>
                    <a:lstStyle/>
                    <a:p>
                      <a:pPr algn="ctr">
                        <a:lnSpc>
                          <a:spcPts val="200"/>
                        </a:lnSpc>
                      </a:pPr>
                      <a:r>
                        <a:rPr lang="en-US" altLang="zh-CN" sz="600" dirty="1">
                          <a:latin typeface="微软雅黑" panose="020b0503020204020204" pitchFamily="34" charset="-122"/>
                          <a:ea typeface="微软雅黑" panose="020b0503020204020204" pitchFamily="34" charset="-122"/>
                        </a:rPr>
                        <a:t>G</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nchorCtr="0"/>
                    <a:lstStyle/>
                    <a:p>
                      <a:pPr marL="0" marR="0" lvl="0" indent="0" algn="ctr" defTabSz="914400" fontAlgn="auto" rtl="0" eaLnBrk="1" latinLnBrk="0" hangingPunct="1">
                        <a:lnSpc>
                          <a:spcPts val="200"/>
                        </a:lnSpc>
                        <a:spcBef>
                          <a:spcPct val="0"/>
                        </a:spcBef>
                        <a:spcAft>
                          <a:spcPct val="0"/>
                        </a:spcAft>
                        <a:buClrTx/>
                        <a:buSzTx/>
                        <a:buFontTx/>
                        <a:buNone/>
                        <a:defRPr/>
                      </a:pPr>
                      <a:r>
                        <a:rPr lang="en-US" altLang="zh-CN" sz="600" b="1" dirty="1">
                          <a:latin typeface="微软雅黑" panose="020b0503020204020204" pitchFamily="34" charset="-122"/>
                          <a:ea typeface="微软雅黑" panose="020b0503020204020204" pitchFamily="34" charset="-122"/>
                        </a:rPr>
                        <a:t>↓</a:t>
                      </a:r>
                      <a:endParaRPr lang="zh-CN" altLang="en-US" sz="600">
                        <a:latin typeface="微软雅黑" panose="020b0503020204020204" pitchFamily="34" charset="-122"/>
                        <a:ea typeface="微软雅黑" panose="020b0503020204020204" pitchFamily="34" charset="-122"/>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bl>
          </a:graphicData>
        </a:graphic>
      </p:graphicFrame>
      <p:sp>
        <p:nvSpPr>
          <p:cNvPr id="11" name="矩形 10"/>
          <p:cNvSpPr/>
          <p:nvPr/>
        </p:nvSpPr>
        <p:spPr>
          <a:xfrm>
            <a:off x="467833" y="532193"/>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监测企业总体业绩变化</a:t>
            </a:r>
            <a:endParaRPr lang="zh-CN" altLang="en-US" sz="800" b="1">
              <a:latin typeface="微软雅黑" panose="020b0503020204020204" pitchFamily="34" charset="-122"/>
              <a:ea typeface="微软雅黑" panose="020b0503020204020204" pitchFamily="34" charset="-122"/>
            </a:endParaRPr>
          </a:p>
        </p:txBody>
      </p:sp>
      <p:sp>
        <p:nvSpPr>
          <p:cNvPr id="21" name="文本框 20"/>
          <p:cNvSpPr txBox="1"/>
          <p:nvPr/>
        </p:nvSpPr>
        <p:spPr>
          <a:xfrm>
            <a:off x="475718" y="731592"/>
            <a:ext cx="5177457" cy="784830"/>
          </a:xfrm>
          <a:prstGeom prst="rect"/>
          <a:noFill/>
        </p:spPr>
        <p:txBody>
          <a:bodyPr wrap="square" rtlCol="0">
            <a:spAutoFit/>
          </a:bodyPr>
          <a:lstStyle/>
          <a:p>
            <a:pPr marL="85725" indent="-85725">
              <a:lnSpc>
                <a:spcPct val="150000"/>
              </a:lnSpc>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本季度整体消费电子市场平稳，手机领域，</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的主要消费电池客户苹果推出两款新机，但相应的旧机型销量也有大幅下滑。而其他品牌如</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VIVO</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OPPO</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的出货量提升对</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的销售收入起到了一定的正面作用。</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电池出货量为</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288.62Mcell</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，同比增长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16.18%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1.54% ↑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- 2018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年第三季度，</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电池主要应用领域出货情况均处于平稳状态，受移动电源市场整体萎缩，电池供应企业向低梯队移动的影响，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在该领域的出货进一步减少。而其他领域均处于微量增长的状态。</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557895" y="1547537"/>
            <a:ext cx="5004022" cy="1057002"/>
            <a:chOff x="649154" y="1395137"/>
            <a:chExt cx="5004022" cy="1057002"/>
          </a:xfrm>
        </p:grpSpPr>
        <p:graphicFrame>
          <p:nvGraphicFramePr>
            <p:cNvPr id="22" name="图表 21"/>
            <p:cNvGraphicFramePr/>
            <p:nvPr/>
          </p:nvGraphicFramePr>
          <p:xfrm>
            <a:off x="649154" y="1452296"/>
            <a:ext cx="2519754" cy="9996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图表 22"/>
            <p:cNvGraphicFramePr/>
            <p:nvPr/>
          </p:nvGraphicFramePr>
          <p:xfrm>
            <a:off x="3168187" y="1452475"/>
            <a:ext cx="2484989" cy="999664"/>
          </p:xfrm>
          <a:graphic>
            <a:graphicData uri="http://schemas.openxmlformats.org/drawingml/2006/chart">
              <c:chart xmlns:c="http://schemas.openxmlformats.org/drawingml/2006/chart" xmlns:r="http://schemas.openxmlformats.org/officeDocument/2006/relationships" r:id="rId3"/>
            </a:graphicData>
          </a:graphic>
        </p:graphicFrame>
        <p:sp>
          <p:nvSpPr>
            <p:cNvPr id="24" name="文本框 1"/>
            <p:cNvSpPr txBox="1"/>
            <p:nvPr/>
          </p:nvSpPr>
          <p:spPr>
            <a:xfrm>
              <a:off x="1289745" y="1395137"/>
              <a:ext cx="1238512" cy="106295"/>
            </a:xfrm>
            <a:prstGeom prst="rect"/>
            <a:solidFill>
              <a:schemeClr val="bg1"/>
            </a:solidFill>
            <a:ln>
              <a:solidFill>
                <a:schemeClr val="tx1"/>
              </a:solidFill>
              <a:prstDash val="sysDot"/>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’18.Q3 </a:t>
              </a:r>
              <a:r>
                <a:rPr lang="ko-KR" altLang="en-US" sz="600" b="1" dirty="1">
                  <a:latin typeface="微软雅黑" panose="020b0503020204020204" pitchFamily="34" charset="-122"/>
                  <a:ea typeface="Malgun Gothic" panose="020b0503020000020004" pitchFamily="50" charset="-127"/>
                </a:rPr>
                <a:t>매출</a:t>
              </a:r>
              <a:r>
                <a:rPr lang="en-US" altLang="ko-KR" sz="600" b="1" dirty="1">
                  <a:latin typeface="微软雅黑" panose="020b0503020204020204" pitchFamily="34" charset="-122"/>
                  <a:ea typeface="微软雅黑" panose="020b0503020204020204" pitchFamily="34" charset="-122"/>
                </a:rPr>
                <a:t>(</a:t>
              </a:r>
              <a:r>
                <a:rPr lang="ko-KR" altLang="en-US" sz="600" b="1" dirty="1">
                  <a:latin typeface="微软雅黑" panose="020b0503020204020204" pitchFamily="34" charset="-122"/>
                  <a:ea typeface="Malgun Gothic" panose="020b0503020000020004" pitchFamily="50" charset="-127"/>
                </a:rPr>
                <a:t>억위안</a:t>
              </a:r>
              <a:r>
                <a:rPr lang="en-US" altLang="ko-KR" sz="600" b="1" dirty="1">
                  <a:latin typeface="微软雅黑" panose="020b0503020204020204" pitchFamily="34" charset="-122"/>
                  <a:ea typeface="微软雅黑" panose="020b0503020204020204" pitchFamily="34" charset="-122"/>
                </a:rPr>
                <a:t>)</a:t>
              </a:r>
              <a:endParaRPr lang="zh-CN" altLang="en-US" sz="600" b="1">
                <a:latin typeface="微软雅黑" panose="020b0503020204020204" pitchFamily="34" charset="-122"/>
                <a:ea typeface="微软雅黑" panose="020b0503020204020204" pitchFamily="34" charset="-122"/>
              </a:endParaRPr>
            </a:p>
          </p:txBody>
        </p:sp>
        <p:sp>
          <p:nvSpPr>
            <p:cNvPr id="25" name="文本框 1"/>
            <p:cNvSpPr txBox="1"/>
            <p:nvPr/>
          </p:nvSpPr>
          <p:spPr>
            <a:xfrm>
              <a:off x="3838983" y="1400508"/>
              <a:ext cx="1238512" cy="106295"/>
            </a:xfrm>
            <a:prstGeom prst="rect"/>
            <a:solidFill>
              <a:schemeClr val="bg1"/>
            </a:solidFill>
            <a:ln>
              <a:solidFill>
                <a:schemeClr val="tx1"/>
              </a:solidFill>
              <a:prstDash val="sysDot"/>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’18.Q3 </a:t>
              </a:r>
              <a:r>
                <a:rPr lang="ko-KR" altLang="en-US" sz="600" b="1" dirty="1">
                  <a:latin typeface="微软雅黑" panose="020b0503020204020204" pitchFamily="34" charset="-122"/>
                  <a:ea typeface="Malgun Gothic" panose="020b0503020000020004" pitchFamily="50" charset="-127"/>
                </a:rPr>
                <a:t>출하량</a:t>
              </a:r>
              <a:r>
                <a:rPr lang="en-US" altLang="ko-KR" sz="600" b="1" dirty="1">
                  <a:latin typeface="微软雅黑" panose="020b0503020204020204" pitchFamily="34" charset="-122"/>
                  <a:ea typeface="微软雅黑" panose="020b0503020204020204" pitchFamily="34" charset="-122"/>
                </a:rPr>
                <a:t>(M Cell)</a:t>
              </a:r>
              <a:endParaRPr lang="zh-CN" altLang="en-US" sz="600" b="1">
                <a:latin typeface="微软雅黑" panose="020b0503020204020204" pitchFamily="34" charset="-122"/>
                <a:ea typeface="微软雅黑" panose="020b0503020204020204" pitchFamily="34" charset="-122"/>
              </a:endParaRPr>
            </a:p>
          </p:txBody>
        </p:sp>
      </p:grpSp>
      <p:sp>
        <p:nvSpPr>
          <p:cNvPr id="28" name="矩形 27"/>
          <p:cNvSpPr/>
          <p:nvPr/>
        </p:nvSpPr>
        <p:spPr>
          <a:xfrm>
            <a:off x="2864569" y="2755300"/>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 细分业务分析</a:t>
            </a:r>
            <a:endParaRPr lang="zh-CN" altLang="en-US" sz="800" b="1">
              <a:latin typeface="微软雅黑" panose="020b0503020204020204" pitchFamily="34" charset="-122"/>
              <a:ea typeface="微软雅黑" panose="020b0503020204020204" pitchFamily="34" charset="-122"/>
            </a:endParaRPr>
          </a:p>
        </p:txBody>
      </p:sp>
      <p:sp>
        <p:nvSpPr>
          <p:cNvPr id="29" name="矩形 28"/>
          <p:cNvSpPr/>
          <p:nvPr/>
        </p:nvSpPr>
        <p:spPr>
          <a:xfrm>
            <a:off x="478526" y="5131250"/>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业务结构分析</a:t>
            </a:r>
            <a:endParaRPr lang="zh-CN" altLang="en-US" sz="800" b="1">
              <a:latin typeface="微软雅黑" panose="020b0503020204020204" pitchFamily="34" charset="-122"/>
              <a:ea typeface="微软雅黑" panose="020b0503020204020204" pitchFamily="34" charset="-122"/>
            </a:endParaRPr>
          </a:p>
        </p:txBody>
      </p:sp>
      <p:sp>
        <p:nvSpPr>
          <p:cNvPr id="30" name="文本框 29"/>
          <p:cNvSpPr txBox="1"/>
          <p:nvPr/>
        </p:nvSpPr>
        <p:spPr>
          <a:xfrm>
            <a:off x="480430" y="5322266"/>
            <a:ext cx="5189626" cy="913070"/>
          </a:xfrm>
          <a:prstGeom prst="rect"/>
          <a:noFill/>
        </p:spPr>
        <p:txBody>
          <a:bodyPr wrap="square" rtlCol="0">
            <a:spAutoFit/>
          </a:bodyPr>
          <a:lstStyle/>
          <a:p>
            <a:pPr marL="85725" indent="-85725">
              <a:lnSpc>
                <a:spcPts val="1000"/>
              </a:lnSpc>
              <a:spcBef>
                <a:spcPts val="200"/>
              </a:spcBef>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业务结构中，手机业务仍保持最大占比，为</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71.9%</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，出货量同比增长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5.8%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0.56% ↑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NPC</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及</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TPC</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业务保持平稳，环比分别增长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1.02%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和</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3.7% ↑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gn="just">
              <a:lnSpc>
                <a:spcPts val="1000"/>
              </a:lnSpc>
              <a:spcBef>
                <a:spcPts val="200"/>
              </a:spcBef>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继续在扩宽自身产品的应用范围方面努力，在</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UAV</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智能设备（如蓝牙耳机、手环、智能手表等）以及其他新型消费电池应用领域等方面有一定量的发展。但由于受市场整体体量的限制，新兴市场的业务发展仍相对比较迟滞，整体业务仍以手机、平板和笔记本为主。</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gn="just">
              <a:lnSpc>
                <a:spcPts val="1000"/>
              </a:lnSpc>
              <a:spcBef>
                <a:spcPts val="200"/>
              </a:spcBef>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在客户方面，</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QG</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本季度前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位的客户排名并未出现变化，各客户出货量环比大部分都有少量提升，仅华为有</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4.3%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的出货量降幅。主要是由于华为部分手机电池订单的转移所致。</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1" name="组合 40"/>
          <p:cNvGrpSpPr/>
          <p:nvPr/>
        </p:nvGrpSpPr>
        <p:grpSpPr>
          <a:xfrm>
            <a:off x="646068" y="6184908"/>
            <a:ext cx="4897780" cy="1517081"/>
            <a:chOff x="646068" y="6523720"/>
            <a:chExt cx="4897780" cy="1178269"/>
          </a:xfrm>
        </p:grpSpPr>
        <p:graphicFrame>
          <p:nvGraphicFramePr>
            <p:cNvPr id="31" name="图表 30"/>
            <p:cNvGraphicFramePr/>
            <p:nvPr/>
          </p:nvGraphicFramePr>
          <p:xfrm>
            <a:off x="646068" y="6579580"/>
            <a:ext cx="2432769" cy="1121630"/>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本框 1"/>
            <p:cNvSpPr txBox="1"/>
            <p:nvPr/>
          </p:nvSpPr>
          <p:spPr>
            <a:xfrm>
              <a:off x="987504" y="6533961"/>
              <a:ext cx="1584000" cy="116735"/>
            </a:xfrm>
            <a:prstGeom prst="rect"/>
            <a:solidFill>
              <a:schemeClr val="bg1"/>
            </a:solidFill>
            <a:ln>
              <a:solidFill>
                <a:schemeClr val="tx1"/>
              </a:solidFill>
              <a:prstDash val="sysDot"/>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’18.Q2 Application </a:t>
              </a:r>
              <a:r>
                <a:rPr lang="ko-KR" altLang="en-US" sz="600" b="1" dirty="1">
                  <a:latin typeface="微软雅黑" panose="020b0503020204020204" pitchFamily="34" charset="-122"/>
                  <a:ea typeface="Malgun Gothic" panose="020b0503020000020004" pitchFamily="50" charset="-127"/>
                </a:rPr>
                <a:t>판매분석</a:t>
              </a:r>
              <a:r>
                <a:rPr lang="en-US" altLang="ko-KR" sz="600" b="1" dirty="1">
                  <a:latin typeface="微软雅黑" panose="020b0503020204020204" pitchFamily="34" charset="-122"/>
                  <a:ea typeface="微软雅黑" panose="020b0503020204020204" pitchFamily="34" charset="-122"/>
                </a:rPr>
                <a:t>(M Cell)</a:t>
              </a:r>
              <a:endParaRPr lang="zh-CN" altLang="en-US" sz="600" b="1">
                <a:latin typeface="微软雅黑" panose="020b0503020204020204" pitchFamily="34" charset="-122"/>
                <a:ea typeface="微软雅黑" panose="020b0503020204020204" pitchFamily="34" charset="-122"/>
              </a:endParaRPr>
            </a:p>
          </p:txBody>
        </p:sp>
        <p:graphicFrame>
          <p:nvGraphicFramePr>
            <p:cNvPr id="36" name="图表 35"/>
            <p:cNvGraphicFramePr/>
            <p:nvPr/>
          </p:nvGraphicFramePr>
          <p:xfrm>
            <a:off x="3077045" y="6580359"/>
            <a:ext cx="2466803" cy="1121630"/>
          </p:xfrm>
          <a:graphic>
            <a:graphicData uri="http://schemas.openxmlformats.org/drawingml/2006/chart">
              <c:chart xmlns:c="http://schemas.openxmlformats.org/drawingml/2006/chart" xmlns:r="http://schemas.openxmlformats.org/officeDocument/2006/relationships" r:id="rId5"/>
            </a:graphicData>
          </a:graphic>
        </p:graphicFrame>
        <p:sp>
          <p:nvSpPr>
            <p:cNvPr id="37" name="文本框 1"/>
            <p:cNvSpPr txBox="1"/>
            <p:nvPr/>
          </p:nvSpPr>
          <p:spPr>
            <a:xfrm>
              <a:off x="3703674" y="6523720"/>
              <a:ext cx="1212485" cy="116735"/>
            </a:xfrm>
            <a:prstGeom prst="rect"/>
            <a:solidFill>
              <a:schemeClr val="bg1"/>
            </a:solidFill>
            <a:ln>
              <a:solidFill>
                <a:schemeClr val="tx1"/>
              </a:solidFill>
              <a:prstDash val="sysDot"/>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’18.Q2 </a:t>
              </a:r>
              <a:r>
                <a:rPr lang="ko-KR" altLang="en-US" sz="600" b="1" dirty="1">
                  <a:latin typeface="微软雅黑" panose="020b0503020204020204" pitchFamily="34" charset="-122"/>
                  <a:ea typeface="Malgun Gothic" panose="020b0503020000020004" pitchFamily="50" charset="-127"/>
                </a:rPr>
                <a:t>고객 구조</a:t>
              </a:r>
              <a:r>
                <a:rPr lang="en-US" altLang="ko-KR" sz="600" b="1" dirty="1">
                  <a:latin typeface="微软雅黑" panose="020b0503020204020204" pitchFamily="34" charset="-122"/>
                  <a:ea typeface="微软雅黑" panose="020b0503020204020204" pitchFamily="34" charset="-122"/>
                </a:rPr>
                <a:t>(M Cell)</a:t>
              </a:r>
              <a:endParaRPr lang="zh-CN" altLang="en-US" sz="600" b="1">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2992881" y="2985979"/>
            <a:ext cx="2528718" cy="1972820"/>
            <a:chOff x="4161460" y="3103226"/>
            <a:chExt cx="4239277" cy="3188038"/>
          </a:xfrm>
        </p:grpSpPr>
        <p:graphicFrame>
          <p:nvGraphicFramePr>
            <p:cNvPr id="43" name="图表 42"/>
            <p:cNvGraphicFramePr/>
            <p:nvPr>
              <p:extLst>
                <p:ext uri="{D42A27DB-BD31-4B8C-83A1-F6EECF244321}">
                  <p14:modId xmlns:p14="http://schemas.microsoft.com/office/powerpoint/2010/main" val="1704209683"/>
                </p:ext>
              </p:extLst>
            </p:nvPr>
          </p:nvGraphicFramePr>
          <p:xfrm>
            <a:off x="6276737" y="3375979"/>
            <a:ext cx="2124000" cy="29051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4" name="图表 43"/>
            <p:cNvGraphicFramePr/>
            <p:nvPr/>
          </p:nvGraphicFramePr>
          <p:xfrm>
            <a:off x="4161460" y="3386139"/>
            <a:ext cx="2124000" cy="2905125"/>
          </p:xfrm>
          <a:graphic>
            <a:graphicData uri="http://schemas.openxmlformats.org/drawingml/2006/chart">
              <c:chart xmlns:c="http://schemas.openxmlformats.org/drawingml/2006/chart" xmlns:r="http://schemas.openxmlformats.org/officeDocument/2006/relationships" r:id="rId7"/>
            </a:graphicData>
          </a:graphic>
        </p:graphicFrame>
        <p:sp>
          <p:nvSpPr>
            <p:cNvPr id="45" name="文本框 1"/>
            <p:cNvSpPr txBox="1"/>
            <p:nvPr/>
          </p:nvSpPr>
          <p:spPr>
            <a:xfrm>
              <a:off x="4168258" y="3103226"/>
              <a:ext cx="2110405" cy="304432"/>
            </a:xfrm>
            <a:prstGeom prst="rect"/>
            <a:noFill/>
            <a:ln w="6350">
              <a:solidFill>
                <a:schemeClr val="tx1"/>
              </a:solidFill>
              <a:prstDash val="solid"/>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’18.Q3 </a:t>
              </a:r>
              <a:r>
                <a:rPr lang="ko-KR" altLang="en-US" sz="600" b="1" dirty="1">
                  <a:latin typeface="微软雅黑" panose="020b0503020204020204" pitchFamily="34" charset="-122"/>
                </a:rPr>
                <a:t>모바일 </a:t>
              </a:r>
              <a:r>
                <a:rPr lang="en-US" altLang="ko-KR" sz="600" b="1" dirty="1">
                  <a:latin typeface="微软雅黑" panose="020b0503020204020204" pitchFamily="34" charset="-122"/>
                  <a:ea typeface="微软雅黑" panose="020b0503020204020204" pitchFamily="34" charset="-122"/>
                </a:rPr>
                <a:t>(M Cell)</a:t>
              </a:r>
              <a:endParaRPr lang="zh-CN" altLang="en-US" sz="600" b="1">
                <a:latin typeface="微软雅黑" panose="020b0503020204020204" pitchFamily="34" charset="-122"/>
                <a:ea typeface="微软雅黑" panose="020b0503020204020204" pitchFamily="34" charset="-122"/>
              </a:endParaRPr>
            </a:p>
          </p:txBody>
        </p:sp>
        <p:sp>
          <p:nvSpPr>
            <p:cNvPr id="51" name="文本框 1"/>
            <p:cNvSpPr txBox="1"/>
            <p:nvPr/>
          </p:nvSpPr>
          <p:spPr>
            <a:xfrm>
              <a:off x="6288916" y="3103226"/>
              <a:ext cx="2103454" cy="304432"/>
            </a:xfrm>
            <a:prstGeom prst="rect"/>
            <a:noFill/>
            <a:ln w="6350">
              <a:solidFill>
                <a:schemeClr val="tx1"/>
              </a:solidFill>
              <a:prstDash val="solid"/>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微软雅黑" panose="020b0503020204020204" pitchFamily="34" charset="-122"/>
                  <a:ea typeface="微软雅黑" panose="020b0503020204020204" pitchFamily="34" charset="-122"/>
                </a:rPr>
                <a:t>’18.Q3 NPC</a:t>
              </a:r>
              <a:r>
                <a:rPr lang="ko-KR" altLang="en-US" sz="600" b="1" dirty="1">
                  <a:latin typeface="微软雅黑" panose="020b0503020204020204" pitchFamily="34" charset="-122"/>
                </a:rPr>
                <a:t> </a:t>
              </a:r>
              <a:r>
                <a:rPr lang="en-US" altLang="ko-KR" sz="600" b="1" dirty="1">
                  <a:latin typeface="微软雅黑" panose="020b0503020204020204" pitchFamily="34" charset="-122"/>
                  <a:ea typeface="微软雅黑" panose="020b0503020204020204" pitchFamily="34" charset="-122"/>
                </a:rPr>
                <a:t>(M Cell)</a:t>
              </a:r>
              <a:endParaRPr lang="zh-CN" altLang="en-US" sz="600" b="1">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93910192"/>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49" y="527910"/>
            <a:ext cx="5189627" cy="215203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5" name="矩形 4"/>
          <p:cNvSpPr/>
          <p:nvPr/>
        </p:nvSpPr>
        <p:spPr>
          <a:xfrm>
            <a:off x="463549" y="2748950"/>
            <a:ext cx="5198253" cy="227737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8" name="矩形 17"/>
          <p:cNvSpPr/>
          <p:nvPr/>
        </p:nvSpPr>
        <p:spPr>
          <a:xfrm>
            <a:off x="472176" y="5126967"/>
            <a:ext cx="5189626" cy="263590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6725" y="2758475"/>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储能业务项目分析</a:t>
            </a:r>
            <a:endParaRPr lang="zh-CN" altLang="en-US" sz="800" b="1">
              <a:latin typeface="微软雅黑" panose="020b0503020204020204" pitchFamily="34" charset="-122"/>
              <a:ea typeface="微软雅黑" panose="020b0503020204020204" pitchFamily="34" charset="-122"/>
            </a:endParaRPr>
          </a:p>
        </p:txBody>
      </p:sp>
      <p:sp>
        <p:nvSpPr>
          <p:cNvPr id="11" name="矩形 10"/>
          <p:cNvSpPr/>
          <p:nvPr/>
        </p:nvSpPr>
        <p:spPr>
          <a:xfrm>
            <a:off x="466725" y="531085"/>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生产能力分析</a:t>
            </a:r>
            <a:endParaRPr lang="zh-CN" altLang="en-US" sz="800" b="1">
              <a:latin typeface="微软雅黑" panose="020b0503020204020204" pitchFamily="34" charset="-122"/>
              <a:ea typeface="微软雅黑" panose="020b0503020204020204" pitchFamily="34" charset="-122"/>
            </a:endParaRPr>
          </a:p>
        </p:txBody>
      </p:sp>
      <p:sp>
        <p:nvSpPr>
          <p:cNvPr id="29" name="矩形 28"/>
          <p:cNvSpPr/>
          <p:nvPr/>
        </p:nvSpPr>
        <p:spPr>
          <a:xfrm>
            <a:off x="475351" y="5130142"/>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1">
                <a:latin typeface="微软雅黑" panose="020b0503020204020204" pitchFamily="34" charset="-122"/>
                <a:ea typeface="微软雅黑" panose="020b0503020204020204" pitchFamily="34" charset="-122"/>
              </a:rPr>
              <a:t>乘用</a:t>
            </a:r>
            <a:r>
              <a:rPr lang="en-US" altLang="zh-CN" sz="800" b="1" dirty="1">
                <a:latin typeface="微软雅黑" panose="020b0503020204020204" pitchFamily="34" charset="-122"/>
                <a:ea typeface="微软雅黑" panose="020b0503020204020204" pitchFamily="34" charset="-122"/>
              </a:rPr>
              <a:t>/</a:t>
            </a:r>
            <a:r>
              <a:rPr lang="zh-CN" altLang="en-US" sz="800" b="1" dirty="1">
                <a:latin typeface="微软雅黑" panose="020b0503020204020204" pitchFamily="34" charset="-122"/>
                <a:ea typeface="微软雅黑" panose="020b0503020204020204" pitchFamily="34" charset="-122"/>
              </a:rPr>
              <a:t>商用车结构变化</a:t>
            </a:r>
          </a:p>
        </p:txBody>
      </p:sp>
      <p:grpSp>
        <p:nvGrpSpPr>
          <p:cNvPr id="2" name="组合 1"/>
          <p:cNvGrpSpPr/>
          <p:nvPr/>
        </p:nvGrpSpPr>
        <p:grpSpPr>
          <a:xfrm>
            <a:off x="475350" y="728119"/>
            <a:ext cx="5186452" cy="1920189"/>
            <a:chOff x="596666" y="1437302"/>
            <a:chExt cx="11031858" cy="4095025"/>
          </a:xfrm>
        </p:grpSpPr>
        <p:sp>
          <p:nvSpPr>
            <p:cNvPr id="33" name="文本框 32"/>
            <p:cNvSpPr txBox="1"/>
            <p:nvPr/>
          </p:nvSpPr>
          <p:spPr>
            <a:xfrm>
              <a:off x="596666" y="1437302"/>
              <a:ext cx="11031858" cy="787643"/>
            </a:xfrm>
            <a:prstGeom prst="rect"/>
            <a:noFill/>
          </p:spPr>
          <p:txBody>
            <a:bodyPr wrap="square" rtlCol="0">
              <a:spAutoFit/>
            </a:bodyPr>
            <a:lstStyle/>
            <a:p>
              <a:pPr marL="171450" indent="-171450" algn="just">
                <a:lnSpc>
                  <a:spcPct val="150000"/>
                </a:lnSpc>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，产能利用率显著提升，由上一季度的</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67%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提升至</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90%</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的水平。</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 </a:t>
              </a:r>
            </a:p>
            <a:p>
              <a:pPr algn="just">
                <a:lnSpc>
                  <a:spcPct val="150000"/>
                </a:lnSpc>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   -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出货量的大幅增长提升了</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AS</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的整体产能利用率，其中，</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ND</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QH</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工厂产能利用率都在</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90%</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以上，而</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LY</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基地本季度产能利用率也提升至</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的水平。</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34" name="图表 15"/>
            <p:cNvGraphicFramePr/>
            <p:nvPr>
              <p:extLst>
                <p:ext uri="{D42A27DB-BD31-4B8C-83A1-F6EECF244321}">
                  <p14:modId xmlns:p14="http://schemas.microsoft.com/office/powerpoint/2010/main" val="29236981"/>
                </p:ext>
              </p:extLst>
            </p:nvPr>
          </p:nvGraphicFramePr>
          <p:xfrm>
            <a:off x="839149" y="2496163"/>
            <a:ext cx="10502801" cy="3036164"/>
          </p:xfrm>
          <a:graphic>
            <a:graphicData uri="http://schemas.openxmlformats.org/drawingml/2006/chart">
              <c:chart xmlns:c="http://schemas.openxmlformats.org/drawingml/2006/chart" xmlns:r="http://schemas.openxmlformats.org/officeDocument/2006/relationships" r:id="rId2"/>
            </a:graphicData>
          </a:graphic>
        </p:graphicFrame>
        <p:sp>
          <p:nvSpPr>
            <p:cNvPr id="35" name="文本框 1"/>
            <p:cNvSpPr txBox="1"/>
            <p:nvPr/>
          </p:nvSpPr>
          <p:spPr>
            <a:xfrm>
              <a:off x="4503723" y="2326168"/>
              <a:ext cx="3220907" cy="304431"/>
            </a:xfrm>
            <a:prstGeom prst="rect"/>
            <a:solidFill>
              <a:schemeClr val="bg1"/>
            </a:solidFill>
            <a:ln>
              <a:solidFill>
                <a:schemeClr val="tx1"/>
              </a:solidFill>
              <a:prstDash val="sysDot"/>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zh-CN" sz="600" b="1" dirty="1">
                  <a:latin typeface="Malgun Gothic" panose="020b0503020000020004" pitchFamily="50" charset="-127"/>
                  <a:ea typeface="Malgun Gothic" panose="020b0503020000020004" pitchFamily="50" charset="-127"/>
                </a:rPr>
                <a:t>’18.Q3 CA CAPA </a:t>
              </a:r>
              <a:r>
                <a:rPr lang="ko-KR" altLang="en-US" sz="600" b="1" dirty="1">
                  <a:latin typeface="Malgun Gothic" panose="020b0503020000020004" pitchFamily="50" charset="-127"/>
                  <a:ea typeface="Malgun Gothic" panose="020b0503020000020004" pitchFamily="50" charset="-127"/>
                </a:rPr>
                <a:t>가동율</a:t>
              </a:r>
              <a:r>
                <a:rPr lang="en-US" altLang="ko-KR" sz="600" b="1" dirty="1">
                  <a:latin typeface="Malgun Gothic" panose="020b0503020000020004" pitchFamily="50" charset="-127"/>
                  <a:ea typeface="Malgun Gothic" panose="020b0503020000020004" pitchFamily="50" charset="-127"/>
                </a:rPr>
                <a:t>(%)</a:t>
              </a:r>
              <a:endParaRPr lang="zh-CN" altLang="en-US" sz="600" b="1">
                <a:latin typeface="Malgun Gothic" panose="020b0503020000020004" pitchFamily="50" charset="-127"/>
                <a:ea typeface="微软雅黑" panose="020b0503020204020204" pitchFamily="34" charset="-122"/>
              </a:endParaRPr>
            </a:p>
          </p:txBody>
        </p:sp>
      </p:grpSp>
      <p:grpSp>
        <p:nvGrpSpPr>
          <p:cNvPr id="38" name="组合 37"/>
          <p:cNvGrpSpPr/>
          <p:nvPr/>
        </p:nvGrpSpPr>
        <p:grpSpPr>
          <a:xfrm>
            <a:off x="3074768" y="2990766"/>
            <a:ext cx="2538632" cy="1939675"/>
            <a:chOff x="809920" y="2913675"/>
            <a:chExt cx="5294313" cy="3031940"/>
          </a:xfrm>
        </p:grpSpPr>
        <p:graphicFrame>
          <p:nvGraphicFramePr>
            <p:cNvPr id="39" name="图表 38"/>
            <p:cNvGraphicFramePr/>
            <p:nvPr/>
          </p:nvGraphicFramePr>
          <p:xfrm>
            <a:off x="809920" y="3065890"/>
            <a:ext cx="5294313" cy="2879725"/>
          </p:xfrm>
          <a:graphic>
            <a:graphicData uri="http://schemas.openxmlformats.org/drawingml/2006/chart">
              <c:chart xmlns:c="http://schemas.openxmlformats.org/drawingml/2006/chart" xmlns:r="http://schemas.openxmlformats.org/officeDocument/2006/relationships" r:id="rId3"/>
            </a:graphicData>
          </a:graphic>
        </p:graphicFrame>
        <p:sp>
          <p:nvSpPr>
            <p:cNvPr id="40" name="文本框 1"/>
            <p:cNvSpPr txBox="1"/>
            <p:nvPr/>
          </p:nvSpPr>
          <p:spPr>
            <a:xfrm>
              <a:off x="2156335" y="2913675"/>
              <a:ext cx="2601484" cy="304431"/>
            </a:xfrm>
            <a:prstGeom prst="rect"/>
            <a:noFill/>
            <a:ln w="6350">
              <a:solidFill>
                <a:schemeClr val="tx1"/>
              </a:solidFill>
              <a:prstDash val="solid"/>
            </a:ln>
          </p:spPr>
          <p:txBody>
            <a:bodyPr wrap="square" rtlCol="0" anchor="ctr"/>
            <a:lstStyle>
              <a:defPPr>
                <a:defRPr lang="en-US"/>
              </a:defPPr>
              <a:lvl1pPr indent="0" algn="ctr">
                <a:defRPr sz="500" b="1">
                  <a:latin typeface="微软雅黑" panose="020b0503020204020204" pitchFamily="34" charset="-122"/>
                  <a:ea typeface="微软雅黑" panose="020b0503020204020204" pitchFamily="34" charset="-122"/>
                </a:defRPr>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altLang="zh-CN" sz="600" dirty="1">
                  <a:sym typeface="+mn-ea"/>
                </a:rPr>
                <a:t>‘18.Q3 고객구조(MWh)</a:t>
              </a:r>
            </a:p>
          </p:txBody>
        </p:sp>
      </p:grpSp>
      <p:sp>
        <p:nvSpPr>
          <p:cNvPr id="47" name="文本框 46"/>
          <p:cNvSpPr txBox="1"/>
          <p:nvPr/>
        </p:nvSpPr>
        <p:spPr>
          <a:xfrm>
            <a:off x="484336" y="5326742"/>
            <a:ext cx="5177466" cy="861774"/>
          </a:xfrm>
          <a:prstGeom prst="rect"/>
          <a:noFill/>
        </p:spPr>
        <p:txBody>
          <a:bodyPr wrap="square" rtlCol="0">
            <a:spAutoFit/>
          </a:bodyPr>
          <a:lstStyle/>
          <a:p>
            <a:pPr marL="85725" indent="-85725">
              <a:lnSpc>
                <a:spcPts val="1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与上一季度相比，乘用车、商用车出货量均有一定幅度的增加，乘用车出货量环比增长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20.87%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，商用车出货量环比增长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62.19%</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，但乘用车出货量仍占近六成的比例。</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ts val="1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在出货量套数方面，乘用车环比增长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34.23%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，商用车环比增长</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50.32%</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。商用车增长幅度较大，但整体出货套数比例基本保持不变。</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ts val="1000"/>
              </a:lnSpc>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本季度整体新能源市场乘用车销量增长明显，而在客车方面则相对比较低迷。</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AS</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作为行业龙头，与</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YT</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JL</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等客车厂商建立了稳定的合作关系，因此在本季度客车电池出货中所受的影响较小。</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ts val="1000"/>
              </a:lnSpc>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随着专用车市场的发展，东风等专用车配套供货也在</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AS</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的出货量增长中也做出了一定的贡献。</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48" name="图表 18"/>
          <p:cNvGraphicFramePr/>
          <p:nvPr/>
        </p:nvGraphicFramePr>
        <p:xfrm>
          <a:off x="3059962" y="6287387"/>
          <a:ext cx="2494357" cy="13736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图表 48"/>
          <p:cNvGraphicFramePr/>
          <p:nvPr/>
        </p:nvGraphicFramePr>
        <p:xfrm>
          <a:off x="565494" y="6287387"/>
          <a:ext cx="2494356" cy="1373560"/>
        </p:xfrm>
        <a:graphic>
          <a:graphicData uri="http://schemas.openxmlformats.org/drawingml/2006/chart">
            <c:chart xmlns:c="http://schemas.openxmlformats.org/drawingml/2006/chart" xmlns:r="http://schemas.openxmlformats.org/officeDocument/2006/relationships" r:id="rId5"/>
          </a:graphicData>
        </a:graphic>
      </p:graphicFrame>
      <p:sp>
        <p:nvSpPr>
          <p:cNvPr id="50" name="文本框 1"/>
          <p:cNvSpPr txBox="1"/>
          <p:nvPr/>
        </p:nvSpPr>
        <p:spPr>
          <a:xfrm>
            <a:off x="937293" y="6207063"/>
            <a:ext cx="1584000" cy="141607"/>
          </a:xfrm>
          <a:prstGeom prst="rect"/>
          <a:solidFill>
            <a:schemeClr val="bg1"/>
          </a:solidFill>
          <a:ln>
            <a:solidFill>
              <a:schemeClr val="tx1"/>
            </a:solidFill>
            <a:prstDash val="sysDot"/>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pPr>
            <a:r>
              <a:rPr lang="en-US" altLang="zh-CN" sz="600" b="1" dirty="1">
                <a:latin typeface="Malgun Gothic" panose="020b0503020000020004" pitchFamily="50" charset="-127"/>
                <a:ea typeface="Malgun Gothic" panose="020b0503020000020004" pitchFamily="50" charset="-127"/>
              </a:rPr>
              <a:t>’18.Q3 </a:t>
            </a:r>
            <a:r>
              <a:rPr lang="ko-KR" altLang="en-US" sz="600" b="1" dirty="1">
                <a:latin typeface="Malgun Gothic" panose="020b0503020000020004" pitchFamily="50" charset="-127"/>
                <a:ea typeface="Malgun Gothic" panose="020b0503020000020004" pitchFamily="50" charset="-127"/>
              </a:rPr>
              <a:t>승용차</a:t>
            </a:r>
            <a:r>
              <a:rPr lang="en-US" altLang="ko-KR" sz="600" b="1" dirty="1">
                <a:latin typeface="Malgun Gothic" panose="020b0503020000020004" pitchFamily="50" charset="-127"/>
                <a:ea typeface="Malgun Gothic" panose="020b0503020000020004" pitchFamily="50" charset="-127"/>
              </a:rPr>
              <a:t>/</a:t>
            </a:r>
            <a:r>
              <a:rPr lang="ko-KR" altLang="en-US" sz="600" b="1" dirty="1">
                <a:latin typeface="Malgun Gothic" panose="020b0503020000020004" pitchFamily="50" charset="-127"/>
                <a:ea typeface="Malgun Gothic" panose="020b0503020000020004" pitchFamily="50" charset="-127"/>
              </a:rPr>
              <a:t>상용차 판매구조</a:t>
            </a:r>
            <a:r>
              <a:rPr lang="en-US" altLang="ko-KR" sz="600" b="1" dirty="1">
                <a:latin typeface="Malgun Gothic" panose="020b0503020000020004" pitchFamily="50" charset="-127"/>
                <a:ea typeface="Malgun Gothic" panose="020b0503020000020004" pitchFamily="50" charset="-127"/>
              </a:rPr>
              <a:t>(</a:t>
            </a:r>
            <a:r>
              <a:rPr lang="en-US" altLang="ko-KR" sz="600" b="1" dirty="1">
                <a:latin typeface="Malgun Gothic" panose="020b0503020000020004" pitchFamily="50" charset="-127"/>
                <a:ea typeface="Malgun Gothic" panose="020b0503020000020004" pitchFamily="50" charset="-127"/>
              </a:rPr>
              <a:t>MWh</a:t>
            </a:r>
            <a:r>
              <a:rPr lang="en-US" altLang="ko-KR" sz="600" b="1" dirty="1">
                <a:latin typeface="Malgun Gothic" panose="020b0503020000020004" pitchFamily="50" charset="-127"/>
                <a:ea typeface="Malgun Gothic" panose="020b0503020000020004" pitchFamily="50" charset="-127"/>
              </a:rPr>
              <a:t>)</a:t>
            </a:r>
            <a:endParaRPr lang="zh-CN" altLang="en-US" sz="600" b="1">
              <a:latin typeface="Malgun Gothic" panose="020b0503020000020004" pitchFamily="50" charset="-127"/>
              <a:ea typeface="微软雅黑" panose="020b0503020204020204" pitchFamily="34" charset="-122"/>
            </a:endParaRPr>
          </a:p>
        </p:txBody>
      </p:sp>
      <p:sp>
        <p:nvSpPr>
          <p:cNvPr id="52" name="文本框 1"/>
          <p:cNvSpPr txBox="1"/>
          <p:nvPr/>
        </p:nvSpPr>
        <p:spPr>
          <a:xfrm>
            <a:off x="3580137" y="6200412"/>
            <a:ext cx="1548000" cy="154005"/>
          </a:xfrm>
          <a:prstGeom prst="rect"/>
          <a:solidFill>
            <a:schemeClr val="bg1"/>
          </a:solidFill>
          <a:ln>
            <a:solidFill>
              <a:schemeClr val="tx1"/>
            </a:solidFill>
            <a:prstDash val="sysDot"/>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pPr>
            <a:r>
              <a:rPr lang="en-US" altLang="zh-CN" sz="600" b="1" dirty="1">
                <a:latin typeface="Malgun Gothic" panose="020b0503020000020004" pitchFamily="50" charset="-127"/>
                <a:ea typeface="Malgun Gothic" panose="020b0503020000020004" pitchFamily="50" charset="-127"/>
              </a:rPr>
              <a:t>’18.Q3 </a:t>
            </a:r>
            <a:r>
              <a:rPr lang="ko-KR" altLang="en-US" sz="600" b="1" dirty="1">
                <a:latin typeface="Malgun Gothic" panose="020b0503020000020004" pitchFamily="50" charset="-127"/>
                <a:ea typeface="Malgun Gothic" panose="020b0503020000020004" pitchFamily="50" charset="-127"/>
              </a:rPr>
              <a:t>승용차</a:t>
            </a:r>
            <a:r>
              <a:rPr lang="en-US" altLang="ko-KR" sz="600" b="1" dirty="1">
                <a:latin typeface="Malgun Gothic" panose="020b0503020000020004" pitchFamily="50" charset="-127"/>
                <a:ea typeface="Malgun Gothic" panose="020b0503020000020004" pitchFamily="50" charset="-127"/>
              </a:rPr>
              <a:t>/</a:t>
            </a:r>
            <a:r>
              <a:rPr lang="ko-KR" altLang="en-US" sz="600" b="1" dirty="1">
                <a:latin typeface="Malgun Gothic" panose="020b0503020000020004" pitchFamily="50" charset="-127"/>
                <a:ea typeface="Malgun Gothic" panose="020b0503020000020004" pitchFamily="50" charset="-127"/>
              </a:rPr>
              <a:t>상용차 판매구조</a:t>
            </a:r>
            <a:r>
              <a:rPr lang="en-US" altLang="ko-KR" sz="600" b="1" dirty="1">
                <a:latin typeface="Malgun Gothic" panose="020b0503020000020004" pitchFamily="50" charset="-127"/>
                <a:ea typeface="Malgun Gothic" panose="020b0503020000020004" pitchFamily="50" charset="-127"/>
              </a:rPr>
              <a:t>(</a:t>
            </a:r>
            <a:r>
              <a:rPr lang="ko-KR" altLang="en-US" sz="600" b="1" dirty="1">
                <a:latin typeface="Malgun Gothic" panose="020b0503020000020004" pitchFamily="50" charset="-127"/>
                <a:ea typeface="Malgun Gothic" panose="020b0503020000020004" pitchFamily="50" charset="-127"/>
              </a:rPr>
              <a:t>세트</a:t>
            </a:r>
            <a:r>
              <a:rPr lang="en-US" altLang="ko-KR" sz="600" b="1" dirty="1">
                <a:latin typeface="Malgun Gothic" panose="020b0503020000020004" pitchFamily="50" charset="-127"/>
                <a:ea typeface="Malgun Gothic" panose="020b0503020000020004" pitchFamily="50" charset="-127"/>
              </a:rPr>
              <a:t>)</a:t>
            </a:r>
            <a:endParaRPr lang="zh-CN" altLang="en-US" sz="600" b="1">
              <a:latin typeface="Malgun Gothic" panose="020b0503020000020004" pitchFamily="50" charset="-127"/>
              <a:ea typeface="微软雅黑" panose="020b0503020204020204" pitchFamily="34" charset="-122"/>
            </a:endParaRPr>
          </a:p>
        </p:txBody>
      </p:sp>
      <p:grpSp>
        <p:nvGrpSpPr>
          <p:cNvPr id="54" name="组合 53"/>
          <p:cNvGrpSpPr/>
          <p:nvPr/>
        </p:nvGrpSpPr>
        <p:grpSpPr>
          <a:xfrm>
            <a:off x="520700" y="2990766"/>
            <a:ext cx="2540000" cy="1972899"/>
            <a:chOff x="6132513" y="2919853"/>
            <a:chExt cx="5219700" cy="3021732"/>
          </a:xfrm>
        </p:grpSpPr>
        <p:graphicFrame>
          <p:nvGraphicFramePr>
            <p:cNvPr id="55" name="图表 54"/>
            <p:cNvGraphicFramePr/>
            <p:nvPr/>
          </p:nvGraphicFramePr>
          <p:xfrm>
            <a:off x="6132513" y="3066932"/>
            <a:ext cx="5219700" cy="2874653"/>
          </p:xfrm>
          <a:graphic>
            <a:graphicData uri="http://schemas.openxmlformats.org/drawingml/2006/chart">
              <c:chart xmlns:c="http://schemas.openxmlformats.org/drawingml/2006/chart" xmlns:r="http://schemas.openxmlformats.org/officeDocument/2006/relationships" r:id="rId6"/>
            </a:graphicData>
          </a:graphic>
        </p:graphicFrame>
        <p:sp>
          <p:nvSpPr>
            <p:cNvPr id="56" name="文本框 1"/>
            <p:cNvSpPr txBox="1"/>
            <p:nvPr/>
          </p:nvSpPr>
          <p:spPr>
            <a:xfrm>
              <a:off x="7468792" y="2919853"/>
              <a:ext cx="2601484" cy="304431"/>
            </a:xfrm>
            <a:prstGeom prst="rect"/>
            <a:noFill/>
            <a:ln w="6350">
              <a:solidFill>
                <a:schemeClr val="tx1"/>
              </a:solidFill>
              <a:prstDash val="solid"/>
            </a:ln>
          </p:spPr>
          <p:txBody>
            <a:bodyPr wrap="square" rtlCol="0" anchor="ctr"/>
            <a:lstStyle>
              <a:defPPr>
                <a:defRPr lang="en-US"/>
              </a:defPPr>
              <a:lvl1pPr indent="0" algn="ctr">
                <a:defRPr sz="500" b="1">
                  <a:latin typeface="微软雅黑" panose="020b0503020204020204" pitchFamily="34" charset="-122"/>
                  <a:ea typeface="微软雅黑" panose="020b0503020204020204" pitchFamily="34" charset="-122"/>
                </a:defRPr>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altLang="zh-CN" sz="600" dirty="1"/>
                <a:t>‘18.Q3 ESS </a:t>
              </a:r>
              <a:r>
                <a:rPr lang="ko-KR" altLang="en-US" sz="600" dirty="1"/>
                <a:t>출하량</a:t>
              </a:r>
              <a:endParaRPr lang="zh-CN" altLang="en-US" sz="600"/>
            </a:p>
          </p:txBody>
        </p:sp>
      </p:grpSp>
    </p:spTree>
    <p:extLst>
      <p:ext uri="{BB962C8B-B14F-4D97-AF65-F5344CB8AC3E}">
        <p14:creationId xmlns:p14="http://schemas.microsoft.com/office/powerpoint/2010/main" val="1422106832"/>
      </p:ext>
    </p:extLst>
  </p:cSld>
  <p:clrMapOvr>
    <a:masterClrMapping/>
  </p:clrMapOvr>
  <p:transition spd="fas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9556" y="530049"/>
            <a:ext cx="5177481" cy="720974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4" name="矩形 23"/>
          <p:cNvSpPr/>
          <p:nvPr/>
        </p:nvSpPr>
        <p:spPr>
          <a:xfrm>
            <a:off x="463550" y="534260"/>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客户详细采购量</a:t>
            </a:r>
            <a:endParaRPr lang="zh-CN" altLang="en-US" sz="800" b="1">
              <a:latin typeface="微软雅黑" panose="020b0503020204020204" pitchFamily="34" charset="-122"/>
              <a:ea typeface="微软雅黑" panose="020b0503020204020204" pitchFamily="34" charset="-122"/>
            </a:endParaRPr>
          </a:p>
        </p:txBody>
      </p:sp>
      <p:graphicFrame>
        <p:nvGraphicFramePr>
          <p:cNvPr id="4" name="表格 3"/>
          <p:cNvGraphicFramePr/>
          <p:nvPr/>
        </p:nvGraphicFramePr>
        <p:xfrm>
          <a:off x="464184" y="789878"/>
          <a:ext cx="5177479" cy="6949931"/>
        </p:xfrm>
        <a:graphic>
          <a:graphicData uri="http://schemas.openxmlformats.org/drawingml/2006/table">
            <a:tbl>
              <a:tblPr/>
              <a:tblGrid>
                <a:gridCol w="357724"/>
                <a:gridCol w="786992"/>
                <a:gridCol w="249499"/>
                <a:gridCol w="191057"/>
                <a:gridCol w="250407"/>
                <a:gridCol w="208280"/>
                <a:gridCol w="214634"/>
                <a:gridCol w="208280"/>
                <a:gridCol w="214634"/>
                <a:gridCol w="208280"/>
                <a:gridCol w="215783"/>
                <a:gridCol w="208280"/>
                <a:gridCol w="214634"/>
                <a:gridCol w="214634"/>
                <a:gridCol w="250407"/>
                <a:gridCol w="208280"/>
                <a:gridCol w="214634"/>
                <a:gridCol w="208280"/>
                <a:gridCol w="214634"/>
                <a:gridCol w="208280"/>
                <a:gridCol w="250407"/>
              </a:tblGrid>
              <a:tr h="100668">
                <a:tc rowSpan="3">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Application</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rowSpan="3">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Customer</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rowSpan="3">
                  <a:txBody>
                    <a:bodyPr anchorCtr="0"/>
                    <a:lstStyle/>
                    <a:p>
                      <a:pPr algn="ctr" fontAlgn="ctr"/>
                      <a:r>
                        <a:rPr lang="zh-CN" altLang="en-US" sz="500" b="1" i="0" u="none" strike="noStrike" dirty="1">
                          <a:solidFill>
                            <a:schemeClr val="tx1"/>
                          </a:solidFill>
                          <a:effectLst/>
                          <a:latin typeface="宋体" panose="02010600030101010101" pitchFamily="2" charset="-122"/>
                          <a:ea typeface="宋体" panose="02010600030101010101" pitchFamily="2" charset="-122"/>
                        </a:rPr>
                        <a:t>类型</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gridSpan="18">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Shipment (</a:t>
                      </a: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动力电池：套；储能电池：</a:t>
                      </a: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a:noFill/>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86201">
                <a:tc gridSpan="1" vMerge="1">
                  <a:txBody>
                    <a:bodyPr/>
                    <a:lstStyle/>
                    <a:p>
                      <a:endParaRPr lang="zh-CN" altLang="en-US"/>
                    </a:p>
                  </a:txBody>
                  <a:tcPr/>
                </a:tc>
                <a:tc gridSpan="1" vMerge="1">
                  <a:txBody>
                    <a:bodyPr/>
                    <a:lstStyle/>
                    <a:p>
                      <a:endParaRPr lang="zh-CN" altLang="en-US"/>
                    </a:p>
                  </a:txBody>
                  <a:tcPr/>
                </a:tc>
                <a:tc gridSpan="1" vMerge="1">
                  <a:txBody>
                    <a:bodyPr/>
                    <a:lstStyle/>
                    <a:p>
                      <a:endParaRPr lang="zh-CN" altLang="en-US"/>
                    </a:p>
                  </a:txBody>
                  <a:tcPr/>
                </a:tc>
                <a:tc gridSpan="2">
                  <a:txBody>
                    <a:bodyPr anchorCtr="0"/>
                    <a:lstStyle/>
                    <a:p>
                      <a:pPr algn="ct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2016</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1Q17</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2Q17</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3Q17</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4Q17</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2017</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1Q18</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2Q18</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3Q18</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hMerge="1" rowSpan="1">
                  <a:txBody>
                    <a:bodyPr/>
                    <a:lstStyle/>
                    <a:p>
                      <a:endParaRPr lang="zh-CN" altLang="en-US"/>
                    </a:p>
                  </a:txBody>
                  <a:tcPr/>
                </a:tc>
              </a:tr>
              <a:tr h="86201">
                <a:tc gridSpan="1" vMerge="1">
                  <a:txBody>
                    <a:bodyPr/>
                    <a:lstStyle/>
                    <a:p>
                      <a:endParaRPr lang="zh-CN" altLang="en-US"/>
                    </a:p>
                  </a:txBody>
                  <a:tcPr/>
                </a:tc>
                <a:tc gridSpan="1" vMerge="1">
                  <a:txBody>
                    <a:bodyPr/>
                    <a:lstStyle/>
                    <a:p>
                      <a:endParaRPr lang="zh-CN" altLang="en-US"/>
                    </a:p>
                  </a:txBody>
                  <a:tcPr/>
                </a:tc>
                <a:tc gridSpan="1" vMerge="1">
                  <a:txBody>
                    <a:bodyPr/>
                    <a:lstStyle/>
                    <a:p>
                      <a:endParaRPr lang="zh-CN" altLang="en-US"/>
                    </a:p>
                  </a:txBody>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Mwh</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套</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DB4E2"/>
                    </a:solidFill>
                  </a:tcPr>
                </a:tc>
              </a:tr>
              <a:tr h="86201">
                <a:tc rowSpan="37">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EV</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BAIC</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405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11,110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147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164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FOTON</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276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483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FAW</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165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4,820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Geely</a:t>
                      </a:r>
                      <a:r>
                        <a:rPr lang="en-US" sz="500" b="0" i="0" u="none" strike="noStrike" dirty="1">
                          <a:solidFill>
                            <a:schemeClr val="tx1"/>
                          </a:solidFill>
                          <a:effectLst/>
                          <a:latin typeface="맑은 고딕" panose="020b0503020000020004" pitchFamily="34" charset="-127"/>
                          <a:ea typeface="맑은 고딕" panose="020b0503020000020004" pitchFamily="34" charset="-127"/>
                        </a:rPr>
                        <a:t>-EMGRAND</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203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203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4,460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285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998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19,610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JAC</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3,670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4,360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JMC</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164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4,940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DPCA</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3,510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SOUEAST</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261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3,370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DF-CITROEN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216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3,410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2,930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1724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YUTONG</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2,740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2,569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1,284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25,490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1,339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HIGER</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649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Skywell</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286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442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King Long</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278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1,460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578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FAW-WOLKSWAGEN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3,980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1724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DFAC</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1,680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266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274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DF-RENAULT</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2,920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ZHONGTONG</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3,330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SAIC-MAXUS</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Great Wall </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296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3,940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1,680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Brilliance BMW</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1,630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SGMW</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7,410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CRRC</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CHANGAN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93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5,940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svw-volkswagen</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GAC</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ROEWE</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17,900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Yangzhou </a:t>
                      </a:r>
                      <a:r>
                        <a:rPr lang="en-US" sz="500" b="0" i="0" u="none" strike="noStrike" dirty="1">
                          <a:solidFill>
                            <a:schemeClr val="tx1"/>
                          </a:solidFill>
                          <a:effectLst/>
                          <a:latin typeface="맑은 고딕" panose="020b0503020000020004" pitchFamily="34" charset="-127"/>
                          <a:ea typeface="맑은 고딕" panose="020b0503020000020004" pitchFamily="34" charset="-127"/>
                        </a:rPr>
                        <a:t>Yaxing</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97389">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Sunlong</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114399">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ANKAI</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SUNWIN</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cddayun</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Chery</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changjiangev</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宋体" panose="02010600030101010101" pitchFamily="2" charset="-122"/>
                          <a:ea typeface="宋体" panose="02010600030101010101" pitchFamily="2" charset="-122"/>
                        </a:rPr>
                        <a:t>Nissan</a:t>
                      </a:r>
                      <a:endParaRPr lang="en-US" altLang="zh-CN" sz="500" b="0" i="0" u="none" strike="noStrike">
                        <a:solidFill>
                          <a:schemeClr val="tx1"/>
                        </a:solidFill>
                        <a:effectLst/>
                        <a:latin typeface="宋体" panose="02010600030101010101" pitchFamily="2" charset="-122"/>
                        <a:ea typeface="宋体" panose="02010600030101010101" pitchFamily="2" charset="-122"/>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宋体" panose="02010600030101010101" pitchFamily="2" charset="-122"/>
                          <a:ea typeface="宋体" panose="02010600030101010101" pitchFamily="2" charset="-122"/>
                        </a:rPr>
                        <a:t>NIO</a:t>
                      </a:r>
                      <a:endParaRPr lang="en-US" altLang="zh-CN" sz="500" b="0" i="0" u="none" strike="noStrike">
                        <a:solidFill>
                          <a:schemeClr val="tx1"/>
                        </a:solidFill>
                        <a:effectLst/>
                        <a:latin typeface="宋体" panose="02010600030101010101" pitchFamily="2" charset="-122"/>
                        <a:ea typeface="宋体" panose="02010600030101010101" pitchFamily="2" charset="-122"/>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294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ko-KR" altLang="en-US" sz="500" b="0" i="0" u="none" strike="noStrike" dirty="1">
                          <a:solidFill>
                            <a:schemeClr val="tx1"/>
                          </a:solidFill>
                          <a:effectLst/>
                          <a:latin typeface="맑은 고딕" panose="020b0503020000020004" pitchFamily="34" charset="-127"/>
                          <a:ea typeface="맑은 고딕" panose="020b0503020000020004" pitchFamily="34" charset="-127"/>
                        </a:rPr>
                        <a:t>기타</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289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401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366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1,151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TTL</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4,713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85,520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1,753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32,650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1,860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34,350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2,536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47,500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4,295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44,650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10,443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159,150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2,318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29,200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3,398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59,960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5,472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79,430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rowSpan="2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PHEV</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Brilliance BMW</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3,880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volkswagen</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2,860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4,870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GEELY</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7,710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5,400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YUTONG</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3,415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CRRC</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3,883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CHANGAN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3,340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DONGYU</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King Lon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420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HIGER</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SAIC-GM</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BAIC</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DF-CITROEN</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MTSUBISHI</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Great Wall</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Sunlong</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ROEWE</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Trump</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MG</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奥迪</a:t>
                      </a:r>
                      <a:r>
                        <a:rPr lang="en-US" sz="500" b="0" i="0" u="none" strike="noStrike" dirty="1">
                          <a:solidFill>
                            <a:schemeClr val="tx1"/>
                          </a:solidFill>
                          <a:effectLst/>
                          <a:latin typeface="맑은 고딕" panose="020b0503020000020004" pitchFamily="34" charset="-127"/>
                          <a:ea typeface="맑은 고딕" panose="020b0503020000020004" pitchFamily="34" charset="-127"/>
                        </a:rPr>
                        <a:t>A6L e-tron</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通用 </a:t>
                      </a:r>
                      <a:r>
                        <a:rPr lang="en-US" sz="500" b="0" i="0" u="none" strike="noStrike" dirty="1">
                          <a:solidFill>
                            <a:schemeClr val="tx1"/>
                          </a:solidFill>
                          <a:effectLst/>
                          <a:latin typeface="맑은 고딕" panose="020b0503020000020004" pitchFamily="34" charset="-127"/>
                          <a:ea typeface="맑은 고딕" panose="020b0503020000020004" pitchFamily="34" charset="-127"/>
                        </a:rPr>
                        <a:t>velite</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乘用车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ko-KR" altLang="en-US" sz="500" b="0" i="0" u="none" strike="noStrike" dirty="1">
                          <a:solidFill>
                            <a:schemeClr val="tx1"/>
                          </a:solidFill>
                          <a:effectLst/>
                          <a:latin typeface="맑은 고딕" panose="020b0503020000020004" pitchFamily="34" charset="-127"/>
                          <a:ea typeface="맑은 고딕" panose="020b0503020000020004" pitchFamily="34" charset="-127"/>
                        </a:rPr>
                        <a:t>기타</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5,720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1,800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172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5,720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TTL</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30,608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228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11,550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11,950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13,450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10,550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931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47,500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75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4,460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359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19,850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675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40,110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rowSpan="4">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HEV</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SGMW</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YUTONG</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商用车</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ko-KR" altLang="en-US" sz="500" b="0" i="0" u="none" strike="noStrike" dirty="1">
                          <a:solidFill>
                            <a:schemeClr val="tx1"/>
                          </a:solidFill>
                          <a:effectLst/>
                          <a:latin typeface="맑은 고딕" panose="020b0503020000020004" pitchFamily="34" charset="-127"/>
                          <a:ea typeface="맑은 고딕" panose="020b0503020000020004" pitchFamily="34" charset="-127"/>
                        </a:rPr>
                        <a:t>기타</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6,040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1,650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1,280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4,630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 TTL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108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9,540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3,150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3,010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1,630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98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8,290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rowSpan="9">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 ESS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en-US" sz="500" b="0" i="0" u="none" strike="noStrike" dirty="1">
                          <a:solidFill>
                            <a:schemeClr val="tx1"/>
                          </a:solidFill>
                          <a:effectLst/>
                          <a:latin typeface="맑은 고딕" panose="020b0503020000020004" pitchFamily="34" charset="-127"/>
                          <a:ea typeface="맑은 고딕" panose="020b0503020000020004" pitchFamily="34" charset="-127"/>
                        </a:rPr>
                        <a:t>State Grid </a:t>
                      </a:r>
                      <a:endParaRPr lang="en-US" altLang="zh-CN"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格尔木光伏储能并网发电</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青海德令哈光储电站</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协鑫新能源</a:t>
                      </a: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2MW/4MWh</a:t>
                      </a:r>
                      <a:endParaRPr lang="zh-CN" altLang="en-US" sz="500" b="0" i="0" u="none" strike="noStrike">
                        <a:solidFill>
                          <a:schemeClr val="tx1"/>
                        </a:solidFill>
                        <a:effectLst/>
                        <a:latin typeface="맑은 고딕" panose="020b0503020000020004" pitchFamily="34" charset="-127"/>
                        <a:ea typeface="맑은 고딕" panose="020b0503020000020004" pitchFamily="34" charset="-127"/>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储能</a:t>
                      </a:r>
                      <a:r>
                        <a:rPr lang="en-US" sz="500" b="0" i="0" u="none" strike="noStrike" dirty="1">
                          <a:solidFill>
                            <a:schemeClr val="tx1"/>
                          </a:solidFill>
                          <a:effectLst/>
                          <a:latin typeface="맑은 고딕" panose="020b0503020000020004" pitchFamily="34" charset="-127"/>
                          <a:ea typeface="맑은 고딕" panose="020b0503020000020004" pitchFamily="34" charset="-127"/>
                        </a:rPr>
                        <a:t>G100</a:t>
                      </a: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项目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微电网项目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0.15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0.5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国贸三期</a:t>
                      </a: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B</a:t>
                      </a: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储能充电站项目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ko-KR" altLang="en-US" sz="500" b="0" i="0" u="none" strike="noStrike" dirty="1">
                          <a:solidFill>
                            <a:schemeClr val="tx1"/>
                          </a:solidFill>
                          <a:effectLst/>
                          <a:latin typeface="맑은 고딕" panose="020b0503020000020004" pitchFamily="34" charset="-127"/>
                          <a:ea typeface="맑은 고딕" panose="020b0503020000020004" pitchFamily="34" charset="-127"/>
                        </a:rPr>
                        <a:t>기타</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33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TTL</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64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32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124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rowSpan="2">
                  <a:txBody>
                    <a:bodyPr anchorCtr="0"/>
                    <a:lstStyle/>
                    <a:p>
                      <a:pPr algn="ctr" fontAlgn="ctr"/>
                      <a:r>
                        <a:rPr lang="ko-KR" altLang="en-US" sz="500" b="1" i="0" u="none" strike="noStrike" dirty="1">
                          <a:solidFill>
                            <a:schemeClr val="tx1"/>
                          </a:solidFill>
                          <a:effectLst/>
                          <a:latin typeface="맑은 고딕" panose="020b0503020000020004" pitchFamily="34" charset="-127"/>
                          <a:ea typeface="맑은 고딕" panose="020b0503020000020004" pitchFamily="34" charset="-127"/>
                        </a:rPr>
                        <a:t> 기타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ko-KR" altLang="en-US" sz="500" b="0" i="0" u="none" strike="noStrike" dirty="1">
                          <a:solidFill>
                            <a:schemeClr val="tx1"/>
                          </a:solidFill>
                          <a:effectLst/>
                          <a:latin typeface="맑은 고딕" panose="020b0503020000020004" pitchFamily="34" charset="-127"/>
                          <a:ea typeface="맑은 고딕" panose="020b0503020000020004" pitchFamily="34" charset="-127"/>
                        </a:rPr>
                        <a:t> 기타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116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맑은 고딕" panose="020b0503020000020004" pitchFamily="34" charset="-127"/>
                          <a:ea typeface="맑은 고딕" panose="020b0503020000020004" pitchFamily="34" charset="-127"/>
                        </a:rPr>
                        <a:t>38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1" vMerge="1">
                  <a:txBody>
                    <a:bodyPr/>
                    <a:lstStyle/>
                    <a:p>
                      <a:endParaRPr lang="zh-CN" altLang="en-US"/>
                    </a:p>
                  </a:txBody>
                  <a:tcPr/>
                </a:tc>
                <a:tc>
                  <a:txBody>
                    <a:bodyPr anchorCtr="0"/>
                    <a:lstStyle/>
                    <a:p>
                      <a:pPr algn="l"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 TTL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prstDash val="solid"/>
                      <a:round/>
                      <a:headEnd type="none" w="med" len="med"/>
                      <a:tailEnd type="none" w="med" len="med"/>
                    </a:lnB>
                    <a:lnTlToBr w="12700" cmpd="sng">
                      <a:noFill/>
                      <a:prstDash val="solid"/>
                    </a:lnTlToBr>
                    <a:lnBlToTr w="12700" cmpd="sng">
                      <a:noFill/>
                      <a:prstDash val="solid"/>
                    </a:lnBlToTr>
                  </a:tcPr>
                </a:tc>
                <a:tc>
                  <a:txBody>
                    <a:bodyPr anchorCtr="0"/>
                    <a:lstStyle/>
                    <a:p>
                      <a:pPr algn="l"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116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143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r h="86201">
                <a:tc gridSpan="2">
                  <a:txBody>
                    <a:bodyPr anchorCtr="0"/>
                    <a:lstStyle/>
                    <a:p>
                      <a:pPr algn="ctr" fontAlgn="ctr"/>
                      <a:r>
                        <a:rPr lang="en-US" sz="500" b="1" i="0" u="none" strike="noStrike" dirty="1">
                          <a:solidFill>
                            <a:schemeClr val="tx1"/>
                          </a:solidFill>
                          <a:effectLst/>
                          <a:latin typeface="맑은 고딕" panose="020b0503020000020004" pitchFamily="34" charset="-127"/>
                          <a:ea typeface="맑은 고딕" panose="020b0503020000020004" pitchFamily="34" charset="-127"/>
                        </a:rPr>
                        <a:t> TTL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rowSpan="1">
                  <a:txBody>
                    <a:bodyPr/>
                    <a:lstStyle/>
                    <a:p>
                      <a:endParaRPr lang="zh-CN" altLang="en-US"/>
                    </a:p>
                  </a:txBody>
                  <a:tcPr/>
                </a:tc>
                <a:tc>
                  <a:txBody>
                    <a:bodyPr anchorCtr="0"/>
                    <a:lstStyle/>
                    <a:p>
                      <a:pPr algn="ctr" fontAlgn="ctr"/>
                      <a:r>
                        <a:rPr lang="zh-CN" altLang="en-US" sz="500" b="1" i="0" u="none" strike="noStrike" dirty="1">
                          <a:solidFill>
                            <a:schemeClr val="tx1"/>
                          </a:solidFill>
                          <a:effectLst/>
                          <a:latin typeface="맑은 고딕" panose="020b0503020000020004" pitchFamily="34" charset="-127"/>
                          <a:ea typeface="맑은 고딕" panose="020b0503020000020004" pitchFamily="34" charset="-127"/>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5,581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125,668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2,096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47,350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2,209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49,310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2,891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62,580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4,537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55,700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11,736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214,940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2,446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33,960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3,798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79,810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6,187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r" fontAlgn="ctr"/>
                      <a:r>
                        <a:rPr lang="en-US" altLang="zh-CN" sz="500" b="1" i="0" u="none" strike="noStrike" dirty="1">
                          <a:solidFill>
                            <a:schemeClr val="tx1"/>
                          </a:solidFill>
                          <a:effectLst/>
                          <a:latin typeface="맑은 고딕" panose="020b0503020000020004" pitchFamily="34" charset="-127"/>
                          <a:ea typeface="맑은 고딕" panose="020b0503020000020004" pitchFamily="34" charset="-127"/>
                        </a:rPr>
                        <a:t>119,540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9" name="矩形 38"/>
          <p:cNvSpPr/>
          <p:nvPr/>
        </p:nvSpPr>
        <p:spPr>
          <a:xfrm>
            <a:off x="794973" y="1069295"/>
            <a:ext cx="775775" cy="6676845"/>
          </a:xfrm>
          <a:prstGeom prst="rect"/>
          <a:pattFill prst="ltDnDiag">
            <a:fgClr>
              <a:schemeClr val="bg1">
                <a:lumMod val="75000"/>
              </a:schemeClr>
            </a:fgClr>
            <a:bgClr>
              <a:schemeClr val="bg1"/>
            </a:bgClr>
          </a:pattFill>
        </p:spPr>
        <p:txBody>
          <a:bodyPr wrap="none" rtlCol="0" anchor="ctr">
            <a:no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3117798"/>
      </p:ext>
    </p:extLst>
  </p:cSld>
  <p:clrMapOvr>
    <a:masterClrMapping/>
  </p:clrMapOvr>
  <p:transition spd="fas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以上数据分析均来自于尚普咨询《中国锂电池行业市场调研咨询案例》。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3760488630"/>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956</TotalTime>
  <Application>Microsoft Office PowerPoint</Application>
  <PresentationFormat>自定义</PresentationFormat>
  <Slides>5</Slide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1187</cp:revision>
  <dcterms:created xsi:type="dcterms:W3CDTF">2018-02-01T06:35:20.0000000Z</dcterms:created>
  <dcterms:modified xsi:type="dcterms:W3CDTF">2019-10-17T03:51:10.0000000Z</dcterms:modified>
</cp:coreProperties>
</file>