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drawings/drawing1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5"/>
  </p:notesMasterIdLst>
  <p:handoutMasterIdLst>
    <p:handoutMasterId r:id="rId6"/>
  </p:handoutMasterIdLst>
  <p:sldIdLst>
    <p:sldId r:id="rId2" id="975"/>
    <p:sldId r:id="rId3" id="976"/>
    <p:sldId r:id="rId4" id="1101"/>
  </p:sldIdLst>
  <p:sldSz cx="6119813" cy="8280400"/>
  <p:notesSz cx="6858000" cy="9144000"/>
  <p:custDataLst>
    <p:tags r:id="rId11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5" autoAdjust="0"/>
    <p:restoredTop sz="94238" autoAdjust="0"/>
  </p:normalViewPr>
  <p:slideViewPr>
    <p:cSldViewPr snapToGrid="0">
      <p:cViewPr>
        <p:scale>
          <a:sx n="160" d="100"/>
          <a:sy n="160" d="100"/>
        </p:scale>
        <p:origin x="1950" y="-3042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11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oleObject" Target="file:///F:\&#23578;&#26222;&#21672;&#35810;\2018\3&#26376;\Spcap%20&#30005;&#23481;&#39033;&#30446;\&#25552;&#20132;&#39046;&#23548;\0320-&#26494;&#19979;&#38454;&#27573;&#25104;&#26524;-&#33406;&#21326;.xlsx" TargetMode="External" /><Relationship Id="rId4" Type="http://schemas.openxmlformats.org/officeDocument/2006/relationships/chartUserShapes" Target="../drawings/drawing1.xml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7.xlsx" /></Relationships>
</file>

<file path=ppt/charts/_rels/chart3.xml.rels>&#65279;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8.xlsx" /></Relationships>
</file>

<file path=ppt/charts/_rels/chart4.xml.rels>&#65279;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package" Target="../embeddings/Microsoft_Excel_Worksheet9.xlsx" /></Relationships>
</file>

<file path=ppt/charts/_rels/chart5.xml.rels>&#65279;<?xml version="1.0" encoding="utf-8" standalone="yes"?><Relationships xmlns="http://schemas.openxmlformats.org/package/2006/relationships"><Relationship Id="rId1" Type="http://schemas.microsoft.com/office/2011/relationships/chartStyle" Target="style5.xml" /><Relationship Id="rId2" Type="http://schemas.microsoft.com/office/2011/relationships/chartColorStyle" Target="colors5.xml" /><Relationship Id="rId3" Type="http://schemas.openxmlformats.org/officeDocument/2006/relationships/package" Target="../embeddings/Microsoft_Excel_Worksheet10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varyColors val="1"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700" b="1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dirty="1"/>
              <a:t>某主题乐园人群年龄比例</a:t>
            </a:r>
          </a:p>
        </c:rich>
      </c:tx>
      <c:layout>
        <c:manualLayout>
          <c:xMode val="edge"/>
          <c:yMode val="edge"/>
          <c:x val="0.284987062"/>
          <c:y val="0.006141068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1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08022144"/>
          <c:y val="0.0424006879"/>
          <c:w val="0.9197786"/>
          <c:h val="0.957599342"/>
        </c:manualLayout>
      </c:layout>
      <c:ofPie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上海迪士尼人群年龄比例</c:v>
                </c:pt>
              </c:strCache>
            </c:strRef>
          </c:tx>
          <c:dLbls>
            <c:dLbl>
              <c:idx val="3"/>
              <c:layout>
                <c:manualLayout>
                  <c:x val="-0.06627297"/>
                  <c:y val="-0.004362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BC-4F47-B825-FC332D267958}"/>
                </c:ext>
              </c:extLst>
            </c:dLbl>
            <c:dLbl>
              <c:idx val="4"/>
              <c:layout>
                <c:manualLayout>
                  <c:x val="-0.0662729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BC-4F47-B825-FC332D267958}"/>
                </c:ext>
              </c:extLst>
            </c:dLbl>
            <c:dLbl>
              <c:idx val="5"/>
              <c:layout>
                <c:manualLayout>
                  <c:x val="-0.14213486"/>
                  <c:y val="-0.00166122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BC-4F47-B825-FC332D267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25岁以下</c:v>
                </c:pt>
                <c:pt idx="1">
                  <c:v>26-35岁</c:v>
                </c:pt>
                <c:pt idx="2">
                  <c:v>36-45岁</c:v>
                </c:pt>
                <c:pt idx="3">
                  <c:v>46-55岁</c:v>
                </c:pt>
                <c:pt idx="4">
                  <c:v>55岁以上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0.191</c:v>
                </c:pt>
                <c:pt idx="1">
                  <c:v>0.58199999999999996</c:v>
                </c:pt>
                <c:pt idx="2">
                  <c:v>0.16500000000000001</c:v>
                </c:pt>
                <c:pt idx="3">
                  <c:v>4.1000000000000002E-2</c:v>
                </c:pt>
                <c:pt idx="4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8BC-4F47-B825-FC332D267958}"/>
            </c:ext>
          </c:extLst>
          <c:dPt>
            <c:idx val="0"/>
            <c:bubble3D val="0"/>
            <c:spPr>
              <a:solidFill>
                <a:srgbClr val="1F4E7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BC-4F47-B825-FC332D267958}"/>
              </c:ext>
            </c:extLst>
          </c:dPt>
          <c:dPt>
            <c:idx val="1"/>
            <c:bubble3D val="0"/>
            <c:spPr>
              <a:solidFill>
                <a:srgbClr val="9DC3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BC-4F47-B825-FC332D2679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BC-4F47-B825-FC332D267958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BC-4F47-B825-FC332D267958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8BC-4F47-B825-FC332D267958}"/>
              </c:ext>
            </c:extLst>
          </c:dPt>
          <c:dPt>
            <c:idx val="5"/>
            <c:bubble3D val="0"/>
            <c:spPr>
              <a:solidFill>
                <a:srgbClr val="9BD7A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8BC-4F47-B825-FC332D267958}"/>
              </c:ext>
            </c:extLst>
          </c:dPt>
        </c:ser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704453"/>
          <c:w val="1"/>
          <c:h val="0.08067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1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 sz="500" b="1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944082"/>
          <c:y val="0.003126252"/>
          <c:w val="0.8724786"/>
          <c:h val="0.799564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783317760"/>
        <c:axId val="783309920"/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2017年上海迪士尼乐园月客流量（万人次）</c:v>
                </c:pt>
              </c:strCache>
            </c:strRef>
          </c:tx>
          <c:spPr>
            <a:solidFill>
              <a:srgbClr val="1F4E79"/>
            </a:solidFill>
            <a:ln>
              <a:solidFill>
                <a:srgbClr val="1F4E79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100</c:v>
                </c:pt>
                <c:pt idx="1">
                  <c:v>90</c:v>
                </c:pt>
                <c:pt idx="2">
                  <c:v>70</c:v>
                </c:pt>
                <c:pt idx="3">
                  <c:v>90</c:v>
                </c:pt>
                <c:pt idx="4">
                  <c:v>98</c:v>
                </c:pt>
                <c:pt idx="5">
                  <c:v>94</c:v>
                </c:pt>
                <c:pt idx="6">
                  <c:v>105</c:v>
                </c:pt>
                <c:pt idx="7">
                  <c:v>128</c:v>
                </c:pt>
                <c:pt idx="8">
                  <c:v>77</c:v>
                </c:pt>
                <c:pt idx="9">
                  <c:v>104</c:v>
                </c:pt>
                <c:pt idx="10">
                  <c:v>70</c:v>
                </c:pt>
                <c:pt idx="1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38-42D4-BCAC-D8CBF81BEBC1}"/>
            </c:ext>
          </c:extLst>
        </c:ser>
        <c:gapWidth val="219"/>
        <c:overlap/>
      </c:barChart>
      <c:catAx>
        <c:axId val="783317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83309920"/>
        <c:crosses val="autoZero"/>
        <c:auto val="1"/>
        <c:lblAlgn val="ctr"/>
        <c:lblOffset val="100"/>
        <c:noMultiLvlLbl val="0"/>
      </c:catAx>
      <c:valAx>
        <c:axId val="783309920"/>
        <c:scaling>
          <c:orientation val="minMax"/>
          <c:max val="13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833177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640474"/>
          <c:y val="0.07127838"/>
          <c:w val="0.6909816"/>
          <c:h val="0.8486647"/>
        </c:manualLayout>
      </c:layout>
      <c:pieChart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营收结构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>
                <c:manualLayout>
                  <c:x val="-0.280589342"/>
                  <c:y val="0.092432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403263660981175"/>
                      <c:h val="0.388357834404212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9FE-431D-869E-A44A05C4334D}"/>
                </c:ext>
              </c:extLst>
            </c:dLbl>
            <c:dLbl>
              <c:idx val="1"/>
              <c:layout>
                <c:manualLayout>
                  <c:x val="0.0409546942"/>
                  <c:y val="-0.0114559829"/>
                </c:manualLayout>
              </c:layout>
              <c:tx>
                <c:rich>
                  <a:bodyPr/>
                  <a:lstStyle/>
                  <a:p>
                    <a:endParaRPr lang="zh-CN" altLang="en-US"/>
                  </a:p>
                  <a:p>
                    <a:fld id="{3DD5DF90-9314-4591-B2BF-5A8DA6EF8AAB}" type="CATEGORYNAME">
                      <a:rPr lang="zh-CN" altLang="en-US" smtClean="0"/>
                      <a:t>[类别名称]</a:t>
                    </a:fld>
                    <a:r>
                      <a:rPr lang="en-US" altLang="zh-CN" baseline="0" dirty="1"/>
                      <a:t>, </a:t>
                    </a:r>
                    <a:fld id="{F6D35B8C-B7B1-4311-8CFB-A457D38A3F34}" type="PERCENTAGE">
                      <a:rPr lang="en-US" altLang="zh-CN" baseline="0"/>
                      <a:t>[百分比]</a:t>
                    </a:fld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500595484399123"/>
                      <c:h val="0.388357834404212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FE-431D-869E-A44A05C433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游客收入</c:v>
                </c:pt>
                <c:pt idx="1">
                  <c:v>非游客收入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30000</c:v>
                </c:pt>
                <c:pt idx="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FE-431D-869E-A44A05C4334D}"/>
            </c:ext>
          </c:extLst>
          <c:dPt>
            <c:idx val="0"/>
            <c:bubble3D val="0"/>
            <c:explosion val="11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FE-431D-869E-A44A05C4334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FE-431D-869E-A44A05C4334D}"/>
              </c:ext>
            </c:extLst>
          </c:dPt>
        </c:ser>
        <c:firstSliceAng val="24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 b="1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141"/>
          <c:y val="0.06026464"/>
          <c:w val="0.8576349"/>
          <c:h val="0.6686196"/>
        </c:manualLayout>
      </c:layout>
      <c:barChart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axId val="996506352"/>
        <c:axId val="996512232"/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门票</c:v>
                </c:pt>
              </c:strCache>
            </c:strRef>
          </c:tx>
          <c:spPr>
            <a:solidFill>
              <a:srgbClr val="1F4E7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F4E7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8-40B7-9547-8A6FD7C14E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2018H1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402.55349999999999</c:v>
                </c:pt>
                <c:pt idx="1">
                  <c:v>398.27300000000002</c:v>
                </c:pt>
                <c:pt idx="2">
                  <c:v>397.94680000000005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B8-40B7-9547-8A6FD7C14E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餐饮</c:v>
                </c:pt>
              </c:strCache>
            </c:strRef>
          </c:tx>
          <c:spPr>
            <a:solidFill>
              <a:srgbClr val="9DC3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1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2018H1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108</c:v>
                </c:pt>
                <c:pt idx="1">
                  <c:v>110.5</c:v>
                </c:pt>
                <c:pt idx="2">
                  <c:v>108.5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B8-40B7-9547-8A6FD7C14E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商品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2018H1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14.8</c:v>
                </c:pt>
                <c:pt idx="1">
                  <c:v>34.5</c:v>
                </c:pt>
                <c:pt idx="2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B8-40B7-9547-8A6FD7C14E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其他</c:v>
                </c:pt>
              </c:strCache>
            </c:strRef>
          </c:tx>
          <c:spPr>
            <a:solidFill>
              <a:srgbClr val="9BD7A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471837074"/>
                  <c:y val="-0.054071042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B8-40B7-9547-8A6FD7C14EA8}"/>
                </c:ext>
              </c:extLst>
            </c:dLbl>
            <c:dLbl>
              <c:idx val="1"/>
              <c:layout>
                <c:manualLayout>
                  <c:x val="-0.00235918537"/>
                  <c:y val="-0.044239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B8-40B7-9547-8A6FD7C14EA8}"/>
                </c:ext>
              </c:extLst>
            </c:dLbl>
            <c:dLbl>
              <c:idx val="2"/>
              <c:layout>
                <c:manualLayout>
                  <c:x val="0"/>
                  <c:y val="-0.03440884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B8-40B7-9547-8A6FD7C14E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2018H1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6.2</c:v>
                </c:pt>
                <c:pt idx="1">
                  <c:v>7.6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B8-40B7-9547-8A6FD7C14EA8}"/>
            </c:ext>
          </c:extLst>
        </c:ser>
        <c:gapWidth/>
        <c:overlap val="100"/>
      </c:barChart>
      <c:catAx>
        <c:axId val="99650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6512232"/>
        <c:crossesAt val="0"/>
        <c:auto val="1"/>
        <c:lblAlgn val="ctr"/>
        <c:lblOffset val="100"/>
        <c:noMultiLvlLbl val="0"/>
      </c:catAx>
      <c:valAx>
        <c:axId val="996512232"/>
        <c:scaling>
          <c:orientation val="minMax"/>
          <c:max val="60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650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44984"/>
          <c:y val="0.868315458"/>
          <c:w val="0.5479526"/>
          <c:h val="0.09186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 b="1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0.66859</cdr:x>
      <cdr:y>0.32275</cdr:y>
    </cdr:from>
    <cdr:to>
      <cdr:x>0.98982</cdr:x>
      <cdr:y>0.7544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295EDE43-DF4B-41B7-9D4D-1EBD88A62C1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654688" y="527233"/>
          <a:ext cx="795024" cy="70512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0.42184</cdr:x>
      <cdr:y>0.27297</cdr:y>
    </cdr:from>
    <cdr:to>
      <cdr:x>0.68354</cdr:x>
      <cdr:y>0.32537</cdr:y>
    </cdr:to>
    <cdr:cxnSp macro="">
      <cdr:nvCxnSpPr>
        <cdr:cNvPr id="3" name="直接连接符 2"/>
        <cdr:cNvCxnSpPr/>
      </cdr:nvCxnSpPr>
      <cdr:spPr>
        <a:xfrm xmlns:a="http://schemas.openxmlformats.org/drawingml/2006/main">
          <a:off x="1044010" y="445919"/>
          <a:ext cx="647681" cy="85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0.40968</cdr:x>
      <cdr:y>0.74107</cdr:y>
    </cdr:from>
    <cdr:to>
      <cdr:x>0.69089</cdr:x>
      <cdr:y>0.79128</cdr:y>
    </cdr:to>
    <cdr:cxnSp macro="">
      <cdr:nvCxnSpPr>
        <cdr:cNvPr id="8" name="直接连接符 7"/>
        <cdr:cNvCxnSpPr/>
      </cdr:nvCxnSpPr>
      <cdr:spPr>
        <a:xfrm xmlns:a="http://schemas.openxmlformats.org/drawingml/2006/main" flipV="1">
          <a:off x="1013911" y="1210600"/>
          <a:ext cx="695966" cy="82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2019-10-17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2019-10-17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Relationship Id="rId5" Type="http://schemas.openxmlformats.org/officeDocument/2006/relationships/chart" Target="../charts/chart4.xml" /><Relationship Id="rId6" Type="http://schemas.openxmlformats.org/officeDocument/2006/relationships/chart" Target="../charts/chart5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4149425" cy="823783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中国游乐园行业市场调研咨询案例</a:t>
            </a: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乐园建设过程、股权分配、业态分布、营业收入、客流结构</a:t>
            </a:r>
            <a:endParaRPr lang="en-US" altLang="zh-CN" sz="12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4942698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十多年以来，我国主题乐园领域得到长足发展，培育和形成了如华侨城欢乐谷、华强方特、长隆旅游、宋城、万达等一批本土高端主题公园品牌。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2017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年，中国主题公园行业整体呈现出呼声高涨、舆情不断态势，中国旅游业从观光游步入体验游时代，中国游客对主题公园也提出更高要求。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委托方为著名致力于汽车后市场投资运营管理的集团型民营企业，下有控股、参股公司近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家。经过二十余年的发展，金恒德集团已成为国内领先的汽车后市场运营服务商，公司业务聚焦全国经济最具活力的华东经济圈及中西部重点城市，涵盖汽车销售服务、汽车后市场开发运营、汽车生态一体化平台、地产开发、大数据产业平台、文旅产业等业务。此次委托方欲进行业务拓展，进军主题乐园行业，本项目中进行对标企业调查，总结先进经验，为委托方前期策划及谈判提供经验基础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项目组通过对标企业内部财务、运营、推广等部门近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人访问，从政府谈判、运营推广、企业营收、客流结构等多方面总结优秀运营经验及需规避的运营难点，为委托方输出对标企业整体运营报告，为委托方前期策划及与合作方谈判提供基础。</a:t>
            </a:r>
          </a:p>
        </p:txBody>
      </p:sp>
    </p:spTree>
    <p:extLst>
      <p:ext uri="{BB962C8B-B14F-4D97-AF65-F5344CB8AC3E}">
        <p14:creationId xmlns:p14="http://schemas.microsoft.com/office/powerpoint/2010/main" val="232270933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84860" y="538675"/>
            <a:ext cx="5177481" cy="260115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5685" y="3212122"/>
            <a:ext cx="2474899" cy="235849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23577" y="5642913"/>
            <a:ext cx="2917191" cy="212475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060701" y="3217377"/>
            <a:ext cx="2590380" cy="235849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7" name="图表 36"/>
          <p:cNvGraphicFramePr/>
          <p:nvPr/>
        </p:nvGraphicFramePr>
        <p:xfrm>
          <a:off x="197583" y="5898689"/>
          <a:ext cx="2474899" cy="1633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" name="矩形 37"/>
          <p:cNvSpPr/>
          <p:nvPr/>
        </p:nvSpPr>
        <p:spPr>
          <a:xfrm>
            <a:off x="465672" y="5642913"/>
            <a:ext cx="2206810" cy="212475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74860" y="826047"/>
            <a:ext cx="5032468" cy="2243158"/>
            <a:chOff x="1564530" y="2091322"/>
            <a:chExt cx="8739533" cy="3121012"/>
          </a:xfrm>
        </p:grpSpPr>
        <p:grpSp>
          <p:nvGrpSpPr>
            <p:cNvPr id="10" name="组合 9"/>
            <p:cNvGrpSpPr/>
            <p:nvPr/>
          </p:nvGrpSpPr>
          <p:grpSpPr>
            <a:xfrm>
              <a:off x="1564530" y="2091322"/>
              <a:ext cx="8739533" cy="3121012"/>
              <a:chOff x="1291590" y="1831503"/>
              <a:chExt cx="10134842" cy="4111098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4507977" y="1831503"/>
                <a:ext cx="3307081" cy="594359"/>
              </a:xfrm>
              <a:prstGeom prst="rect"/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7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某市国资委</a:t>
                </a: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291590" y="2861814"/>
                <a:ext cx="2024949" cy="453980"/>
              </a:xfrm>
              <a:prstGeom prst="rect"/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LJZ</a:t>
                </a: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集团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3927497" y="2857898"/>
                <a:ext cx="2024949" cy="453980"/>
              </a:xfrm>
              <a:prstGeom prst="rect"/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JJ</a:t>
                </a: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国际集团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563404" y="2857898"/>
                <a:ext cx="2024949" cy="453980"/>
              </a:xfrm>
              <a:prstGeom prst="rect"/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SHGB</a:t>
                </a: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发展有限公司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9199311" y="2857898"/>
                <a:ext cx="2024949" cy="453980"/>
              </a:xfrm>
              <a:prstGeom prst="rect"/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BL</a:t>
                </a:r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集团</a:t>
                </a:r>
              </a:p>
            </p:txBody>
          </p:sp>
          <p:cxnSp>
            <p:nvCxnSpPr>
              <p:cNvPr id="22" name="肘形连接符 26"/>
              <p:cNvCxnSpPr>
                <a:stCxn id="17" idx="2"/>
                <a:endCxn id="18" idx="0"/>
              </p:cNvCxnSpPr>
              <p:nvPr/>
            </p:nvCxnSpPr>
            <p:spPr>
              <a:xfrm rot="5400000">
                <a:off x="4014818" y="715112"/>
                <a:ext cx="435953" cy="3857453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肘形连接符 27"/>
              <p:cNvCxnSpPr>
                <a:stCxn id="17" idx="2"/>
                <a:endCxn id="19" idx="0"/>
              </p:cNvCxnSpPr>
              <p:nvPr/>
            </p:nvCxnSpPr>
            <p:spPr>
              <a:xfrm rot="5400000">
                <a:off x="5334728" y="2031107"/>
                <a:ext cx="432036" cy="122154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肘形连接符 28"/>
              <p:cNvCxnSpPr>
                <a:stCxn id="17" idx="2"/>
                <a:endCxn id="20" idx="0"/>
              </p:cNvCxnSpPr>
              <p:nvPr/>
            </p:nvCxnSpPr>
            <p:spPr>
              <a:xfrm rot="16200000" flipH="1">
                <a:off x="6652680" y="1934698"/>
                <a:ext cx="432036" cy="1414362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肘形连接符 29"/>
              <p:cNvCxnSpPr>
                <a:stCxn id="17" idx="2"/>
                <a:endCxn id="21" idx="0"/>
              </p:cNvCxnSpPr>
              <p:nvPr/>
            </p:nvCxnSpPr>
            <p:spPr>
              <a:xfrm rot="16200000" flipH="1">
                <a:off x="7970633" y="616746"/>
                <a:ext cx="432036" cy="4050267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矩形 25"/>
              <p:cNvSpPr/>
              <p:nvPr/>
            </p:nvSpPr>
            <p:spPr>
              <a:xfrm>
                <a:off x="7200965" y="3814956"/>
                <a:ext cx="2024949" cy="453980"/>
              </a:xfrm>
              <a:prstGeom prst="rect"/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SHXX</a:t>
                </a:r>
                <a:r>
                  <a:rPr lang="zh-CN" altLang="en-US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集团</a:t>
                </a: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3391401" y="3814956"/>
                <a:ext cx="2024949" cy="453980"/>
              </a:xfrm>
              <a:prstGeom prst="rect"/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XX</a:t>
                </a:r>
                <a:r>
                  <a:rPr lang="zh-CN" altLang="en-US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集团</a:t>
                </a:r>
              </a:p>
            </p:txBody>
          </p:sp>
          <p:cxnSp>
            <p:nvCxnSpPr>
              <p:cNvPr id="28" name="肘形连接符 32"/>
              <p:cNvCxnSpPr>
                <a:stCxn id="26" idx="0"/>
                <a:endCxn id="18" idx="2"/>
              </p:cNvCxnSpPr>
              <p:nvPr/>
            </p:nvCxnSpPr>
            <p:spPr>
              <a:xfrm rot="16200000" flipV="1">
                <a:off x="5009172" y="610687"/>
                <a:ext cx="499162" cy="59093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肘形连接符 33"/>
              <p:cNvCxnSpPr>
                <a:stCxn id="26" idx="0"/>
                <a:endCxn id="19" idx="2"/>
              </p:cNvCxnSpPr>
              <p:nvPr/>
            </p:nvCxnSpPr>
            <p:spPr>
              <a:xfrm rot="16200000" flipV="1">
                <a:off x="6325168" y="1926683"/>
                <a:ext cx="503079" cy="3273469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肘形连接符 34"/>
              <p:cNvCxnSpPr>
                <a:stCxn id="26" idx="0"/>
                <a:endCxn id="20" idx="2"/>
              </p:cNvCxnSpPr>
              <p:nvPr/>
            </p:nvCxnSpPr>
            <p:spPr>
              <a:xfrm rot="16200000" flipV="1">
                <a:off x="7643122" y="3244637"/>
                <a:ext cx="503079" cy="637561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肘形连接符 35"/>
              <p:cNvCxnSpPr>
                <a:stCxn id="26" idx="0"/>
                <a:endCxn id="21" idx="2"/>
              </p:cNvCxnSpPr>
              <p:nvPr/>
            </p:nvCxnSpPr>
            <p:spPr>
              <a:xfrm rot="5400000" flipH="1" flipV="1">
                <a:off x="8961075" y="2564245"/>
                <a:ext cx="503079" cy="199834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文本框 32"/>
              <p:cNvSpPr txBox="1"/>
              <p:nvPr/>
            </p:nvSpPr>
            <p:spPr>
              <a:xfrm>
                <a:off x="2369034" y="3288090"/>
                <a:ext cx="409337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45%</a:t>
                </a:r>
                <a:endParaRPr lang="zh-CN" altLang="en-US" sz="6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4887214" y="3288090"/>
                <a:ext cx="409337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25%</a:t>
                </a:r>
                <a:endParaRPr lang="zh-CN" altLang="en-US" sz="6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7610391" y="3298341"/>
                <a:ext cx="409337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20%</a:t>
                </a:r>
                <a:endParaRPr lang="zh-CN" altLang="en-US" sz="6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9695296" y="3311037"/>
                <a:ext cx="409337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10%</a:t>
                </a:r>
                <a:endParaRPr lang="zh-CN" altLang="en-US" sz="6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1569571" y="4788028"/>
                <a:ext cx="2264554" cy="329891"/>
              </a:xfrm>
              <a:prstGeom prst="rect"/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SH</a:t>
                </a:r>
                <a:r>
                  <a:rPr lang="zh-CN" altLang="en-US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国际主题乐园有限公司</a:t>
                </a: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4926619" y="4807976"/>
                <a:ext cx="2827503" cy="329891"/>
              </a:xfrm>
              <a:prstGeom prst="rect"/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SH</a:t>
                </a:r>
                <a:r>
                  <a:rPr lang="zh-CN" altLang="en-US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国际主题乐园配套设施有限公司</a:t>
                </a: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8129207" y="4787790"/>
                <a:ext cx="3190003" cy="329891"/>
              </a:xfrm>
              <a:prstGeom prst="rect"/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SH</a:t>
                </a:r>
                <a:r>
                  <a:rPr lang="zh-CN" altLang="en-US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国际主题乐园和度假区管理有限公司</a:t>
                </a: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5083525" y="5488621"/>
                <a:ext cx="2024949" cy="453980"/>
              </a:xfrm>
              <a:prstGeom prst="rect"/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某主题</a:t>
                </a:r>
                <a:r>
                  <a:rPr lang="en-US" altLang="zh-CN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\</a:t>
                </a:r>
                <a:r>
                  <a:rPr lang="zh-CN" altLang="en-US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乐园</a:t>
                </a: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2748294" y="4283446"/>
                <a:ext cx="409336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43%</a:t>
                </a:r>
                <a:endParaRPr lang="zh-CN" altLang="en-US" sz="6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3795005" y="4330566"/>
                <a:ext cx="409336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57%</a:t>
                </a:r>
                <a:endParaRPr lang="zh-CN" altLang="en-US" sz="6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5720946" y="4340654"/>
                <a:ext cx="409336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43%</a:t>
                </a:r>
                <a:endParaRPr lang="zh-CN" altLang="en-US" sz="6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6787203" y="4407857"/>
                <a:ext cx="409336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57%</a:t>
                </a:r>
                <a:endParaRPr lang="zh-CN" altLang="en-US" sz="6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7991561" y="4332362"/>
                <a:ext cx="409336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70%</a:t>
                </a:r>
                <a:endParaRPr lang="zh-CN" altLang="en-US" sz="6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9124629" y="4314868"/>
                <a:ext cx="409336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600" b="1" dirty="1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30%</a:t>
                </a:r>
                <a:endParaRPr lang="zh-CN" altLang="en-US" sz="6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49" name="肘形连接符 59"/>
              <p:cNvCxnSpPr>
                <a:stCxn id="39" idx="2"/>
                <a:endCxn id="42" idx="0"/>
              </p:cNvCxnSpPr>
              <p:nvPr/>
            </p:nvCxnSpPr>
            <p:spPr>
              <a:xfrm rot="16200000" flipH="1">
                <a:off x="4213574" y="3606195"/>
                <a:ext cx="370702" cy="339415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肘形连接符 60"/>
              <p:cNvCxnSpPr>
                <a:stCxn id="40" idx="2"/>
                <a:endCxn id="42" idx="0"/>
              </p:cNvCxnSpPr>
              <p:nvPr/>
            </p:nvCxnSpPr>
            <p:spPr>
              <a:xfrm rot="5400000">
                <a:off x="6042808" y="5191059"/>
                <a:ext cx="350755" cy="24437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肘形连接符 61"/>
              <p:cNvCxnSpPr>
                <a:stCxn id="41" idx="2"/>
                <a:endCxn id="42" idx="0"/>
              </p:cNvCxnSpPr>
              <p:nvPr/>
            </p:nvCxnSpPr>
            <p:spPr>
              <a:xfrm rot="5400000">
                <a:off x="7724636" y="3489048"/>
                <a:ext cx="370940" cy="3628208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矩形 51"/>
              <p:cNvSpPr/>
              <p:nvPr/>
            </p:nvSpPr>
            <p:spPr>
              <a:xfrm>
                <a:off x="1484637" y="4722824"/>
                <a:ext cx="6370783" cy="479466"/>
              </a:xfrm>
              <a:prstGeom prst="rect"/>
              <a:noFill/>
              <a:ln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/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8048795" y="4722824"/>
                <a:ext cx="3377637" cy="479466"/>
              </a:xfrm>
              <a:prstGeom prst="rect"/>
              <a:noFill/>
              <a:ln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4091789" y="4895910"/>
                <a:ext cx="571065" cy="243249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业主公司</a:t>
                </a: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9608194" y="5223570"/>
                <a:ext cx="571064" cy="243248"/>
              </a:xfrm>
              <a:prstGeom prst="rect"/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6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管理公司</a:t>
                </a:r>
              </a:p>
            </p:txBody>
          </p:sp>
        </p:grpSp>
        <p:cxnSp>
          <p:nvCxnSpPr>
            <p:cNvPr id="11" name="直接箭头连接符 10"/>
            <p:cNvCxnSpPr>
              <a:stCxn id="27" idx="2"/>
              <a:endCxn id="41" idx="0"/>
            </p:cNvCxnSpPr>
            <p:nvPr/>
          </p:nvCxnSpPr>
          <p:spPr>
            <a:xfrm>
              <a:off x="4248335" y="3941742"/>
              <a:ext cx="4587858" cy="393897"/>
            </a:xfrm>
            <a:prstGeom prst="straightConnector1"/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27" idx="2"/>
              <a:endCxn id="40" idx="0"/>
            </p:cNvCxnSpPr>
            <p:nvPr/>
          </p:nvCxnSpPr>
          <p:spPr>
            <a:xfrm>
              <a:off x="4248334" y="3941742"/>
              <a:ext cx="1669887" cy="409222"/>
            </a:xfrm>
            <a:prstGeom prst="straightConnector1"/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>
              <a:stCxn id="27" idx="2"/>
              <a:endCxn id="39" idx="0"/>
            </p:cNvCxnSpPr>
            <p:nvPr/>
          </p:nvCxnSpPr>
          <p:spPr>
            <a:xfrm flipH="1">
              <a:off x="2780632" y="3941742"/>
              <a:ext cx="1467702" cy="394078"/>
            </a:xfrm>
            <a:prstGeom prst="straightConnector1"/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26" idx="2"/>
              <a:endCxn id="39" idx="0"/>
            </p:cNvCxnSpPr>
            <p:nvPr/>
          </p:nvCxnSpPr>
          <p:spPr>
            <a:xfrm flipH="1">
              <a:off x="2780632" y="3941742"/>
              <a:ext cx="4752784" cy="394078"/>
            </a:xfrm>
            <a:prstGeom prst="straightConnector1"/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26" idx="2"/>
              <a:endCxn id="40" idx="0"/>
            </p:cNvCxnSpPr>
            <p:nvPr/>
          </p:nvCxnSpPr>
          <p:spPr>
            <a:xfrm flipH="1">
              <a:off x="5918221" y="3941742"/>
              <a:ext cx="1615195" cy="409222"/>
            </a:xfrm>
            <a:prstGeom prst="straightConnector1"/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26" idx="2"/>
              <a:endCxn id="41" idx="0"/>
            </p:cNvCxnSpPr>
            <p:nvPr/>
          </p:nvCxnSpPr>
          <p:spPr>
            <a:xfrm>
              <a:off x="7533418" y="3941742"/>
              <a:ext cx="1302774" cy="393897"/>
            </a:xfrm>
            <a:prstGeom prst="straightConnector1"/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5" name="图表 204"/>
          <p:cNvGraphicFramePr/>
          <p:nvPr/>
        </p:nvGraphicFramePr>
        <p:xfrm>
          <a:off x="513611" y="3462421"/>
          <a:ext cx="2375603" cy="195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7" name="图表 206"/>
          <p:cNvGraphicFramePr/>
          <p:nvPr/>
        </p:nvGraphicFramePr>
        <p:xfrm>
          <a:off x="2774262" y="5964870"/>
          <a:ext cx="2831940" cy="1933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8" name="矩形 207"/>
          <p:cNvSpPr/>
          <p:nvPr/>
        </p:nvSpPr>
        <p:spPr>
          <a:xfrm>
            <a:off x="2719920" y="5653698"/>
            <a:ext cx="2917191" cy="215444"/>
          </a:xfrm>
          <a:prstGeom prst="rect"/>
          <a:solidFill>
            <a:srgbClr val="1F4E79"/>
          </a:solidFill>
        </p:spPr>
        <p:txBody>
          <a:bodyPr wrap="square">
            <a:spAutoFit/>
          </a:bodyPr>
          <a:lstStyle/>
          <a:p>
            <a:pPr algn="ctr">
              <a:defRPr sz="1200" b="1" i="0" u="none" strike="noStrike" kern="1200" spc="0" baseline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年某主题乐园乐园客流量（万人次）</a:t>
            </a:r>
          </a:p>
        </p:txBody>
      </p:sp>
      <p:sp>
        <p:nvSpPr>
          <p:cNvPr id="209" name="文本框 208"/>
          <p:cNvSpPr txBox="1"/>
          <p:nvPr/>
        </p:nvSpPr>
        <p:spPr>
          <a:xfrm>
            <a:off x="465672" y="5650523"/>
            <a:ext cx="2206809" cy="215444"/>
          </a:xfrm>
          <a:prstGeom prst="rect"/>
          <a:solidFill>
            <a:srgbClr val="1F4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年某主题乐园乐园营收结构</a:t>
            </a:r>
          </a:p>
        </p:txBody>
      </p:sp>
      <p:graphicFrame>
        <p:nvGraphicFramePr>
          <p:cNvPr id="210" name="图表 209"/>
          <p:cNvGraphicFramePr/>
          <p:nvPr/>
        </p:nvGraphicFramePr>
        <p:xfrm>
          <a:off x="324594" y="6160029"/>
          <a:ext cx="1388540" cy="127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4" name="图表 213"/>
          <p:cNvGraphicFramePr/>
          <p:nvPr/>
        </p:nvGraphicFramePr>
        <p:xfrm>
          <a:off x="3130550" y="3597262"/>
          <a:ext cx="2475652" cy="191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91210" y="3225398"/>
            <a:ext cx="787070" cy="180000"/>
          </a:xfrm>
          <a:prstGeom prst="rect"/>
          <a:solidFill>
            <a:srgbClr val="1F4E79"/>
          </a:solidFill>
        </p:spPr>
        <p:txBody>
          <a:bodyPr wrap="square" rtlCol="0">
            <a:spAutoFit/>
          </a:bodyPr>
          <a:lstStyle/>
          <a:p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客流结构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3064075" y="3224395"/>
            <a:ext cx="2577481" cy="215444"/>
          </a:xfrm>
          <a:prstGeom prst="rect"/>
          <a:solidFill>
            <a:srgbClr val="1F4E79"/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2016~2018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某主题乐园乐园平均客单价（元）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494385" y="545393"/>
            <a:ext cx="787070" cy="180000"/>
          </a:xfrm>
          <a:prstGeom prst="rect"/>
          <a:solidFill>
            <a:srgbClr val="1F4E79"/>
          </a:solidFill>
        </p:spPr>
        <p:txBody>
          <a:bodyPr wrap="square" rtlCol="0">
            <a:spAutoFit/>
          </a:bodyPr>
          <a:lstStyle/>
          <a:p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股权结构</a:t>
            </a:r>
          </a:p>
        </p:txBody>
      </p:sp>
    </p:spTree>
    <p:extLst>
      <p:ext uri="{BB962C8B-B14F-4D97-AF65-F5344CB8AC3E}">
        <p14:creationId xmlns:p14="http://schemas.microsoft.com/office/powerpoint/2010/main" val="101526093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以上数据分析均来自于尚普咨询《中国游乐园行业市场调研咨询案例》。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414253545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</TotalTime>
  <Application>Microsoft Office PowerPoint</Application>
  <PresentationFormat>自定义</PresentationFormat>
  <Slides>3</Slide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1182</cp:revision>
  <dcterms:created xsi:type="dcterms:W3CDTF">2018-02-01T06:35:20.0000000Z</dcterms:created>
  <dcterms:modified xsi:type="dcterms:W3CDTF">2019-10-17T02:25:30.0000000Z</dcterms:modified>
</cp:coreProperties>
</file>