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977"/>
    <p:sldId r:id="rId3" id="978"/>
    <p:sldId r:id="rId4" id="979"/>
    <p:sldId r:id="rId5" id="980"/>
    <p:sldId r:id="rId6" id="1102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5" autoAdjust="0"/>
    <p:restoredTop sz="94238" autoAdjust="0"/>
  </p:normalViewPr>
  <p:slideViewPr>
    <p:cSldViewPr snapToGrid="0">
      <p:cViewPr>
        <p:scale>
          <a:sx n="172" d="100"/>
          <a:sy n="172" d="100"/>
        </p:scale>
        <p:origin x="1710" y="-18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3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2019-10-17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2019-10-17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4505380" cy="823783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中国轮胎钢帘线行业市场调研咨询案例</a:t>
            </a: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组织架构、成本结构、销售收入、研发投入、生产工艺</a:t>
            </a:r>
            <a:endParaRPr lang="en-US" altLang="zh-CN" sz="12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5400355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经过多年发展，我国已发展出高强度、低线密度、小直径的第二代钢帘线产品，其具有较高的抗疲劳、抗磨损、耐腐蚀和橡胶粘合性能。由于钢帘线产业和汽车产业、轮胎产业息息相关，我国的钢帘线生产企业也多数与汽车企业、轮胎产业群以及港口和交通发达地区伴生而居，呈现出集中于少数地区的区域特点。从我国轮胎子午化率的发展需求和轮胎产量的增长需求上看，我国钢帘线需求在未来较长一段时间内将继续良好发展。随着原材料价格上涨，钢帘线行业竞争也进入到白热化阶段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委托方为钢帘线行业大型跨国公司，经过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130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多年发展已成为行业领头羊，在钢丝制品、钢帘线制品、先进材料和镀膜技术的开发、生产及销售方面保持全球领先地位，国际窗膜协会会员之一，产品已品质闻名。钢帘线原材料价格上涨，导致企业毛利率下降，市场竞争已进入白热化阶段，本次项目为委托方提供其主要竞争对手现状，为价格战全面打响做准备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项目组通过竞争对手内部人员访谈，调研行政、生产、财务、研发等部门共计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113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人，从组织架构、生产情况、工艺表现、成本结构、研发现状、供应链等方面对标的企业进行全方位、深入调查，为委托方输出其竞争对手目前经营及发展状况报告，为指定后续生产、研发、销售策略指定提供基础。</a:t>
            </a:r>
          </a:p>
        </p:txBody>
      </p:sp>
    </p:spTree>
    <p:extLst>
      <p:ext uri="{BB962C8B-B14F-4D97-AF65-F5344CB8AC3E}">
        <p14:creationId xmlns:p14="http://schemas.microsoft.com/office/powerpoint/2010/main" val="203385334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9556" y="530049"/>
            <a:ext cx="5177481" cy="299520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8" y="3577330"/>
            <a:ext cx="3169989" cy="206558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3548" y="5701691"/>
            <a:ext cx="2815329" cy="202895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707616" y="3573623"/>
            <a:ext cx="1943464" cy="206558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67948" y="5700532"/>
            <a:ext cx="2288317" cy="205122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8155" y="531918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组织架构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72776" y="549697"/>
            <a:ext cx="5085813" cy="2868345"/>
            <a:chOff x="303904" y="1102077"/>
            <a:chExt cx="11689918" cy="5284208"/>
          </a:xfrm>
        </p:grpSpPr>
        <p:grpSp>
          <p:nvGrpSpPr>
            <p:cNvPr id="11" name="组合 10"/>
            <p:cNvGrpSpPr/>
            <p:nvPr/>
          </p:nvGrpSpPr>
          <p:grpSpPr>
            <a:xfrm>
              <a:off x="399049" y="1102077"/>
              <a:ext cx="11594773" cy="5284208"/>
              <a:chOff x="86524" y="1102078"/>
              <a:chExt cx="11594773" cy="5355650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6524" y="1907824"/>
                <a:ext cx="3227120" cy="2047723"/>
              </a:xfrm>
              <a:prstGeom prst="rect"/>
              <a:noFill/>
              <a:ln w="1905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0330885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人力资源中心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5426372" y="1102078"/>
                <a:ext cx="1127429" cy="285705"/>
              </a:xfrm>
              <a:prstGeom prst="rect"/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总经理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6825672" y="1387785"/>
                <a:ext cx="1127429" cy="285705"/>
              </a:xfrm>
              <a:prstGeom prst="rect"/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办公室</a:t>
                </a:r>
              </a:p>
            </p:txBody>
          </p:sp>
          <p:cxnSp>
            <p:nvCxnSpPr>
              <p:cNvPr id="34" name="肘形连接符 44"/>
              <p:cNvCxnSpPr>
                <a:stCxn id="32" idx="2"/>
                <a:endCxn id="30" idx="0"/>
              </p:cNvCxnSpPr>
              <p:nvPr/>
            </p:nvCxnSpPr>
            <p:spPr>
              <a:xfrm rot="16200000" flipH="1">
                <a:off x="7936431" y="-558562"/>
                <a:ext cx="617276" cy="4509962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>
                <a:stCxn id="33" idx="1"/>
              </p:cNvCxnSpPr>
              <p:nvPr/>
            </p:nvCxnSpPr>
            <p:spPr>
              <a:xfrm flipH="1">
                <a:off x="6096002" y="1530637"/>
                <a:ext cx="729670" cy="19148"/>
              </a:xfrm>
              <a:prstGeom prst="lin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矩形 35"/>
              <p:cNvSpPr/>
              <p:nvPr/>
            </p:nvSpPr>
            <p:spPr>
              <a:xfrm>
                <a:off x="9795529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采购中心</a:t>
                </a: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9260172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市场销售</a:t>
                </a: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530635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特种钢丝部</a:t>
                </a: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7150021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行政后勤</a:t>
                </a: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6102971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财务中心</a:t>
                </a: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10340304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非轮胎用钢丝销售</a:t>
                </a: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9919112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国内技术服务部</a:t>
                </a: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9497919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国际贸易事业部</a:t>
                </a: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9076726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国内贸易事业部</a:t>
                </a: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8655533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市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场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部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8234340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销售办公室</a:t>
                </a: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521934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厂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7883331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电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厂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7532337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节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能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部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7181343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信息技术部</a:t>
                </a: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6830349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企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管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部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6479355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公共事业部</a:t>
                </a: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5777367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中心试验室</a:t>
                </a: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6128361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数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据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中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心</a:t>
                </a: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4724385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产品开发认证部</a:t>
                </a: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5426373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品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管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部</a:t>
                </a: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5075379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品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保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部</a:t>
                </a: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10691298" y="3434833"/>
                <a:ext cx="288000" cy="130463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设备管理部</a:t>
                </a:r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11042292" y="3434833"/>
                <a:ext cx="288000" cy="130463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博士后工作站</a:t>
                </a:r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11393297" y="3434833"/>
                <a:ext cx="288000" cy="130463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内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审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委</a:t>
                </a: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373391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新产品开发部</a:t>
                </a: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4022397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国际产品技术部</a:t>
                </a: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3671403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国内产品技术部</a:t>
                </a: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3320409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工艺技术部</a:t>
                </a:r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2969415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模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具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厂</a:t>
                </a: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2618421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九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厂</a:t>
                </a:r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2267427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八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厂</a:t>
                </a:r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1916433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六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厂</a:t>
                </a: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1565439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五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厂</a:t>
                </a: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1214445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三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厂</a:t>
                </a: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863451" y="3434833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二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厂</a:t>
                </a:r>
              </a:p>
            </p:txBody>
          </p:sp>
          <p:cxnSp>
            <p:nvCxnSpPr>
              <p:cNvPr id="74" name="肘形连接符 80"/>
              <p:cNvCxnSpPr>
                <a:stCxn id="32" idx="2"/>
                <a:endCxn id="62" idx="0"/>
              </p:cNvCxnSpPr>
              <p:nvPr/>
            </p:nvCxnSpPr>
            <p:spPr>
              <a:xfrm rot="16200000" flipH="1">
                <a:off x="7740168" y="-362297"/>
                <a:ext cx="2047050" cy="5547211"/>
              </a:xfrm>
              <a:prstGeom prst="bentConnector3">
                <a:avLst>
                  <a:gd name="adj1" fmla="val 14882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肘形连接符 136"/>
              <p:cNvCxnSpPr>
                <a:stCxn id="32" idx="2"/>
                <a:endCxn id="60" idx="0"/>
              </p:cNvCxnSpPr>
              <p:nvPr/>
            </p:nvCxnSpPr>
            <p:spPr>
              <a:xfrm rot="16200000" flipH="1">
                <a:off x="7389168" y="-11297"/>
                <a:ext cx="2047050" cy="4845210"/>
              </a:xfrm>
              <a:prstGeom prst="bentConnector3">
                <a:avLst>
                  <a:gd name="adj1" fmla="val 14882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肘形连接符 140"/>
              <p:cNvCxnSpPr>
                <a:stCxn id="39" idx="2"/>
                <a:endCxn id="43" idx="0"/>
              </p:cNvCxnSpPr>
              <p:nvPr/>
            </p:nvCxnSpPr>
            <p:spPr>
              <a:xfrm rot="16200000" flipH="1">
                <a:off x="9831259" y="2781788"/>
                <a:ext cx="251122" cy="105496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肘形连接符 142"/>
              <p:cNvCxnSpPr>
                <a:stCxn id="39" idx="2"/>
                <a:endCxn id="44" idx="0"/>
              </p:cNvCxnSpPr>
              <p:nvPr/>
            </p:nvCxnSpPr>
            <p:spPr>
              <a:xfrm rot="16200000" flipH="1">
                <a:off x="9620663" y="2992384"/>
                <a:ext cx="251122" cy="633776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肘形连接符 146"/>
              <p:cNvCxnSpPr>
                <a:stCxn id="39" idx="2"/>
                <a:endCxn id="48" idx="0"/>
              </p:cNvCxnSpPr>
              <p:nvPr/>
            </p:nvCxnSpPr>
            <p:spPr>
              <a:xfrm rot="5400000">
                <a:off x="8778277" y="2783774"/>
                <a:ext cx="251122" cy="1050996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肘形连接符 148"/>
              <p:cNvCxnSpPr>
                <a:stCxn id="39" idx="2"/>
                <a:endCxn id="47" idx="0"/>
              </p:cNvCxnSpPr>
              <p:nvPr/>
            </p:nvCxnSpPr>
            <p:spPr>
              <a:xfrm rot="5400000">
                <a:off x="8988874" y="2994371"/>
                <a:ext cx="251122" cy="629803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肘形连接符 150"/>
              <p:cNvCxnSpPr>
                <a:stCxn id="39" idx="2"/>
                <a:endCxn id="46" idx="0"/>
              </p:cNvCxnSpPr>
              <p:nvPr/>
            </p:nvCxnSpPr>
            <p:spPr>
              <a:xfrm rot="5400000">
                <a:off x="9199470" y="3204967"/>
                <a:ext cx="251122" cy="20861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肘形连接符 152"/>
              <p:cNvCxnSpPr>
                <a:stCxn id="39" idx="2"/>
                <a:endCxn id="45" idx="0"/>
              </p:cNvCxnSpPr>
              <p:nvPr/>
            </p:nvCxnSpPr>
            <p:spPr>
              <a:xfrm rot="16200000" flipH="1">
                <a:off x="9410066" y="3202980"/>
                <a:ext cx="251122" cy="212583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肘形连接符 174"/>
              <p:cNvCxnSpPr>
                <a:stCxn id="32" idx="2"/>
                <a:endCxn id="40" idx="0"/>
              </p:cNvCxnSpPr>
              <p:nvPr/>
            </p:nvCxnSpPr>
            <p:spPr>
              <a:xfrm rot="5400000">
                <a:off x="3036308" y="-948722"/>
                <a:ext cx="617276" cy="529028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肘形连接符 179"/>
              <p:cNvCxnSpPr>
                <a:stCxn id="41" idx="2"/>
                <a:endCxn id="50" idx="0"/>
              </p:cNvCxnSpPr>
              <p:nvPr/>
            </p:nvCxnSpPr>
            <p:spPr>
              <a:xfrm rot="16200000" flipH="1">
                <a:off x="7547697" y="2955199"/>
                <a:ext cx="251122" cy="708146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肘形连接符 181"/>
              <p:cNvCxnSpPr>
                <a:stCxn id="41" idx="2"/>
                <a:endCxn id="51" idx="0"/>
              </p:cNvCxnSpPr>
              <p:nvPr/>
            </p:nvCxnSpPr>
            <p:spPr>
              <a:xfrm rot="16200000" flipH="1">
                <a:off x="7372200" y="3130696"/>
                <a:ext cx="251122" cy="35715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肘形连接符 183"/>
              <p:cNvCxnSpPr>
                <a:stCxn id="41" idx="2"/>
                <a:endCxn id="52" idx="0"/>
              </p:cNvCxnSpPr>
              <p:nvPr/>
            </p:nvCxnSpPr>
            <p:spPr>
              <a:xfrm rot="16200000" flipH="1">
                <a:off x="7196703" y="3306193"/>
                <a:ext cx="251122" cy="615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肘形连接符 185"/>
              <p:cNvCxnSpPr>
                <a:stCxn id="41" idx="2"/>
                <a:endCxn id="53" idx="0"/>
              </p:cNvCxnSpPr>
              <p:nvPr/>
            </p:nvCxnSpPr>
            <p:spPr>
              <a:xfrm rot="5400000">
                <a:off x="7021206" y="3136854"/>
                <a:ext cx="251122" cy="344836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肘形连接符 187"/>
              <p:cNvCxnSpPr>
                <a:stCxn id="41" idx="2"/>
                <a:endCxn id="54" idx="0"/>
              </p:cNvCxnSpPr>
              <p:nvPr/>
            </p:nvCxnSpPr>
            <p:spPr>
              <a:xfrm rot="5400000">
                <a:off x="6845709" y="2961357"/>
                <a:ext cx="251122" cy="69583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>
                <a:stCxn id="42" idx="2"/>
                <a:endCxn id="56" idx="0"/>
              </p:cNvCxnSpPr>
              <p:nvPr/>
            </p:nvCxnSpPr>
            <p:spPr>
              <a:xfrm>
                <a:off x="6272135" y="3183711"/>
                <a:ext cx="226" cy="251122"/>
              </a:xfrm>
              <a:prstGeom prst="lin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矩形 88"/>
              <p:cNvSpPr/>
              <p:nvPr/>
            </p:nvSpPr>
            <p:spPr>
              <a:xfrm>
                <a:off x="5405069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质量中心</a:t>
                </a:r>
              </a:p>
            </p:txBody>
          </p:sp>
          <p:cxnSp>
            <p:nvCxnSpPr>
              <p:cNvPr id="90" name="肘形连接符 192"/>
              <p:cNvCxnSpPr>
                <a:stCxn id="89" idx="2"/>
                <a:endCxn id="55" idx="0"/>
              </p:cNvCxnSpPr>
              <p:nvPr/>
            </p:nvCxnSpPr>
            <p:spPr>
              <a:xfrm rot="16200000" flipH="1">
                <a:off x="5622239" y="3135705"/>
                <a:ext cx="251122" cy="347134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肘形连接符 194"/>
              <p:cNvCxnSpPr>
                <a:stCxn id="89" idx="2"/>
                <a:endCxn id="58" idx="0"/>
              </p:cNvCxnSpPr>
              <p:nvPr/>
            </p:nvCxnSpPr>
            <p:spPr>
              <a:xfrm rot="5400000">
                <a:off x="5446742" y="3307342"/>
                <a:ext cx="251122" cy="386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肘形连接符 196"/>
              <p:cNvCxnSpPr>
                <a:stCxn id="89" idx="2"/>
                <a:endCxn id="59" idx="0"/>
              </p:cNvCxnSpPr>
              <p:nvPr/>
            </p:nvCxnSpPr>
            <p:spPr>
              <a:xfrm rot="5400000">
                <a:off x="5271245" y="3131845"/>
                <a:ext cx="251122" cy="354854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矩形 92"/>
              <p:cNvSpPr/>
              <p:nvPr/>
            </p:nvSpPr>
            <p:spPr>
              <a:xfrm>
                <a:off x="4528451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研发中心</a:t>
                </a:r>
              </a:p>
            </p:txBody>
          </p:sp>
          <p:cxnSp>
            <p:nvCxnSpPr>
              <p:cNvPr id="94" name="肘形连接符 199"/>
              <p:cNvCxnSpPr>
                <a:stCxn id="93" idx="2"/>
                <a:endCxn id="57" idx="0"/>
              </p:cNvCxnSpPr>
              <p:nvPr/>
            </p:nvCxnSpPr>
            <p:spPr>
              <a:xfrm rot="16200000" flipH="1">
                <a:off x="4657439" y="3223887"/>
                <a:ext cx="251122" cy="17077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肘形连接符 201"/>
              <p:cNvCxnSpPr>
                <a:stCxn id="93" idx="2"/>
                <a:endCxn id="63" idx="0"/>
              </p:cNvCxnSpPr>
              <p:nvPr/>
            </p:nvCxnSpPr>
            <p:spPr>
              <a:xfrm rot="5400000">
                <a:off x="4481942" y="3219160"/>
                <a:ext cx="251122" cy="180224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矩形 95"/>
              <p:cNvSpPr/>
              <p:nvPr/>
            </p:nvSpPr>
            <p:spPr>
              <a:xfrm>
                <a:off x="1747269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生产运营</a:t>
                </a:r>
              </a:p>
            </p:txBody>
          </p:sp>
          <p:cxnSp>
            <p:nvCxnSpPr>
              <p:cNvPr id="97" name="肘形连接符 204"/>
              <p:cNvCxnSpPr>
                <a:stCxn id="96" idx="2"/>
                <a:endCxn id="73" idx="0"/>
              </p:cNvCxnSpPr>
              <p:nvPr/>
            </p:nvCxnSpPr>
            <p:spPr>
              <a:xfrm rot="5400000">
                <a:off x="1336381" y="2854781"/>
                <a:ext cx="251122" cy="90898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肘形连接符 206"/>
              <p:cNvCxnSpPr>
                <a:stCxn id="96" idx="2"/>
                <a:endCxn id="72" idx="0"/>
              </p:cNvCxnSpPr>
              <p:nvPr/>
            </p:nvCxnSpPr>
            <p:spPr>
              <a:xfrm rot="5400000">
                <a:off x="1511878" y="3030278"/>
                <a:ext cx="251122" cy="55798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肘形连接符 208"/>
              <p:cNvCxnSpPr>
                <a:stCxn id="96" idx="2"/>
                <a:endCxn id="71" idx="0"/>
              </p:cNvCxnSpPr>
              <p:nvPr/>
            </p:nvCxnSpPr>
            <p:spPr>
              <a:xfrm rot="5400000">
                <a:off x="1687375" y="3205775"/>
                <a:ext cx="251122" cy="206994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肘形连接符 210"/>
              <p:cNvCxnSpPr>
                <a:stCxn id="96" idx="2"/>
                <a:endCxn id="70" idx="0"/>
              </p:cNvCxnSpPr>
              <p:nvPr/>
            </p:nvCxnSpPr>
            <p:spPr>
              <a:xfrm rot="16200000" flipH="1">
                <a:off x="1862872" y="3237272"/>
                <a:ext cx="251122" cy="1440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肘形连接符 212"/>
              <p:cNvCxnSpPr>
                <a:stCxn id="96" idx="2"/>
                <a:endCxn id="69" idx="0"/>
              </p:cNvCxnSpPr>
              <p:nvPr/>
            </p:nvCxnSpPr>
            <p:spPr>
              <a:xfrm rot="16200000" flipH="1">
                <a:off x="2038369" y="3061775"/>
                <a:ext cx="251122" cy="494994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肘形连接符 214"/>
              <p:cNvCxnSpPr>
                <a:stCxn id="96" idx="2"/>
                <a:endCxn id="68" idx="0"/>
              </p:cNvCxnSpPr>
              <p:nvPr/>
            </p:nvCxnSpPr>
            <p:spPr>
              <a:xfrm rot="16200000" flipH="1">
                <a:off x="2213866" y="2886278"/>
                <a:ext cx="251122" cy="84598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肘形连接符 216"/>
              <p:cNvCxnSpPr>
                <a:stCxn id="96" idx="2"/>
                <a:endCxn id="67" idx="0"/>
              </p:cNvCxnSpPr>
              <p:nvPr/>
            </p:nvCxnSpPr>
            <p:spPr>
              <a:xfrm rot="16200000" flipH="1">
                <a:off x="2389363" y="2710781"/>
                <a:ext cx="251122" cy="119698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矩形 103"/>
              <p:cNvSpPr/>
              <p:nvPr/>
            </p:nvSpPr>
            <p:spPr>
              <a:xfrm>
                <a:off x="3646361" y="2005059"/>
                <a:ext cx="338328" cy="1178652"/>
              </a:xfrm>
              <a:prstGeom prst="rect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技术中心</a:t>
                </a:r>
              </a:p>
            </p:txBody>
          </p:sp>
          <p:cxnSp>
            <p:nvCxnSpPr>
              <p:cNvPr id="105" name="肘形连接符 219"/>
              <p:cNvCxnSpPr>
                <a:stCxn id="104" idx="2"/>
                <a:endCxn id="66" idx="0"/>
              </p:cNvCxnSpPr>
              <p:nvPr/>
            </p:nvCxnSpPr>
            <p:spPr>
              <a:xfrm rot="5400000">
                <a:off x="3514406" y="3133714"/>
                <a:ext cx="251122" cy="351116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肘形连接符 221"/>
              <p:cNvCxnSpPr>
                <a:stCxn id="104" idx="2"/>
                <a:endCxn id="65" idx="0"/>
              </p:cNvCxnSpPr>
              <p:nvPr/>
            </p:nvCxnSpPr>
            <p:spPr>
              <a:xfrm rot="5400000">
                <a:off x="3689903" y="3309211"/>
                <a:ext cx="251122" cy="12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肘形连接符 228"/>
              <p:cNvCxnSpPr>
                <a:stCxn id="32" idx="2"/>
                <a:endCxn id="36" idx="0"/>
              </p:cNvCxnSpPr>
              <p:nvPr/>
            </p:nvCxnSpPr>
            <p:spPr>
              <a:xfrm rot="16200000" flipH="1">
                <a:off x="7668753" y="-290884"/>
                <a:ext cx="617276" cy="397460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肘形连接符 233"/>
              <p:cNvCxnSpPr>
                <a:stCxn id="32" idx="2"/>
                <a:endCxn id="39" idx="0"/>
              </p:cNvCxnSpPr>
              <p:nvPr/>
            </p:nvCxnSpPr>
            <p:spPr>
              <a:xfrm rot="16200000" flipH="1">
                <a:off x="7401074" y="-23206"/>
                <a:ext cx="617276" cy="3439249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肘形连接符 236"/>
              <p:cNvCxnSpPr>
                <a:stCxn id="32" idx="2"/>
                <a:endCxn id="41" idx="0"/>
              </p:cNvCxnSpPr>
              <p:nvPr/>
            </p:nvCxnSpPr>
            <p:spPr>
              <a:xfrm rot="16200000" flipH="1">
                <a:off x="6345999" y="1031870"/>
                <a:ext cx="617276" cy="132909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肘形连接符 239"/>
              <p:cNvCxnSpPr>
                <a:stCxn id="32" idx="2"/>
                <a:endCxn id="42" idx="0"/>
              </p:cNvCxnSpPr>
              <p:nvPr/>
            </p:nvCxnSpPr>
            <p:spPr>
              <a:xfrm rot="16200000" flipH="1">
                <a:off x="5822475" y="1555396"/>
                <a:ext cx="617276" cy="282049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肘形连接符 242"/>
              <p:cNvCxnSpPr>
                <a:stCxn id="32" idx="2"/>
                <a:endCxn id="89" idx="0"/>
              </p:cNvCxnSpPr>
              <p:nvPr/>
            </p:nvCxnSpPr>
            <p:spPr>
              <a:xfrm rot="5400000">
                <a:off x="5473525" y="1488494"/>
                <a:ext cx="617276" cy="415853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肘形连接符 246"/>
              <p:cNvCxnSpPr>
                <a:stCxn id="32" idx="2"/>
                <a:endCxn id="93" idx="0"/>
              </p:cNvCxnSpPr>
              <p:nvPr/>
            </p:nvCxnSpPr>
            <p:spPr>
              <a:xfrm rot="5400000">
                <a:off x="5035215" y="1050185"/>
                <a:ext cx="617276" cy="1292471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肘形连接符 248"/>
              <p:cNvCxnSpPr>
                <a:stCxn id="32" idx="2"/>
                <a:endCxn id="104" idx="0"/>
              </p:cNvCxnSpPr>
              <p:nvPr/>
            </p:nvCxnSpPr>
            <p:spPr>
              <a:xfrm rot="5400000">
                <a:off x="4594170" y="609140"/>
                <a:ext cx="617276" cy="2174561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肘形连接符 250"/>
              <p:cNvCxnSpPr>
                <a:stCxn id="32" idx="2"/>
                <a:endCxn id="96" idx="0"/>
              </p:cNvCxnSpPr>
              <p:nvPr/>
            </p:nvCxnSpPr>
            <p:spPr>
              <a:xfrm rot="5400000">
                <a:off x="3644625" y="-340406"/>
                <a:ext cx="617276" cy="4073654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矩形 114"/>
              <p:cNvSpPr/>
              <p:nvPr/>
            </p:nvSpPr>
            <p:spPr>
              <a:xfrm>
                <a:off x="459807" y="5047150"/>
                <a:ext cx="288000" cy="1304632"/>
              </a:xfrm>
              <a:prstGeom prst="rect"/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生产部</a:t>
                </a:r>
              </a:p>
            </p:txBody>
          </p:sp>
          <p:sp>
            <p:nvSpPr>
              <p:cNvPr id="116" name="矩形 115"/>
              <p:cNvSpPr/>
              <p:nvPr/>
            </p:nvSpPr>
            <p:spPr>
              <a:xfrm>
                <a:off x="987564" y="5047150"/>
                <a:ext cx="288000" cy="1304632"/>
              </a:xfrm>
              <a:prstGeom prst="rect"/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技术部</a:t>
                </a:r>
              </a:p>
            </p:txBody>
          </p:sp>
          <p:sp>
            <p:nvSpPr>
              <p:cNvPr id="117" name="矩形 116"/>
              <p:cNvSpPr/>
              <p:nvPr/>
            </p:nvSpPr>
            <p:spPr>
              <a:xfrm>
                <a:off x="1515321" y="5047150"/>
                <a:ext cx="288000" cy="1304632"/>
              </a:xfrm>
              <a:prstGeom prst="rect"/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质量部</a:t>
                </a:r>
              </a:p>
            </p:txBody>
          </p:sp>
          <p:sp>
            <p:nvSpPr>
              <p:cNvPr id="118" name="矩形 117"/>
              <p:cNvSpPr/>
              <p:nvPr/>
            </p:nvSpPr>
            <p:spPr>
              <a:xfrm>
                <a:off x="2043078" y="5047150"/>
                <a:ext cx="288000" cy="1304632"/>
              </a:xfrm>
              <a:prstGeom prst="rect"/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设备部</a:t>
                </a:r>
              </a:p>
            </p:txBody>
          </p:sp>
          <p:sp>
            <p:nvSpPr>
              <p:cNvPr id="119" name="矩形 118"/>
              <p:cNvSpPr/>
              <p:nvPr/>
            </p:nvSpPr>
            <p:spPr>
              <a:xfrm>
                <a:off x="2553584" y="5047150"/>
                <a:ext cx="288000" cy="1304632"/>
              </a:xfrm>
              <a:prstGeom prst="rect"/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车间</a:t>
                </a:r>
              </a:p>
            </p:txBody>
          </p:sp>
          <p:cxnSp>
            <p:nvCxnSpPr>
              <p:cNvPr id="120" name="肘形连接符 309"/>
              <p:cNvCxnSpPr>
                <a:stCxn id="32" idx="2"/>
                <a:endCxn id="61" idx="0"/>
              </p:cNvCxnSpPr>
              <p:nvPr/>
            </p:nvCxnSpPr>
            <p:spPr>
              <a:xfrm rot="16200000" flipH="1">
                <a:off x="7564666" y="-186795"/>
                <a:ext cx="2047050" cy="5196206"/>
              </a:xfrm>
              <a:prstGeom prst="bentConnector3">
                <a:avLst>
                  <a:gd name="adj1" fmla="val 14882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肘形连接符 313"/>
              <p:cNvCxnSpPr>
                <a:stCxn id="104" idx="2"/>
                <a:endCxn id="64" idx="0"/>
              </p:cNvCxnSpPr>
              <p:nvPr/>
            </p:nvCxnSpPr>
            <p:spPr>
              <a:xfrm rot="16200000" flipH="1">
                <a:off x="3865400" y="3133836"/>
                <a:ext cx="251122" cy="350872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接连接符 121"/>
              <p:cNvCxnSpPr>
                <a:stCxn id="45" idx="2"/>
                <a:endCxn id="123" idx="0"/>
              </p:cNvCxnSpPr>
              <p:nvPr/>
            </p:nvCxnSpPr>
            <p:spPr>
              <a:xfrm>
                <a:off x="9641919" y="4739465"/>
                <a:ext cx="0" cy="307684"/>
              </a:xfrm>
              <a:prstGeom prst="lin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矩形 122"/>
              <p:cNvSpPr/>
              <p:nvPr/>
            </p:nvSpPr>
            <p:spPr>
              <a:xfrm>
                <a:off x="9497919" y="5047150"/>
                <a:ext cx="288000" cy="1304632"/>
              </a:xfrm>
              <a:prstGeom prst="rect"/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SHX.Co</a:t>
                </a:r>
                <a:endParaRPr lang="zh-CN" altLang="en-US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" name="矩形 123"/>
              <p:cNvSpPr/>
              <p:nvPr/>
            </p:nvSpPr>
            <p:spPr>
              <a:xfrm>
                <a:off x="86524" y="4991522"/>
                <a:ext cx="3227120" cy="1466206"/>
              </a:xfrm>
              <a:prstGeom prst="rect"/>
              <a:noFill/>
              <a:ln w="19050">
                <a:solidFill>
                  <a:srgbClr val="ADB5BF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125" name="直接连接符 124"/>
              <p:cNvCxnSpPr/>
              <p:nvPr/>
            </p:nvCxnSpPr>
            <p:spPr>
              <a:xfrm>
                <a:off x="665934" y="3183709"/>
                <a:ext cx="0" cy="249382"/>
              </a:xfrm>
              <a:prstGeom prst="lin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矩形 125"/>
              <p:cNvSpPr/>
              <p:nvPr/>
            </p:nvSpPr>
            <p:spPr>
              <a:xfrm>
                <a:off x="162189" y="3434831"/>
                <a:ext cx="288000" cy="1304632"/>
              </a:xfrm>
              <a:prstGeom prst="rect"/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en-US" altLang="zh-CN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 </a:t>
                </a:r>
                <a:r>
                  <a:rPr lang="en-US" altLang="zh-CN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DX.Co</a:t>
                </a:r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en-US" altLang="zh-CN" sz="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669563" y="4467293"/>
              <a:ext cx="803246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0113009" y="2549169"/>
              <a:ext cx="536031" cy="184666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endParaRPr lang="zh-CN" altLang="en-US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536131" y="2549169"/>
              <a:ext cx="536031" cy="184666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100</a:t>
              </a:r>
              <a:endParaRPr lang="zh-CN" altLang="en-US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956949" y="2549169"/>
              <a:ext cx="536031" cy="184666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</a:t>
              </a:r>
              <a:endParaRPr lang="zh-CN" altLang="en-US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0879806" y="4465397"/>
              <a:ext cx="536031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237382" y="4465397"/>
              <a:ext cx="536031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813396" y="2549169"/>
              <a:ext cx="536031" cy="184666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300</a:t>
              </a:r>
              <a:endParaRPr lang="zh-CN" altLang="en-US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009338" y="4467293"/>
              <a:ext cx="803246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630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705793" y="4467293"/>
              <a:ext cx="803246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520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62305" y="4467293"/>
              <a:ext cx="803246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580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408933" y="4467293"/>
              <a:ext cx="803246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820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735735" y="4467293"/>
              <a:ext cx="803246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1600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079537" y="4467293"/>
              <a:ext cx="803246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210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64033" y="4467293"/>
              <a:ext cx="803246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450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994241" y="2549169"/>
              <a:ext cx="536031" cy="184666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4810</a:t>
              </a:r>
              <a:endParaRPr lang="zh-CN" altLang="en-US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03904" y="4467293"/>
              <a:ext cx="803246" cy="28350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850</a:t>
              </a:r>
              <a:endParaRPr lang="zh-CN" altLang="en-US" sz="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153" name="表格 152"/>
          <p:cNvGraphicFramePr/>
          <p:nvPr>
            <p:extLst>
              <p:ext uri="{D42A27DB-BD31-4B8C-83A1-F6EECF244321}">
                <p14:modId xmlns:p14="http://schemas.microsoft.com/office/powerpoint/2010/main" val="1004608623"/>
              </p:ext>
            </p:extLst>
          </p:nvPr>
        </p:nvGraphicFramePr>
        <p:xfrm>
          <a:off x="536708" y="4433316"/>
          <a:ext cx="2963694" cy="4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49"/>
                <a:gridCol w="493949"/>
                <a:gridCol w="481532"/>
                <a:gridCol w="506366"/>
                <a:gridCol w="554546"/>
                <a:gridCol w="433352"/>
              </a:tblGrid>
              <a:tr h="224660">
                <a:tc rowSpan="2"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操作工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岗位工资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全勤奖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达产奖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工龄费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</a:tr>
              <a:tr h="224660">
                <a:tc gridSpan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2XXX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——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25-30/</a:t>
                      </a:r>
                      <a:r>
                        <a:rPr lang="zh-CN" altLang="en-US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5XXX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4" name="表格 153"/>
          <p:cNvGraphicFramePr/>
          <p:nvPr>
            <p:extLst>
              <p:ext uri="{D42A27DB-BD31-4B8C-83A1-F6EECF244321}">
                <p14:modId xmlns:p14="http://schemas.microsoft.com/office/powerpoint/2010/main" val="3277861380"/>
              </p:ext>
            </p:extLst>
          </p:nvPr>
        </p:nvGraphicFramePr>
        <p:xfrm>
          <a:off x="536708" y="3854289"/>
          <a:ext cx="2986188" cy="43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98"/>
                <a:gridCol w="497698"/>
                <a:gridCol w="497698"/>
                <a:gridCol w="497698"/>
                <a:gridCol w="577650"/>
                <a:gridCol w="417746"/>
              </a:tblGrid>
              <a:tr h="197665">
                <a:tc rowSpan="2"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领班</a:t>
                      </a:r>
                      <a:r>
                        <a:rPr lang="en-US" altLang="zh-CN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</a:p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岗位工资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绩效工资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其他奖励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工龄费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</a:tr>
              <a:tr h="239047">
                <a:tc gridSpan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5XXX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2XXX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——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25-30/</a:t>
                      </a:r>
                      <a:r>
                        <a:rPr lang="zh-CN" altLang="en-US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8XXX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表格 154"/>
          <p:cNvGraphicFramePr/>
          <p:nvPr>
            <p:extLst>
              <p:ext uri="{D42A27DB-BD31-4B8C-83A1-F6EECF244321}">
                <p14:modId xmlns:p14="http://schemas.microsoft.com/office/powerpoint/2010/main" val="2208865928"/>
              </p:ext>
            </p:extLst>
          </p:nvPr>
        </p:nvGraphicFramePr>
        <p:xfrm>
          <a:off x="536708" y="5012344"/>
          <a:ext cx="2963694" cy="40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49"/>
                <a:gridCol w="493949"/>
                <a:gridCol w="493949"/>
                <a:gridCol w="493949"/>
                <a:gridCol w="535496"/>
                <a:gridCol w="452402"/>
              </a:tblGrid>
              <a:tr h="204768">
                <a:tc rowSpan="2"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部门经理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岗位工资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评优奖励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其他奖励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工龄费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0"/>
                    </a:solidFill>
                  </a:tcPr>
                </a:tc>
              </a:tr>
              <a:tr h="204768">
                <a:tc gridSpan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8XXX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200-500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——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25-30/</a:t>
                      </a:r>
                      <a:r>
                        <a:rPr lang="zh-CN" altLang="en-US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1XXXX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6" name="矩形 155"/>
          <p:cNvSpPr/>
          <p:nvPr/>
        </p:nvSpPr>
        <p:spPr>
          <a:xfrm>
            <a:off x="478619" y="3583246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薪资结构</a:t>
            </a:r>
          </a:p>
        </p:txBody>
      </p:sp>
      <p:graphicFrame>
        <p:nvGraphicFramePr>
          <p:cNvPr id="157" name="表格 156"/>
          <p:cNvGraphicFramePr/>
          <p:nvPr/>
        </p:nvGraphicFramePr>
        <p:xfrm>
          <a:off x="528474" y="5959340"/>
          <a:ext cx="1302576" cy="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288"/>
                <a:gridCol w="651288"/>
              </a:tblGrid>
              <a:tr h="193100">
                <a:tc gridSpan="2">
                  <a:txBody>
                    <a:bodyPr anchorCtr="0"/>
                    <a:lstStyle/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直接生产成本</a:t>
                      </a:r>
                    </a:p>
                  </a:txBody>
                  <a:tcPr anchor="ctr">
                    <a:solidFill>
                      <a:srgbClr val="005490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193100">
                <a:tc rowSpan="2"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辅助材料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进口液体润滑剂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193100">
                <a:tc gridSpan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模耗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湿拉帘线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193100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能耗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电费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8" name="表格 157"/>
          <p:cNvGraphicFramePr/>
          <p:nvPr/>
        </p:nvGraphicFramePr>
        <p:xfrm>
          <a:off x="1874760" y="7036511"/>
          <a:ext cx="1314313" cy="552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313"/>
              </a:tblGrid>
              <a:tr h="184083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包装费</a:t>
                      </a:r>
                    </a:p>
                  </a:txBody>
                  <a:tcPr anchor="ctr">
                    <a:solidFill>
                      <a:srgbClr val="005490"/>
                    </a:solidFill>
                  </a:tcPr>
                </a:tc>
              </a:tr>
              <a:tr h="184083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包装、成品工字轮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184083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其他费用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格 158"/>
          <p:cNvGraphicFramePr/>
          <p:nvPr/>
        </p:nvGraphicFramePr>
        <p:xfrm>
          <a:off x="1891029" y="5968665"/>
          <a:ext cx="1322854" cy="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854"/>
              </a:tblGrid>
              <a:tr h="19310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间接生产成本</a:t>
                      </a:r>
                    </a:p>
                  </a:txBody>
                  <a:tcPr anchor="ctr">
                    <a:solidFill>
                      <a:srgbClr val="005490"/>
                    </a:solidFill>
                  </a:tcPr>
                </a:tc>
              </a:tr>
              <a:tr h="193100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公用设施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193100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水成本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193100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环保费用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0" name="表格 159"/>
          <p:cNvGraphicFramePr/>
          <p:nvPr/>
        </p:nvGraphicFramePr>
        <p:xfrm>
          <a:off x="516282" y="6779287"/>
          <a:ext cx="1319973" cy="90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973"/>
              </a:tblGrid>
              <a:tr h="180233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固定成本</a:t>
                      </a:r>
                    </a:p>
                  </a:txBody>
                  <a:tcPr anchor="ctr">
                    <a:solidFill>
                      <a:srgbClr val="005490"/>
                    </a:solidFill>
                  </a:tcPr>
                </a:tc>
              </a:tr>
              <a:tr h="180233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折旧（设备折旧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年）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180233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物流成本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180233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检测成本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180233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部门费用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61" name="矩形 160"/>
          <p:cNvSpPr/>
          <p:nvPr/>
        </p:nvSpPr>
        <p:spPr>
          <a:xfrm>
            <a:off x="474259" y="5710976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成本结构</a:t>
            </a:r>
          </a:p>
        </p:txBody>
      </p:sp>
      <p:graphicFrame>
        <p:nvGraphicFramePr>
          <p:cNvPr id="162" name="表格 161"/>
          <p:cNvGraphicFramePr/>
          <p:nvPr/>
        </p:nvGraphicFramePr>
        <p:xfrm>
          <a:off x="3766572" y="3854289"/>
          <a:ext cx="1832961" cy="1697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987"/>
                <a:gridCol w="610987"/>
                <a:gridCol w="610987"/>
              </a:tblGrid>
              <a:tr h="242513">
                <a:tc gridSpan="3"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缴纳基数</a:t>
                      </a:r>
                      <a:r>
                        <a:rPr lang="en-US" altLang="zh-CN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3500</a:t>
                      </a:r>
                      <a:endParaRPr lang="zh-CN" altLang="en-US" sz="600" b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CN" altLang="en-US" sz="1200" b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CN" altLang="en-US" sz="1200" b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242513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险种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企业缴存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个人缴存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90"/>
                    </a:solidFill>
                  </a:tcPr>
                </a:tc>
              </a:tr>
              <a:tr h="242513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养老保险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18%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8%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2513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失业保险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1%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0.5%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2513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工伤保险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0.9%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——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2513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生育保险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1%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——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2513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医疗保险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6.5%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2%</a:t>
                      </a:r>
                      <a:endParaRPr lang="zh-CN" altLang="en-US" sz="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3" name="矩形 162"/>
          <p:cNvSpPr/>
          <p:nvPr/>
        </p:nvSpPr>
        <p:spPr>
          <a:xfrm>
            <a:off x="3716459" y="3579580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福利待遇</a:t>
            </a:r>
          </a:p>
        </p:txBody>
      </p:sp>
      <p:graphicFrame>
        <p:nvGraphicFramePr>
          <p:cNvPr id="164" name="表格 163"/>
          <p:cNvGraphicFramePr/>
          <p:nvPr/>
        </p:nvGraphicFramePr>
        <p:xfrm>
          <a:off x="3420730" y="5968665"/>
          <a:ext cx="2137860" cy="171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620"/>
                <a:gridCol w="712620"/>
                <a:gridCol w="712620"/>
              </a:tblGrid>
              <a:tr h="214304">
                <a:tc gridSpan="3"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b="1" i="0" u="none" strike="noStrike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SDX.Co</a:t>
                      </a:r>
                      <a:r>
                        <a:rPr lang="zh-CN" altLang="en-US" sz="600" b="1" i="0" u="none" strike="noStrike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600" b="1" i="0" u="none" strike="noStrike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2018</a:t>
                      </a:r>
                      <a:r>
                        <a:rPr lang="zh-CN" altLang="en-US" sz="600" b="1" i="0" u="none" strike="noStrike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600" b="1" i="0" u="none" strike="noStrike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r>
                        <a:rPr lang="zh-CN" altLang="en-US" sz="600" b="1" i="0" u="none" strike="noStrike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600" b="1" i="0" u="none" strike="noStrike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,7492</a:t>
                      </a:r>
                      <a:r>
                        <a:rPr lang="zh-CN" altLang="en-US" sz="600" b="1" i="0" u="none" strike="noStrike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吨）</a:t>
                      </a:r>
                    </a:p>
                  </a:txBody>
                  <a:tcPr marL="9525" marR="9525" marT="9525" marB="0" anchor="ctr">
                    <a:solidFill>
                      <a:srgbClr val="005490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4304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成本结构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费用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平均值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214304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原材料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钢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32,760,880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4,373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214304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直接生产成本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10,911,057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1,456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214304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间接成本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283,433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38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214304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包装费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321,954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214304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固定成本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2,262,461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302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  <a:tr h="214304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46,539,784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r" fontAlgn="ctr" rtl="0"/>
                      <a:r>
                        <a:rPr lang="en-US" altLang="zh-CN" sz="600" b="0" i="0" u="none" strike="noStrike" dirty="1">
                          <a:solidFill>
                            <a:srgbClr val="40404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6,212 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65" name="矩形 164"/>
          <p:cNvSpPr/>
          <p:nvPr/>
        </p:nvSpPr>
        <p:spPr>
          <a:xfrm>
            <a:off x="3373860" y="5709116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成本明细</a:t>
            </a:r>
          </a:p>
        </p:txBody>
      </p:sp>
    </p:spTree>
    <p:extLst>
      <p:ext uri="{BB962C8B-B14F-4D97-AF65-F5344CB8AC3E}">
        <p14:creationId xmlns:p14="http://schemas.microsoft.com/office/powerpoint/2010/main" val="263823224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组合 111"/>
          <p:cNvGrpSpPr/>
          <p:nvPr/>
        </p:nvGrpSpPr>
        <p:grpSpPr>
          <a:xfrm>
            <a:off x="463549" y="3247047"/>
            <a:ext cx="5189627" cy="2152030"/>
            <a:chOff x="463549" y="527910"/>
            <a:chExt cx="5189627" cy="2152030"/>
          </a:xfrm>
        </p:grpSpPr>
        <p:grpSp>
          <p:nvGrpSpPr>
            <p:cNvPr id="110" name="组合 109"/>
            <p:cNvGrpSpPr/>
            <p:nvPr/>
          </p:nvGrpSpPr>
          <p:grpSpPr>
            <a:xfrm>
              <a:off x="463549" y="527910"/>
              <a:ext cx="5189627" cy="2152030"/>
              <a:chOff x="463549" y="527910"/>
              <a:chExt cx="5189627" cy="2152030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463549" y="527910"/>
                <a:ext cx="5189627" cy="2152030"/>
              </a:xfrm>
              <a:prstGeom prst="rect"/>
              <a:noFill/>
              <a:ln w="3175" cap="flat" cmpd="sng" algn="ctr">
                <a:solidFill>
                  <a:schemeClr val="bg1">
                    <a:lumMod val="50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fontAlgn="base" rtl="0" eaLnBrk="0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857828" y="756873"/>
                <a:ext cx="4460933" cy="1820051"/>
                <a:chOff x="1239249" y="1935583"/>
                <a:chExt cx="9690433" cy="3831918"/>
              </a:xfrm>
            </p:grpSpPr>
            <p:sp>
              <p:nvSpPr>
                <p:cNvPr id="9" name="Oval 91"/>
                <p:cNvSpPr/>
                <p:nvPr/>
              </p:nvSpPr>
              <p:spPr>
                <a:xfrm>
                  <a:off x="5155487" y="2798252"/>
                  <a:ext cx="1864128" cy="1864125"/>
                </a:xfrm>
                <a:prstGeom prst="ellipse"/>
                <a:solidFill>
                  <a:srgbClr val="005490"/>
                </a:solidFill>
                <a:ln w="38100">
                  <a:solidFill>
                    <a:schemeClr val="bg1"/>
                  </a:solidFill>
                  <a:prstDash val="solid"/>
                </a:ln>
                <a:effectLst>
                  <a:outerShdw blurRad="127000" dir="5400000" dist="38100" algn="t" rotWithShape="0">
                    <a:prstClr val="black">
                      <a:alpha val="6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800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9</a:t>
                  </a:r>
                  <a:r>
                    <a:rPr lang="zh-CN" altLang="en-US" sz="800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</a:t>
                  </a:r>
                  <a:endPara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 algn="ctr"/>
                  <a:r>
                    <a:rPr lang="zh-CN" altLang="en-US" sz="600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计划投资</a:t>
                  </a:r>
                  <a:r>
                    <a:rPr lang="en-US" altLang="zh-CN" sz="600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16</a:t>
                  </a:r>
                  <a:r>
                    <a:rPr lang="zh-CN" altLang="en-US" sz="600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亿，目前实际投资</a:t>
                  </a:r>
                  <a:r>
                    <a:rPr lang="en-US" altLang="zh-CN" sz="600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9</a:t>
                  </a:r>
                  <a:r>
                    <a:rPr lang="zh-CN" altLang="en-US" sz="600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</a:t>
                  </a:r>
                  <a:endParaRPr lang="uk-UA" sz="6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10" name="Straight Connector 81"/>
                <p:cNvCxnSpPr>
                  <a:stCxn id="9" idx="1"/>
                </p:cNvCxnSpPr>
                <p:nvPr/>
              </p:nvCxnSpPr>
              <p:spPr>
                <a:xfrm flipH="1" flipV="1">
                  <a:off x="4960579" y="2733731"/>
                  <a:ext cx="467903" cy="337515"/>
                </a:xfrm>
                <a:prstGeom prst="line"/>
                <a:ln w="38100">
                  <a:solidFill>
                    <a:schemeClr val="tx1">
                      <a:lumMod val="20000"/>
                      <a:lumOff val="80000"/>
                    </a:schemeClr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10"/>
                <p:cNvCxnSpPr/>
                <p:nvPr/>
              </p:nvCxnSpPr>
              <p:spPr>
                <a:xfrm flipH="1">
                  <a:off x="1308101" y="2375072"/>
                  <a:ext cx="2854109" cy="0"/>
                </a:xfrm>
                <a:prstGeom prst="line"/>
                <a:ln w="38100">
                  <a:solidFill>
                    <a:schemeClr val="tx1">
                      <a:lumMod val="20000"/>
                      <a:lumOff val="80000"/>
                    </a:schemeClr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Oval 64"/>
                <p:cNvSpPr/>
                <p:nvPr/>
              </p:nvSpPr>
              <p:spPr>
                <a:xfrm>
                  <a:off x="4162211" y="1945632"/>
                  <a:ext cx="923315" cy="923314"/>
                </a:xfrm>
                <a:prstGeom prst="ellipse"/>
                <a:solidFill>
                  <a:srgbClr val="4BACC6"/>
                </a:solidFill>
                <a:ln w="38100">
                  <a:solidFill>
                    <a:schemeClr val="bg1"/>
                  </a:solidFill>
                </a:ln>
                <a:effectLst>
                  <a:outerShdw blurRad="127000" dir="5400000" dist="38100" algn="t" rotWithShape="0">
                    <a:prstClr val="black">
                      <a:alpha val="6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6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4.6</a:t>
                  </a:r>
                  <a:r>
                    <a:rPr lang="zh-CN" altLang="en-US" sz="6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</a:t>
                  </a:r>
                  <a:endParaRPr lang="uk-UA" sz="600" b="1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13" name="Straight Connector 87"/>
                <p:cNvCxnSpPr>
                  <a:stCxn id="9" idx="3"/>
                  <a:endCxn id="15" idx="7"/>
                </p:cNvCxnSpPr>
                <p:nvPr/>
              </p:nvCxnSpPr>
              <p:spPr>
                <a:xfrm flipH="1">
                  <a:off x="4950571" y="4389382"/>
                  <a:ext cx="477910" cy="590021"/>
                </a:xfrm>
                <a:prstGeom prst="line"/>
                <a:ln w="38100">
                  <a:solidFill>
                    <a:schemeClr val="tx1">
                      <a:lumMod val="20000"/>
                      <a:lumOff val="80000"/>
                    </a:schemeClr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11"/>
                <p:cNvCxnSpPr/>
                <p:nvPr/>
              </p:nvCxnSpPr>
              <p:spPr>
                <a:xfrm flipH="1" flipV="1">
                  <a:off x="1308100" y="5310742"/>
                  <a:ext cx="2854110" cy="1"/>
                </a:xfrm>
                <a:prstGeom prst="line"/>
                <a:ln w="38100">
                  <a:solidFill>
                    <a:schemeClr val="tx1">
                      <a:lumMod val="20000"/>
                      <a:lumOff val="80000"/>
                    </a:schemeClr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Oval 76"/>
                <p:cNvSpPr/>
                <p:nvPr/>
              </p:nvSpPr>
              <p:spPr>
                <a:xfrm>
                  <a:off x="4162473" y="4844186"/>
                  <a:ext cx="923315" cy="923314"/>
                </a:xfrm>
                <a:prstGeom prst="ellipse"/>
                <a:solidFill>
                  <a:schemeClr val="bg1">
                    <a:lumMod val="65000"/>
                  </a:schemeClr>
                </a:solidFill>
                <a:ln w="38100">
                  <a:solidFill>
                    <a:schemeClr val="bg1"/>
                  </a:solidFill>
                </a:ln>
                <a:effectLst>
                  <a:outerShdw blurRad="127000" dir="5400000" dist="38100" algn="t" rotWithShape="0">
                    <a:prstClr val="black">
                      <a:alpha val="6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6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1.5</a:t>
                  </a:r>
                  <a:r>
                    <a:rPr lang="zh-CN" altLang="en-US" sz="6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</a:t>
                  </a:r>
                  <a:endParaRPr lang="uk-UA" sz="600" b="1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16" name="Straight Connector 83"/>
                <p:cNvCxnSpPr>
                  <a:stCxn id="9" idx="7"/>
                  <a:endCxn id="19" idx="3"/>
                </p:cNvCxnSpPr>
                <p:nvPr/>
              </p:nvCxnSpPr>
              <p:spPr>
                <a:xfrm flipV="1">
                  <a:off x="6746620" y="2733730"/>
                  <a:ext cx="495072" cy="337516"/>
                </a:xfrm>
                <a:prstGeom prst="line"/>
                <a:ln w="38100">
                  <a:solidFill>
                    <a:schemeClr val="tx1">
                      <a:lumMod val="20000"/>
                      <a:lumOff val="80000"/>
                    </a:schemeClr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13"/>
                <p:cNvCxnSpPr/>
                <p:nvPr/>
              </p:nvCxnSpPr>
              <p:spPr>
                <a:xfrm flipH="1" flipV="1">
                  <a:off x="8029528" y="2375072"/>
                  <a:ext cx="2854110" cy="1"/>
                </a:xfrm>
                <a:prstGeom prst="line"/>
                <a:ln w="38100">
                  <a:solidFill>
                    <a:schemeClr val="tx1">
                      <a:lumMod val="20000"/>
                      <a:lumOff val="80000"/>
                    </a:schemeClr>
                  </a:solidFill>
                  <a:headEnd type="oval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Oval 68"/>
                <p:cNvSpPr/>
                <p:nvPr/>
              </p:nvSpPr>
              <p:spPr>
                <a:xfrm>
                  <a:off x="7106475" y="1945633"/>
                  <a:ext cx="923315" cy="923314"/>
                </a:xfrm>
                <a:prstGeom prst="ellipse"/>
                <a:solidFill>
                  <a:srgbClr val="0070C0"/>
                </a:solidFill>
                <a:ln w="38100">
                  <a:solidFill>
                    <a:schemeClr val="bg1"/>
                  </a:solidFill>
                </a:ln>
                <a:effectLst>
                  <a:outerShdw blurRad="127000" dir="5400000" dist="38100" algn="t" rotWithShape="0">
                    <a:prstClr val="black">
                      <a:alpha val="6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6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1.3</a:t>
                  </a:r>
                  <a:r>
                    <a:rPr lang="zh-CN" altLang="en-US" sz="6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</a:t>
                  </a:r>
                  <a:endParaRPr lang="uk-UA" sz="600" b="1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20" name="Straight Connector 85"/>
                <p:cNvCxnSpPr>
                  <a:stCxn id="9" idx="5"/>
                  <a:endCxn id="22" idx="1"/>
                </p:cNvCxnSpPr>
                <p:nvPr/>
              </p:nvCxnSpPr>
              <p:spPr>
                <a:xfrm>
                  <a:off x="6746620" y="4389382"/>
                  <a:ext cx="494809" cy="590021"/>
                </a:xfrm>
                <a:prstGeom prst="line"/>
                <a:ln w="38100">
                  <a:solidFill>
                    <a:schemeClr val="tx1">
                      <a:lumMod val="20000"/>
                      <a:lumOff val="80000"/>
                    </a:schemeClr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112"/>
                <p:cNvCxnSpPr/>
                <p:nvPr/>
              </p:nvCxnSpPr>
              <p:spPr>
                <a:xfrm flipH="1" flipV="1">
                  <a:off x="8029528" y="5310742"/>
                  <a:ext cx="2854110" cy="1"/>
                </a:xfrm>
                <a:prstGeom prst="line"/>
                <a:ln w="38100">
                  <a:solidFill>
                    <a:schemeClr val="tx1">
                      <a:lumMod val="20000"/>
                      <a:lumOff val="80000"/>
                    </a:schemeClr>
                  </a:solidFill>
                  <a:headEnd type="oval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Oval 74"/>
                <p:cNvSpPr/>
                <p:nvPr/>
              </p:nvSpPr>
              <p:spPr>
                <a:xfrm>
                  <a:off x="7106213" y="4844187"/>
                  <a:ext cx="923315" cy="923314"/>
                </a:xfrm>
                <a:prstGeom prst="ellipse"/>
                <a:solidFill>
                  <a:schemeClr val="accent2">
                    <a:lumMod val="75000"/>
                  </a:schemeClr>
                </a:solidFill>
                <a:ln w="38100">
                  <a:solidFill>
                    <a:schemeClr val="bg1"/>
                  </a:solidFill>
                </a:ln>
                <a:effectLst>
                  <a:outerShdw blurRad="127000" dir="5400000" dist="38100" algn="t" rotWithShape="0">
                    <a:prstClr val="black">
                      <a:alpha val="6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6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1.6</a:t>
                  </a:r>
                  <a:r>
                    <a:rPr lang="zh-CN" altLang="en-US" sz="6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</a:t>
                  </a:r>
                  <a:endParaRPr lang="uk-UA" sz="600" b="1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" name="文本框 39"/>
                <p:cNvSpPr txBox="1"/>
                <p:nvPr/>
              </p:nvSpPr>
              <p:spPr>
                <a:xfrm>
                  <a:off x="2401473" y="1935583"/>
                  <a:ext cx="735437" cy="388794"/>
                </a:xfrm>
                <a:prstGeom prst="rect"/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algn="ctr" defTabSz="914400">
                    <a:defRPr sz="6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defTabSz="914400"/>
                  <a:lvl3pPr defTabSz="914400"/>
                  <a:lvl4pPr defTabSz="914400"/>
                  <a:lvl5pPr defTabSz="914400"/>
                  <a:lvl6pPr defTabSz="914400"/>
                  <a:lvl7pPr defTabSz="914400"/>
                  <a:lvl8pPr defTabSz="914400"/>
                  <a:lvl9pPr defTabSz="914400"/>
                </a:lstStyle>
                <a:p>
                  <a:r>
                    <a:rPr lang="zh-CN" altLang="en-US" dirty="1"/>
                    <a:t>设备</a:t>
                  </a:r>
                </a:p>
              </p:txBody>
            </p:sp>
            <p:sp>
              <p:nvSpPr>
                <p:cNvPr id="24" name="文本框 40"/>
                <p:cNvSpPr txBox="1"/>
                <p:nvPr/>
              </p:nvSpPr>
              <p:spPr>
                <a:xfrm>
                  <a:off x="2596256" y="5373658"/>
                  <a:ext cx="345864" cy="185250"/>
                </a:xfrm>
                <a:prstGeom prst="rect"/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algn="ctr" defTabSz="914400">
                    <a:defRPr sz="6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defTabSz="914400"/>
                  <a:lvl3pPr defTabSz="914400"/>
                  <a:lvl4pPr defTabSz="914400"/>
                  <a:lvl5pPr defTabSz="914400"/>
                  <a:lvl6pPr defTabSz="914400"/>
                  <a:lvl7pPr defTabSz="914400"/>
                  <a:lvl8pPr defTabSz="914400"/>
                  <a:lvl9pPr defTabSz="914400"/>
                </a:lstStyle>
                <a:p>
                  <a:r>
                    <a:rPr lang="zh-CN" altLang="en-US" dirty="1"/>
                    <a:t>土地</a:t>
                  </a:r>
                </a:p>
              </p:txBody>
            </p:sp>
            <p:sp>
              <p:nvSpPr>
                <p:cNvPr id="25" name="文本框 41"/>
                <p:cNvSpPr txBox="1"/>
                <p:nvPr/>
              </p:nvSpPr>
              <p:spPr>
                <a:xfrm>
                  <a:off x="8847252" y="5373658"/>
                  <a:ext cx="1181160" cy="453594"/>
                </a:xfrm>
                <a:prstGeom prst="rect"/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algn="ctr" defTabSz="914400">
                    <a:defRPr sz="6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defTabSz="914400"/>
                  <a:lvl3pPr defTabSz="914400"/>
                  <a:lvl4pPr defTabSz="914400"/>
                  <a:lvl5pPr defTabSz="914400"/>
                  <a:lvl6pPr defTabSz="914400"/>
                  <a:lvl7pPr defTabSz="914400"/>
                  <a:lvl8pPr defTabSz="914400"/>
                  <a:lvl9pPr defTabSz="914400"/>
                </a:lstStyle>
                <a:p>
                  <a:r>
                    <a:rPr lang="zh-CN" altLang="en-US" dirty="1"/>
                    <a:t>基础建设</a:t>
                  </a:r>
                </a:p>
              </p:txBody>
            </p:sp>
            <p:sp>
              <p:nvSpPr>
                <p:cNvPr id="26" name="文本框 42"/>
                <p:cNvSpPr txBox="1"/>
                <p:nvPr/>
              </p:nvSpPr>
              <p:spPr>
                <a:xfrm>
                  <a:off x="9041740" y="1935583"/>
                  <a:ext cx="735437" cy="388794"/>
                </a:xfrm>
                <a:prstGeom prst="rect"/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600" b="1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厂房</a:t>
                  </a:r>
                </a:p>
              </p:txBody>
            </p:sp>
            <p:sp>
              <p:nvSpPr>
                <p:cNvPr id="27" name="文本框 70"/>
                <p:cNvSpPr txBox="1"/>
                <p:nvPr/>
              </p:nvSpPr>
              <p:spPr>
                <a:xfrm>
                  <a:off x="1308100" y="2404266"/>
                  <a:ext cx="2944528" cy="935951"/>
                </a:xfrm>
                <a:prstGeom prst="rect"/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生产设备投资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4.6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亿，热处理电镀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2.1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亿，大拉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4000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万，湿拉加润滑剂系统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亿，捻股设备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1.1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亿</a:t>
                  </a:r>
                </a:p>
              </p:txBody>
            </p:sp>
            <p:sp>
              <p:nvSpPr>
                <p:cNvPr id="28" name="文本框 71"/>
                <p:cNvSpPr txBox="1"/>
                <p:nvPr/>
              </p:nvSpPr>
              <p:spPr>
                <a:xfrm>
                  <a:off x="1239249" y="3951002"/>
                  <a:ext cx="3694161" cy="1360779"/>
                </a:xfrm>
                <a:prstGeom prst="rect"/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土地范围是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600-700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亩，目前手续办完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300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亩，其余土地暂时闲置。实际目前年产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10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万吨项目用地大约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350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亩，包括生活区。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每年的土地使用费是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300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万。</a:t>
                  </a:r>
                </a:p>
              </p:txBody>
            </p:sp>
            <p:sp>
              <p:nvSpPr>
                <p:cNvPr id="29" name="文本框 72"/>
                <p:cNvSpPr txBox="1"/>
                <p:nvPr/>
              </p:nvSpPr>
              <p:spPr>
                <a:xfrm>
                  <a:off x="8075573" y="4662897"/>
                  <a:ext cx="2854109" cy="408448"/>
                </a:xfrm>
                <a:prstGeom prst="rect"/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污水处理站和制水车间总投资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3500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万</a:t>
                  </a:r>
                </a:p>
              </p:txBody>
            </p:sp>
            <p:sp>
              <p:nvSpPr>
                <p:cNvPr id="30" name="文本框 77"/>
                <p:cNvSpPr txBox="1"/>
                <p:nvPr/>
              </p:nvSpPr>
              <p:spPr>
                <a:xfrm>
                  <a:off x="8075573" y="2384212"/>
                  <a:ext cx="2785008" cy="303511"/>
                </a:xfrm>
                <a:prstGeom prst="rect"/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厂房举架高度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12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米</a:t>
                  </a:r>
                  <a:endParaRPr lang="en-US" altLang="zh-CN" sz="6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纯厂房面积</a:t>
                  </a:r>
                  <a:r>
                    <a:rPr lang="en-US" altLang="zh-CN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15</a:t>
                  </a:r>
                  <a:r>
                    <a:rPr lang="zh-CN" altLang="en-US" sz="6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万㎡</a:t>
                  </a:r>
                </a:p>
              </p:txBody>
            </p:sp>
          </p:grpSp>
        </p:grpSp>
        <p:sp>
          <p:nvSpPr>
            <p:cNvPr id="31" name="矩形 30"/>
            <p:cNvSpPr/>
            <p:nvPr/>
          </p:nvSpPr>
          <p:spPr>
            <a:xfrm>
              <a:off x="468630" y="535093"/>
              <a:ext cx="595035" cy="215444"/>
            </a:xfrm>
            <a:prstGeom prst="rect"/>
            <a:solidFill>
              <a:srgbClr val="0070C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800" b="1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建厂成本</a:t>
              </a: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451386" y="5466110"/>
            <a:ext cx="5201790" cy="2277375"/>
            <a:chOff x="451386" y="2737448"/>
            <a:chExt cx="5201790" cy="2277375"/>
          </a:xfrm>
        </p:grpSpPr>
        <p:sp>
          <p:nvSpPr>
            <p:cNvPr id="5" name="矩形 4"/>
            <p:cNvSpPr/>
            <p:nvPr/>
          </p:nvSpPr>
          <p:spPr>
            <a:xfrm>
              <a:off x="451386" y="2737448"/>
              <a:ext cx="5201790" cy="2277375"/>
            </a:xfrm>
            <a:prstGeom prst="rect"/>
            <a:noFill/>
            <a:ln w="3175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fontAlgn="base" rtl="0" eaLnBrk="0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766147" y="2955394"/>
              <a:ext cx="4417048" cy="2032741"/>
              <a:chOff x="1425487" y="1797027"/>
              <a:chExt cx="9291149" cy="4275819"/>
            </a:xfrm>
          </p:grpSpPr>
          <p:sp>
            <p:nvSpPr>
              <p:cNvPr id="33" name="Freeform 5"/>
              <p:cNvSpPr/>
              <p:nvPr/>
            </p:nvSpPr>
            <p:spPr>
              <a:xfrm rot="16200000">
                <a:off x="6898287" y="2879928"/>
                <a:ext cx="3429247" cy="2956588"/>
              </a:xfrm>
              <a:custGeom>
                <a:gdLst>
                  <a:gd name="connsiteX0" fmla="*/ 4242316 w 4242316"/>
                  <a:gd name="connsiteY0" fmla="*/ 562708 h 3657591"/>
                  <a:gd name="connsiteX1" fmla="*/ 4117817 w 4242316"/>
                  <a:gd name="connsiteY1" fmla="*/ 562708 h 3657591"/>
                  <a:gd name="connsiteX2" fmla="*/ 4117817 w 4242316"/>
                  <a:gd name="connsiteY2" fmla="*/ 3094883 h 3657591"/>
                  <a:gd name="connsiteX3" fmla="*/ 3555109 w 4242316"/>
                  <a:gd name="connsiteY3" fmla="*/ 3657591 h 3657591"/>
                  <a:gd name="connsiteX4" fmla="*/ 0 w 4242316"/>
                  <a:gd name="connsiteY4" fmla="*/ 3657591 h 3657591"/>
                  <a:gd name="connsiteX5" fmla="*/ 0 w 4242316"/>
                  <a:gd name="connsiteY5" fmla="*/ 3094883 h 3657591"/>
                  <a:gd name="connsiteX6" fmla="*/ 3555109 w 4242316"/>
                  <a:gd name="connsiteY6" fmla="*/ 3094883 h 3657591"/>
                  <a:gd name="connsiteX7" fmla="*/ 3555109 w 4242316"/>
                  <a:gd name="connsiteY7" fmla="*/ 562708 h 3657591"/>
                  <a:gd name="connsiteX8" fmla="*/ 3430609 w 4242316"/>
                  <a:gd name="connsiteY8" fmla="*/ 562708 h 3657591"/>
                  <a:gd name="connsiteX9" fmla="*/ 3836463 w 4242316"/>
                  <a:gd name="connsiteY9" fmla="*/ 0 h 365759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42316" h="3657591">
                    <a:moveTo>
                      <a:pt x="4242316" y="562708"/>
                    </a:moveTo>
                    <a:lnTo>
                      <a:pt x="4117817" y="562708"/>
                    </a:lnTo>
                    <a:lnTo>
                      <a:pt x="4117817" y="3094883"/>
                    </a:lnTo>
                    <a:lnTo>
                      <a:pt x="3555109" y="3657591"/>
                    </a:lnTo>
                    <a:lnTo>
                      <a:pt x="0" y="3657591"/>
                    </a:lnTo>
                    <a:lnTo>
                      <a:pt x="0" y="3094883"/>
                    </a:lnTo>
                    <a:lnTo>
                      <a:pt x="3555109" y="3094883"/>
                    </a:lnTo>
                    <a:lnTo>
                      <a:pt x="3555109" y="562708"/>
                    </a:lnTo>
                    <a:lnTo>
                      <a:pt x="3430609" y="562708"/>
                    </a:lnTo>
                    <a:lnTo>
                      <a:pt x="3836463" y="0"/>
                    </a:lnTo>
                    <a:close/>
                  </a:path>
                </a:pathLst>
              </a:cu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4"/>
              <p:cNvSpPr/>
              <p:nvPr/>
            </p:nvSpPr>
            <p:spPr>
              <a:xfrm rot="16200000">
                <a:off x="7010841" y="3617913"/>
                <a:ext cx="2578704" cy="2331159"/>
              </a:xfrm>
              <a:custGeom>
                <a:gdLst>
                  <a:gd name="connsiteX0" fmla="*/ 2496508 w 3190111"/>
                  <a:gd name="connsiteY0" fmla="*/ 2321164 h 2883873"/>
                  <a:gd name="connsiteX1" fmla="*/ 2496508 w 3190111"/>
                  <a:gd name="connsiteY1" fmla="*/ 2883872 h 2883873"/>
                  <a:gd name="connsiteX2" fmla="*/ 0 w 3190111"/>
                  <a:gd name="connsiteY2" fmla="*/ 2883872 h 2883873"/>
                  <a:gd name="connsiteX3" fmla="*/ 0 w 3190111"/>
                  <a:gd name="connsiteY3" fmla="*/ 2321164 h 2883873"/>
                  <a:gd name="connsiteX4" fmla="*/ 3190111 w 3190111"/>
                  <a:gd name="connsiteY4" fmla="*/ 562708 h 2883873"/>
                  <a:gd name="connsiteX5" fmla="*/ 3062414 w 3190111"/>
                  <a:gd name="connsiteY5" fmla="*/ 562708 h 2883873"/>
                  <a:gd name="connsiteX6" fmla="*/ 3062414 w 3190111"/>
                  <a:gd name="connsiteY6" fmla="*/ 2321165 h 2883873"/>
                  <a:gd name="connsiteX7" fmla="*/ 3065612 w 3190111"/>
                  <a:gd name="connsiteY7" fmla="*/ 2321165 h 2883873"/>
                  <a:gd name="connsiteX8" fmla="*/ 2499706 w 3190111"/>
                  <a:gd name="connsiteY8" fmla="*/ 2883873 h 2883873"/>
                  <a:gd name="connsiteX9" fmla="*/ 2499706 w 3190111"/>
                  <a:gd name="connsiteY9" fmla="*/ 2321165 h 2883873"/>
                  <a:gd name="connsiteX10" fmla="*/ 2499706 w 3190111"/>
                  <a:gd name="connsiteY10" fmla="*/ 562708 h 2883873"/>
                  <a:gd name="connsiteX11" fmla="*/ 2378404 w 3190111"/>
                  <a:gd name="connsiteY11" fmla="*/ 562708 h 2883873"/>
                  <a:gd name="connsiteX12" fmla="*/ 2784258 w 3190111"/>
                  <a:gd name="connsiteY12" fmla="*/ 0 h 288387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90111" h="2883873">
                    <a:moveTo>
                      <a:pt x="2496508" y="2321164"/>
                    </a:moveTo>
                    <a:lnTo>
                      <a:pt x="2496508" y="2883872"/>
                    </a:lnTo>
                    <a:lnTo>
                      <a:pt x="0" y="2883872"/>
                    </a:lnTo>
                    <a:lnTo>
                      <a:pt x="0" y="2321164"/>
                    </a:lnTo>
                    <a:close/>
                    <a:moveTo>
                      <a:pt x="3190111" y="562708"/>
                    </a:moveTo>
                    <a:lnTo>
                      <a:pt x="3062414" y="562708"/>
                    </a:lnTo>
                    <a:lnTo>
                      <a:pt x="3062414" y="2321165"/>
                    </a:lnTo>
                    <a:lnTo>
                      <a:pt x="3065612" y="2321165"/>
                    </a:lnTo>
                    <a:lnTo>
                      <a:pt x="2499706" y="2883873"/>
                    </a:lnTo>
                    <a:lnTo>
                      <a:pt x="2499706" y="2321165"/>
                    </a:lnTo>
                    <a:lnTo>
                      <a:pt x="2499706" y="562708"/>
                    </a:lnTo>
                    <a:lnTo>
                      <a:pt x="2378404" y="562708"/>
                    </a:lnTo>
                    <a:lnTo>
                      <a:pt x="2784258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6"/>
              <p:cNvSpPr/>
              <p:nvPr/>
            </p:nvSpPr>
            <p:spPr>
              <a:xfrm rot="16200000">
                <a:off x="6787717" y="2143928"/>
                <a:ext cx="4275819" cy="3582018"/>
              </a:xfrm>
              <a:custGeom>
                <a:gdLst>
                  <a:gd name="connsiteX0" fmla="*/ 5289608 w 5289608"/>
                  <a:gd name="connsiteY0" fmla="*/ 562708 h 4431309"/>
                  <a:gd name="connsiteX1" fmla="*/ 5165108 w 5289608"/>
                  <a:gd name="connsiteY1" fmla="*/ 562708 h 4431309"/>
                  <a:gd name="connsiteX2" fmla="*/ 5165108 w 5289608"/>
                  <a:gd name="connsiteY2" fmla="*/ 3868601 h 4431309"/>
                  <a:gd name="connsiteX3" fmla="*/ 4602401 w 5289608"/>
                  <a:gd name="connsiteY3" fmla="*/ 4431309 h 4431309"/>
                  <a:gd name="connsiteX4" fmla="*/ 0 w 5289608"/>
                  <a:gd name="connsiteY4" fmla="*/ 4431309 h 4431309"/>
                  <a:gd name="connsiteX5" fmla="*/ 0 w 5289608"/>
                  <a:gd name="connsiteY5" fmla="*/ 3868601 h 4431309"/>
                  <a:gd name="connsiteX6" fmla="*/ 4602401 w 5289608"/>
                  <a:gd name="connsiteY6" fmla="*/ 3868601 h 4431309"/>
                  <a:gd name="connsiteX7" fmla="*/ 4602401 w 5289608"/>
                  <a:gd name="connsiteY7" fmla="*/ 562708 h 4431309"/>
                  <a:gd name="connsiteX8" fmla="*/ 4477901 w 5289608"/>
                  <a:gd name="connsiteY8" fmla="*/ 562708 h 4431309"/>
                  <a:gd name="connsiteX9" fmla="*/ 4883755 w 5289608"/>
                  <a:gd name="connsiteY9" fmla="*/ 0 h 443130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89608" h="4431309">
                    <a:moveTo>
                      <a:pt x="5289608" y="562708"/>
                    </a:moveTo>
                    <a:lnTo>
                      <a:pt x="5165108" y="562708"/>
                    </a:lnTo>
                    <a:lnTo>
                      <a:pt x="5165108" y="3868601"/>
                    </a:lnTo>
                    <a:lnTo>
                      <a:pt x="4602401" y="4431309"/>
                    </a:lnTo>
                    <a:lnTo>
                      <a:pt x="0" y="4431309"/>
                    </a:lnTo>
                    <a:lnTo>
                      <a:pt x="0" y="3868601"/>
                    </a:lnTo>
                    <a:lnTo>
                      <a:pt x="4602401" y="3868601"/>
                    </a:lnTo>
                    <a:lnTo>
                      <a:pt x="4602401" y="562708"/>
                    </a:lnTo>
                    <a:lnTo>
                      <a:pt x="4477901" y="562708"/>
                    </a:lnTo>
                    <a:lnTo>
                      <a:pt x="4883755" y="0"/>
                    </a:lnTo>
                    <a:close/>
                  </a:path>
                </a:pathLst>
              </a:custGeom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21"/>
              <p:cNvSpPr/>
              <p:nvPr/>
            </p:nvSpPr>
            <p:spPr>
              <a:xfrm>
                <a:off x="1425487" y="1956479"/>
                <a:ext cx="352518" cy="260231"/>
              </a:xfrm>
              <a:prstGeom prst="rect"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22"/>
              <p:cNvSpPr/>
              <p:nvPr/>
            </p:nvSpPr>
            <p:spPr>
              <a:xfrm>
                <a:off x="1930517" y="1799242"/>
                <a:ext cx="5204098" cy="742489"/>
              </a:xfrm>
              <a:prstGeom prst="rect"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2017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年销售费用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4XXXX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万元，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2016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年销售费用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4XXXX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万元，增长原因为销售量增长，导致运输费用上涨。</a:t>
                </a:r>
              </a:p>
            </p:txBody>
          </p:sp>
          <p:sp>
            <p:nvSpPr>
              <p:cNvPr id="38" name="Rectangle 25"/>
              <p:cNvSpPr/>
              <p:nvPr/>
            </p:nvSpPr>
            <p:spPr>
              <a:xfrm>
                <a:off x="1425487" y="2818257"/>
                <a:ext cx="352518" cy="260231"/>
              </a:xfrm>
              <a:prstGeom prst="rect"/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9" name="Rectangle 26"/>
              <p:cNvSpPr/>
              <p:nvPr/>
            </p:nvSpPr>
            <p:spPr>
              <a:xfrm>
                <a:off x="1930517" y="2776771"/>
                <a:ext cx="5204095" cy="451157"/>
              </a:xfrm>
              <a:prstGeom prst="rect"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2017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年行政开支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3XXXX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万元，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2016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年行政开支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3XXXX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万元。</a:t>
                </a:r>
              </a:p>
            </p:txBody>
          </p:sp>
          <p:sp>
            <p:nvSpPr>
              <p:cNvPr id="40" name="Rectangle 29"/>
              <p:cNvSpPr/>
              <p:nvPr/>
            </p:nvSpPr>
            <p:spPr>
              <a:xfrm>
                <a:off x="1425487" y="3714287"/>
                <a:ext cx="352518" cy="260231"/>
              </a:xfrm>
              <a:prstGeom prst="rect"/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1" name="Rectangle 30"/>
              <p:cNvSpPr/>
              <p:nvPr/>
            </p:nvSpPr>
            <p:spPr>
              <a:xfrm>
                <a:off x="1930517" y="3557050"/>
                <a:ext cx="5285075" cy="1650870"/>
              </a:xfrm>
              <a:prstGeom prst="rect"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2017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年安装工程及维修费：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3XXX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万元；安装工程及部分维修工作由上海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XX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建筑安装工程有限公司承包。</a:t>
                </a:r>
                <a:endParaRPr lang="en-US" altLang="zh-CN" sz="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2017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年设备维护费用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5XXX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万。</a:t>
                </a:r>
              </a:p>
              <a:p>
                <a:pPr marL="269875" lvl="1" indent="-87313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设备预防维护的费用占比是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90%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，紧急抢修的费用占比是</a:t>
                </a:r>
                <a:r>
                  <a:rPr lang="en-US" altLang="zh-CN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10%</a:t>
                </a:r>
                <a:r>
                  <a:rPr lang="zh-CN" altLang="en-US" sz="6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，以预防维护为主，紧急抢修为辅。</a:t>
                </a:r>
              </a:p>
            </p:txBody>
          </p:sp>
          <p:sp>
            <p:nvSpPr>
              <p:cNvPr id="42" name="Rectangle 22"/>
              <p:cNvSpPr/>
              <p:nvPr/>
            </p:nvSpPr>
            <p:spPr>
              <a:xfrm>
                <a:off x="7627715" y="1865830"/>
                <a:ext cx="1354238" cy="536939"/>
              </a:xfrm>
              <a:prstGeom prst="rect"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zh-CN" altLang="en-US" sz="8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销售费用</a:t>
                </a:r>
              </a:p>
            </p:txBody>
          </p:sp>
          <p:sp>
            <p:nvSpPr>
              <p:cNvPr id="43" name="Rectangle 22"/>
              <p:cNvSpPr/>
              <p:nvPr/>
            </p:nvSpPr>
            <p:spPr>
              <a:xfrm>
                <a:off x="7627715" y="2675284"/>
                <a:ext cx="1354238" cy="536939"/>
              </a:xfrm>
              <a:prstGeom prst="rect"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zh-CN" altLang="en-US" sz="8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行政费用</a:t>
                </a:r>
              </a:p>
            </p:txBody>
          </p:sp>
          <p:sp>
            <p:nvSpPr>
              <p:cNvPr id="44" name="Rectangle 22"/>
              <p:cNvSpPr/>
              <p:nvPr/>
            </p:nvSpPr>
            <p:spPr>
              <a:xfrm>
                <a:off x="7627715" y="3562942"/>
                <a:ext cx="1354238" cy="536939"/>
              </a:xfrm>
              <a:prstGeom prst="rect"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zh-CN" altLang="en-US" sz="8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维护费用</a:t>
                </a:r>
              </a:p>
            </p:txBody>
          </p:sp>
        </p:grpSp>
        <p:sp>
          <p:nvSpPr>
            <p:cNvPr id="72" name="矩形 71"/>
            <p:cNvSpPr/>
            <p:nvPr/>
          </p:nvSpPr>
          <p:spPr>
            <a:xfrm>
              <a:off x="454200" y="2745208"/>
              <a:ext cx="595035" cy="215444"/>
            </a:xfrm>
            <a:prstGeom prst="rect"/>
            <a:solidFill>
              <a:srgbClr val="0070C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800" b="1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费用支出</a:t>
              </a:r>
            </a:p>
          </p:txBody>
        </p:sp>
      </p:grpSp>
      <p:sp>
        <p:nvSpPr>
          <p:cNvPr id="114" name="矩形 113"/>
          <p:cNvSpPr/>
          <p:nvPr/>
        </p:nvSpPr>
        <p:spPr>
          <a:xfrm>
            <a:off x="463549" y="518650"/>
            <a:ext cx="5201790" cy="268586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5" name="表格 114"/>
          <p:cNvGraphicFramePr/>
          <p:nvPr>
            <p:extLst>
              <p:ext uri="{D42A27DB-BD31-4B8C-83A1-F6EECF244321}">
                <p14:modId xmlns:p14="http://schemas.microsoft.com/office/powerpoint/2010/main" val="4138981023"/>
              </p:ext>
            </p:extLst>
          </p:nvPr>
        </p:nvGraphicFramePr>
        <p:xfrm>
          <a:off x="535666" y="790398"/>
          <a:ext cx="4981213" cy="2298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309"/>
                <a:gridCol w="878143"/>
                <a:gridCol w="811885"/>
                <a:gridCol w="307283"/>
                <a:gridCol w="294467"/>
                <a:gridCol w="438585"/>
                <a:gridCol w="639464"/>
                <a:gridCol w="1259077"/>
              </a:tblGrid>
              <a:tr h="142099">
                <a:tc gridSpan="2"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b="1" i="0" u="none" strike="noStrike" dirty="1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调查内容</a:t>
                      </a:r>
                    </a:p>
                  </a:txBody>
                  <a:tcPr marL="6350" marR="6350" marT="6350" marB="0" anchor="ctr">
                    <a:solidFill>
                      <a:srgbClr val="005490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700" b="1" i="0" u="none" strike="noStrike" dirty="1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No .1</a:t>
                      </a:r>
                    </a:p>
                  </a:txBody>
                  <a:tcPr marL="6350" marR="6350" marT="635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700" b="1" i="0" u="none" strike="noStrike" dirty="1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No .5</a:t>
                      </a:r>
                    </a:p>
                  </a:txBody>
                  <a:tcPr marL="6350" marR="6350" marT="635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700" b="1" i="0" u="none" strike="noStrike" dirty="1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No .6</a:t>
                      </a:r>
                    </a:p>
                  </a:txBody>
                  <a:tcPr marL="6350" marR="6350" marT="635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700" b="1" i="0" u="none" strike="noStrike" dirty="1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No .8</a:t>
                      </a:r>
                    </a:p>
                  </a:txBody>
                  <a:tcPr marL="6350" marR="6350" marT="635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700" b="1" i="0" u="none" strike="noStrike" dirty="1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No .9</a:t>
                      </a:r>
                    </a:p>
                  </a:txBody>
                  <a:tcPr marL="6350" marR="6350" marT="635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700" b="1" i="0" u="none" strike="noStrike" dirty="1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SD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005490"/>
                    </a:solidFill>
                  </a:tcPr>
                </a:tc>
              </a:tr>
              <a:tr h="142099">
                <a:tc gridSpan="2"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Product lines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OTR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TC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TC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TC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TC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TC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142099">
                <a:tc gridSpan="2"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Labor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pPr algn="l" fontAlgn="ctr" rtl="0"/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520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580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820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1,600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850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130654">
                <a:tc rowSpan="3">
                  <a:txBody>
                    <a:bodyPr anchorCtr="0"/>
                    <a:lstStyle/>
                    <a:p>
                      <a:pPr algn="ctr"/>
                      <a:r>
                        <a:rPr lang="zh-CN" altLang="en-US" sz="700" b="1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产能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钢丝（吨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月）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700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30654">
                <a:tc gridSpan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半钢胎帘线（吨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月）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6,800</a:t>
                      </a:r>
                    </a:p>
                  </a:txBody>
                  <a:tcPr marL="6350" marR="6350" marT="6350" marB="0" anchor="ctr">
                    <a:solidFill>
                      <a:srgbClr val="E7E9EC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16,000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2,800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165040">
                <a:tc gridSpan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全钢胎帘线（吨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月）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9,000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10,200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10,000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5,700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130654">
                <a:tc rowSpan="3"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b="1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产量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钢丝（吨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月）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500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6350" marR="6350" marT="6350" marB="0" anchor="ctr">
                    <a:solidFill>
                      <a:srgbClr val="E7E9EC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30654">
                <a:tc gridSpan="1" vMerge="1">
                  <a:txBody>
                    <a:bodyPr/>
                    <a:lstStyle/>
                    <a:p>
                      <a:pPr algn="ctr" fontAlgn="ctr" rtl="0"/>
                      <a:endParaRPr lang="zh-CN" altLang="en-US" sz="12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半钢胎帘线（吨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月）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5,000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14,000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2,500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130654">
                <a:tc gridSpan="1" vMerge="1">
                  <a:txBody>
                    <a:bodyPr/>
                    <a:lstStyle/>
                    <a:p>
                      <a:pPr algn="ctr" fontAlgn="ctr" rtl="0"/>
                      <a:endParaRPr lang="zh-CN" altLang="en-US" sz="12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全钢胎帘线（吨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月）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7,500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9,000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9,000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5,500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210763">
                <a:tc rowSpan="5">
                  <a:txBody>
                    <a:bodyPr anchorCtr="0"/>
                    <a:lstStyle/>
                    <a:p>
                      <a:pPr algn="l" fontAlgn="ctr" rtl="0"/>
                      <a:r>
                        <a:rPr lang="zh-CN" altLang="en-US" sz="700" b="1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主要生产结构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TOP 1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结构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+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生产机型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7×7×0.22+0.15 HT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gridSpan="2"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3422HT-DT3G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3922W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3+8*0.33-DTS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3+9+15*0.22+0.15,DTS/X.Co-16/MV2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210763">
                <a:tc gridSpan="1" vMerge="1">
                  <a:txBody>
                    <a:bodyPr/>
                    <a:lstStyle/>
                    <a:p>
                      <a:pPr algn="l" fontAlgn="ctr" rtl="0"/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TOP 2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结构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+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生产机型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7×7×0.25+0.15 HT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gridSpan="2"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1630HT-DT3G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3/9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3+6*0.35-DTU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de-DE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3+9*0.22+0.15 NT/HT  DTS/MV2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210763">
                <a:tc gridSpan="1" vMerge="1">
                  <a:txBody>
                    <a:bodyPr/>
                    <a:lstStyle/>
                    <a:p>
                      <a:pPr algn="l" fontAlgn="ctr" rtl="0"/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TOP 3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结构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+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生产机型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739245WHT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gridSpan="2"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0327HT-DT3G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392WHT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1*3*0.30-DT3G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3+8*0.33 HT/ST    DTS/DTU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210763">
                <a:tc gridSpan="1" vMerge="1">
                  <a:txBody>
                    <a:bodyPr/>
                    <a:lstStyle/>
                    <a:p>
                      <a:pPr algn="l" fontAlgn="ctr" rtl="0"/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TOP 4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结构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+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生产机型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715175WHT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gridSpan="2"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1635HT-DT3G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1820ST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2+3*0.22-DT2G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3*0.20+6*0.35HT   DTU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  <a:tr h="210763">
                <a:tc gridSpan="1" vMerge="1">
                  <a:txBody>
                    <a:bodyPr/>
                    <a:lstStyle/>
                    <a:p>
                      <a:pPr algn="l" fontAlgn="ctr" rtl="0"/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l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TOP 5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结构</a:t>
                      </a:r>
                      <a:r>
                        <a:rPr lang="en-US" altLang="zh-CN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+ </a:t>
                      </a:r>
                      <a:r>
                        <a:rPr lang="zh-CN" alt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生产机型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71522WHT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gridSpan="2"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0530HT-DT3G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1+5+10ST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1*3*0.28-DT3G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b="0" i="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0.365+6*0.35HT  DTU</a:t>
                      </a:r>
                    </a:p>
                  </a:txBody>
                  <a:tcPr marL="6350" marR="6350" marT="6350" marB="0" anchor="ctr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17" name="矩形 116"/>
          <p:cNvSpPr/>
          <p:nvPr/>
        </p:nvSpPr>
        <p:spPr>
          <a:xfrm>
            <a:off x="469899" y="528320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生产情况</a:t>
            </a:r>
          </a:p>
        </p:txBody>
      </p:sp>
    </p:spTree>
    <p:extLst>
      <p:ext uri="{BB962C8B-B14F-4D97-AF65-F5344CB8AC3E}">
        <p14:creationId xmlns:p14="http://schemas.microsoft.com/office/powerpoint/2010/main" val="410925856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49" y="2753319"/>
            <a:ext cx="5189627" cy="233962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1386" y="5146903"/>
            <a:ext cx="5201790" cy="261597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68630" y="2763950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工艺表现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558801" y="6330034"/>
            <a:ext cx="5070843" cy="531457"/>
            <a:chOff x="609967" y="1987455"/>
            <a:chExt cx="7965828" cy="840584"/>
          </a:xfrm>
        </p:grpSpPr>
        <p:sp>
          <p:nvSpPr>
            <p:cNvPr id="47" name="Rectangle 4"/>
            <p:cNvSpPr/>
            <p:nvPr/>
          </p:nvSpPr>
          <p:spPr>
            <a:xfrm>
              <a:off x="609967" y="1987455"/>
              <a:ext cx="7329763" cy="840578"/>
            </a:xfrm>
            <a:prstGeom prst="rect"/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6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8" name="Isosceles Triangle 5"/>
            <p:cNvSpPr/>
            <p:nvPr/>
          </p:nvSpPr>
          <p:spPr>
            <a:xfrm rot="5400000">
              <a:off x="7844231" y="2096474"/>
              <a:ext cx="834106" cy="629023"/>
            </a:xfrm>
            <a:prstGeom prst="triangle">
              <a:avLst>
                <a:gd name="adj" fmla="val 5159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6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9" name="Rectangle 10"/>
            <p:cNvSpPr/>
            <p:nvPr/>
          </p:nvSpPr>
          <p:spPr>
            <a:xfrm>
              <a:off x="6034622" y="2161695"/>
              <a:ext cx="1809686" cy="520875"/>
            </a:xfrm>
            <a:prstGeom prst="rect"/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600" b="1" dirty="1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外包</a:t>
              </a:r>
              <a:endParaRPr lang="en-GB" altLang="zh-CN" sz="600" b="1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7" name="Rectangle 7"/>
            <p:cNvSpPr/>
            <p:nvPr/>
          </p:nvSpPr>
          <p:spPr>
            <a:xfrm>
              <a:off x="747809" y="2161695"/>
              <a:ext cx="1615120" cy="520875"/>
            </a:xfrm>
            <a:prstGeom prst="rect"/>
            <a:solidFill>
              <a:srgbClr val="005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600" b="1" dirty="1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各厂单独处理</a:t>
              </a:r>
              <a:endParaRPr lang="en-GB" altLang="zh-CN" sz="600" b="1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5" name="Rectangle 8"/>
            <p:cNvSpPr/>
            <p:nvPr/>
          </p:nvSpPr>
          <p:spPr>
            <a:xfrm>
              <a:off x="2346529" y="2161695"/>
              <a:ext cx="2092449" cy="520875"/>
            </a:xfrm>
            <a:prstGeom prst="rect"/>
            <a:solidFill>
              <a:srgbClr val="4A7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600" b="1" dirty="1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回收调和</a:t>
              </a:r>
              <a:endParaRPr lang="en-GB" altLang="zh-CN" sz="600" b="1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3" name="Rectangle 9"/>
            <p:cNvSpPr/>
            <p:nvPr/>
          </p:nvSpPr>
          <p:spPr>
            <a:xfrm>
              <a:off x="4422492" y="2161695"/>
              <a:ext cx="1615120" cy="520875"/>
            </a:xfrm>
            <a:prstGeom prst="rect"/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600" b="1" dirty="1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排放</a:t>
              </a:r>
              <a:endParaRPr lang="en-GB" altLang="zh-CN" sz="600" b="1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539751" y="5436445"/>
            <a:ext cx="4792405" cy="1013157"/>
            <a:chOff x="623797" y="3407442"/>
            <a:chExt cx="6796444" cy="1602470"/>
          </a:xfrm>
        </p:grpSpPr>
        <p:sp>
          <p:nvSpPr>
            <p:cNvPr id="62" name="Rectangle 23"/>
            <p:cNvSpPr/>
            <p:nvPr/>
          </p:nvSpPr>
          <p:spPr>
            <a:xfrm>
              <a:off x="623797" y="3768578"/>
              <a:ext cx="1594733" cy="803216"/>
            </a:xfrm>
            <a:prstGeom prst="rect"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各分厂都有自己的污水处理系统，磷、酸等化工品，各分厂单独处理</a:t>
              </a:r>
            </a:p>
          </p:txBody>
        </p:sp>
        <p:sp>
          <p:nvSpPr>
            <p:cNvPr id="63" name="Rectangle 24"/>
            <p:cNvSpPr/>
            <p:nvPr/>
          </p:nvSpPr>
          <p:spPr>
            <a:xfrm>
              <a:off x="2194800" y="3768579"/>
              <a:ext cx="1912732" cy="1022276"/>
            </a:xfrm>
            <a:prstGeom prst="rect"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通过再生系统回收，再添加到电镀线上，按照一定比例，将新酸、旧酸调和。</a:t>
              </a:r>
              <a:endParaRPr lang="en-US" altLang="zh-CN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marL="93663" indent="-93663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有磷、酸收集系统，废物再利用。</a:t>
              </a:r>
              <a:endParaRPr lang="en-GB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4" name="Rectangle 25"/>
            <p:cNvSpPr/>
            <p:nvPr/>
          </p:nvSpPr>
          <p:spPr>
            <a:xfrm>
              <a:off x="4080324" y="3768579"/>
              <a:ext cx="1482593" cy="584158"/>
            </a:xfrm>
            <a:prstGeom prst="rect"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废水检测合格进行统一集中排放。</a:t>
              </a:r>
            </a:p>
          </p:txBody>
        </p:sp>
        <p:sp>
          <p:nvSpPr>
            <p:cNvPr id="66" name="Rectangle 26"/>
            <p:cNvSpPr/>
            <p:nvPr/>
          </p:nvSpPr>
          <p:spPr>
            <a:xfrm>
              <a:off x="5548033" y="3768578"/>
              <a:ext cx="1872208" cy="1241334"/>
            </a:xfrm>
            <a:prstGeom prst="rect"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TB6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污泥外包给锦明再生资源有限公司</a:t>
              </a:r>
              <a:endParaRPr lang="en-US" altLang="zh-CN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marL="93663" indent="-93663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TB6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污泥指润滑剂沉淀物，包含重金属粉末。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GB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7" name="TextBox 27"/>
            <p:cNvSpPr txBox="1"/>
            <p:nvPr/>
          </p:nvSpPr>
          <p:spPr>
            <a:xfrm>
              <a:off x="1114411" y="3407442"/>
              <a:ext cx="778877" cy="292079"/>
            </a:xfrm>
            <a:prstGeom prst="rect"/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1">
                  <a:solidFill>
                    <a:srgbClr val="00549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STEP 01</a:t>
              </a:r>
              <a:endParaRPr lang="en-GB" sz="600" b="1">
                <a:solidFill>
                  <a:srgbClr val="00549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8" name="TextBox 28"/>
            <p:cNvSpPr txBox="1"/>
            <p:nvPr/>
          </p:nvSpPr>
          <p:spPr>
            <a:xfrm>
              <a:off x="2882426" y="3407442"/>
              <a:ext cx="778877" cy="292079"/>
            </a:xfrm>
            <a:prstGeom prst="rect"/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1">
                  <a:solidFill>
                    <a:srgbClr val="4A7FB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STEP 02</a:t>
              </a:r>
              <a:endParaRPr lang="en-GB" sz="600" b="1">
                <a:solidFill>
                  <a:srgbClr val="4A7FB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9" name="TextBox 29"/>
            <p:cNvSpPr txBox="1"/>
            <p:nvPr/>
          </p:nvSpPr>
          <p:spPr>
            <a:xfrm>
              <a:off x="4429264" y="3407442"/>
              <a:ext cx="778877" cy="292079"/>
            </a:xfrm>
            <a:prstGeom prst="rect"/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1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STEP 03</a:t>
              </a:r>
              <a:endParaRPr lang="en-GB" sz="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0" name="TextBox 30"/>
            <p:cNvSpPr txBox="1"/>
            <p:nvPr/>
          </p:nvSpPr>
          <p:spPr>
            <a:xfrm>
              <a:off x="5945915" y="3407442"/>
              <a:ext cx="778877" cy="292079"/>
            </a:xfrm>
            <a:prstGeom prst="rect"/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dirty="1">
                  <a:solidFill>
                    <a:srgbClr val="4BAC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STEP 04</a:t>
              </a:r>
              <a:endParaRPr lang="en-GB" sz="600" b="1">
                <a:solidFill>
                  <a:srgbClr val="4BACC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71" name="矩形 70"/>
          <p:cNvSpPr/>
          <p:nvPr/>
        </p:nvSpPr>
        <p:spPr>
          <a:xfrm>
            <a:off x="476210" y="6865478"/>
            <a:ext cx="5189627" cy="784830"/>
          </a:xfrm>
          <a:prstGeom prst="rect"/>
        </p:spPr>
        <p:txBody>
          <a:bodyPr wrap="square">
            <a:spAutoFit/>
          </a:bodyPr>
          <a:lstStyle/>
          <a:p>
            <a:pPr marL="171450" indent="-857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资质：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X.Co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没有危废处理资质，相关业务外包；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857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盐酸每吨消耗约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1Kg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857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废污处理费用：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3-4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亿（包含了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X.Co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污水处理站的运营成本），酸洗污泥的处理价为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2300-2600/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吨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6700" lvl="1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酸洗污泥：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SDX.Co6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条电镀线每年酸洗污泥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多吨，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JSX.Co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条电镀线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6700" lvl="1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废润滑剂：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SDX.Co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大约为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3:1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是润滑剂，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是酸洗污泥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59221" y="5155971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污水处理</a:t>
            </a:r>
          </a:p>
        </p:txBody>
      </p:sp>
      <p:graphicFrame>
        <p:nvGraphicFramePr>
          <p:cNvPr id="74" name="表格 73"/>
          <p:cNvGraphicFramePr/>
          <p:nvPr/>
        </p:nvGraphicFramePr>
        <p:xfrm>
          <a:off x="572434" y="3037316"/>
          <a:ext cx="4947834" cy="2017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679"/>
                <a:gridCol w="565460"/>
                <a:gridCol w="456427"/>
                <a:gridCol w="852371"/>
                <a:gridCol w="948065"/>
                <a:gridCol w="867164"/>
                <a:gridCol w="693668"/>
              </a:tblGrid>
              <a:tr h="143851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工序</a:t>
                      </a:r>
                      <a:r>
                        <a:rPr 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Process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 </a:t>
                      </a:r>
                      <a:r>
                        <a:rPr 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item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单位</a:t>
                      </a:r>
                      <a:r>
                        <a:rPr 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Unit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2+2*0.25HT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3+8x0.33 HT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3*0.28 ST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00549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sz="700" b="1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4+3*0.35 UT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005490"/>
                    </a:solidFill>
                  </a:tcPr>
                </a:tc>
              </a:tr>
              <a:tr h="294763">
                <a:tc rowSpan="8"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帘线</a:t>
                      </a: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生产使用主力机型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品牌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DT3G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自产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DTS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自产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DT3G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自产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DT3G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自产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</a:tr>
              <a:tr h="294763">
                <a:tc gridSpan="1" vMerge="1">
                  <a:txBody>
                    <a:bodyPr/>
                    <a:lstStyle/>
                    <a:p>
                      <a:pPr algn="l" fontAlgn="t"/>
                      <a:endParaRPr lang="zh-CN" altLang="en-US" sz="1000" u="none" strike="noStrike">
                        <a:effectLst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平均单机日产出（实际产出）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公斤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台 *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210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650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120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400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</a:tr>
              <a:tr h="221073">
                <a:tc gridSpan="1" vMerge="1">
                  <a:txBody>
                    <a:bodyPr/>
                    <a:lstStyle/>
                    <a:p>
                      <a:pPr algn="l" fontAlgn="t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每名操作工可以开台数量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台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</a:tr>
              <a:tr h="129262">
                <a:tc gridSpan="1" vMerge="1">
                  <a:txBody>
                    <a:bodyPr/>
                    <a:lstStyle/>
                    <a:p>
                      <a:pPr algn="l" fontAlgn="t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断丝率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1.25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9.8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</a:tr>
              <a:tr h="114126">
                <a:tc gridSpan="1" vMerge="1">
                  <a:txBody>
                    <a:bodyPr/>
                    <a:lstStyle/>
                    <a:p>
                      <a:pPr algn="l" fontAlgn="t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良品率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99.50%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96.58%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99.80%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96.45%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</a:tr>
              <a:tr h="99277">
                <a:tc gridSpan="1" vMerge="1">
                  <a:txBody>
                    <a:bodyPr/>
                    <a:lstStyle/>
                    <a:p>
                      <a:pPr algn="l" fontAlgn="t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废品率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3.42%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0.20%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3.55%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</a:tr>
              <a:tr h="360391">
                <a:tc gridSpan="1" vMerge="1">
                  <a:txBody>
                    <a:bodyPr/>
                    <a:lstStyle/>
                    <a:p>
                      <a:pPr algn="l" fontAlgn="t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成品缺陷类别</a:t>
                      </a:r>
                      <a:endParaRPr lang="en-US" altLang="zh-CN" sz="60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及比例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平直度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80%</a:t>
                      </a:r>
                      <a:b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扭转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扭转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，露芯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</a:t>
                      </a:r>
                      <a:b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平直度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，排线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扭转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40%</a:t>
                      </a:r>
                      <a:b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平直度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扭转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80%</a:t>
                      </a:r>
                      <a:b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平直度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</a:tr>
              <a:tr h="360391">
                <a:tc gridSpan="1" vMerge="1">
                  <a:txBody>
                    <a:bodyPr/>
                    <a:lstStyle/>
                    <a:p>
                      <a:pPr algn="l" fontAlgn="t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主要客户抱怨类别及比例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翘边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，粘合力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KPR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不良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翘边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，粘合力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b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扭转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，破断力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翘边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，粘合力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b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KPR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不良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破断力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70%</a:t>
                      </a:r>
                      <a:r>
                        <a:rPr lang="zh-CN" altLang="en-US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，粘合力</a:t>
                      </a:r>
                      <a:r>
                        <a:rPr lang="en-US" altLang="zh-CN" sz="600" u="none" strike="noStrike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</a:t>
                      </a:r>
                      <a:endParaRPr lang="en-US" altLang="zh-CN" sz="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7" name="矩形 76"/>
          <p:cNvSpPr/>
          <p:nvPr/>
        </p:nvSpPr>
        <p:spPr>
          <a:xfrm>
            <a:off x="459221" y="533584"/>
            <a:ext cx="3473170" cy="215113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464178" y="545481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研发费用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41105" y="1075160"/>
            <a:ext cx="3065950" cy="1611492"/>
            <a:chOff x="445855" y="1237085"/>
            <a:chExt cx="3065950" cy="1611492"/>
          </a:xfrm>
        </p:grpSpPr>
        <p:grpSp>
          <p:nvGrpSpPr>
            <p:cNvPr id="79" name="组合 78"/>
            <p:cNvGrpSpPr/>
            <p:nvPr/>
          </p:nvGrpSpPr>
          <p:grpSpPr>
            <a:xfrm>
              <a:off x="445855" y="1691153"/>
              <a:ext cx="1403136" cy="1000557"/>
              <a:chOff x="2273110" y="3107772"/>
              <a:chExt cx="3005588" cy="2143241"/>
            </a:xfrm>
          </p:grpSpPr>
          <p:grpSp>
            <p:nvGrpSpPr>
              <p:cNvPr id="106" name="1ae88b21-1ba7-4546-bc44-e74ecc79a130" descr="dQUAAB+LCAAAAAAABADFUsFOwkAQ/ZdVb5WURiD2VjQYDooJRA+Gw9od6GJ3S9qtwZD+u7vtbil0QTiZXrYzb2bem3lbdC1+1oB8NGU4FY8UL1PMxgIYctCYIJ/nceygIeWE8uVTmuTrDPkf27qsmXmnInrDcQ6qllNBcVz9+i28gT1TTlnONMztuDKEN41Q162ClJAYmrAxF5B+1xO6Kla+pyKVA0ZJyrCQA7ducYN0Cvn9XsctVDGBjWzkoFlFy/DR9NQCrDpVQskMyCrPBAMudkWvWK4OJCuL3nbdDl3T8Q73cXtv2Yg3cEsNuvM0wmt4ka0UX70BFULzWtweWTlXPvZkF85RvjPYXKhQVTS12c5xkn05ckdeM7DRnluI10Z8SOIk/duIBtbKTxYLGsIsAgYGM6NcBJxIzsS4cJjSZSQ4ZJkOTD5XEIpGmd9TqDyLZM+r0ejOG/SDABl5bmFzoxl4rhsP8OecqSxp3knqzUAEYSjXrJlXgsp4S6ehf+SSQxx+VTZ07J40lPfuWgVP2PHfhHqXWPaUtrn8fgEKMNp5dQUAAA=="/>
              <p:cNvGrpSpPr/>
              <p:nvPr/>
            </p:nvGrpSpPr>
            <p:grpSpPr>
              <a:xfrm>
                <a:off x="2273110" y="3107772"/>
                <a:ext cx="2143240" cy="2143241"/>
                <a:chOff x="1620754" y="2053204"/>
                <a:chExt cx="2143240" cy="2143241"/>
              </a:xfrm>
            </p:grpSpPr>
            <p:sp>
              <p:nvSpPr>
                <p:cNvPr id="109" name="BackShape"/>
                <p:cNvSpPr/>
                <p:nvPr/>
              </p:nvSpPr>
              <p:spPr>
                <a:xfrm>
                  <a:off x="1798012" y="2053204"/>
                  <a:ext cx="1965982" cy="1965984"/>
                </a:xfrm>
                <a:prstGeom prst="donut">
                  <a:avLst>
                    <a:gd name="adj" fmla="val 3548"/>
                  </a:avLst>
                </a:prstGeom>
                <a:solidFill>
                  <a:schemeClr val="accent1">
                    <a:lumMod val="100000"/>
                    <a:alpha val="1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600"/>
                </a:p>
              </p:txBody>
            </p:sp>
            <p:sp>
              <p:nvSpPr>
                <p:cNvPr id="110" name="ValueShape"/>
                <p:cNvSpPr/>
                <p:nvPr/>
              </p:nvSpPr>
              <p:spPr>
                <a:xfrm>
                  <a:off x="1620754" y="2230465"/>
                  <a:ext cx="1965979" cy="1965980"/>
                </a:xfrm>
                <a:prstGeom prst="pie">
                  <a:avLst>
                    <a:gd name="adj1" fmla="val 20650204"/>
                    <a:gd name="adj2" fmla="val 677609"/>
                  </a:avLst>
                </a:prstGeom>
                <a:solidFill>
                  <a:srgbClr val="00549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600"/>
                </a:p>
              </p:txBody>
            </p:sp>
          </p:grpSp>
          <p:cxnSp>
            <p:nvCxnSpPr>
              <p:cNvPr id="107" name="直接连接符 106"/>
              <p:cNvCxnSpPr/>
              <p:nvPr/>
            </p:nvCxnSpPr>
            <p:spPr>
              <a:xfrm flipV="1">
                <a:off x="4503837" y="3707668"/>
                <a:ext cx="760541" cy="217298"/>
              </a:xfrm>
              <a:prstGeom prst="lin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接连接符 107"/>
              <p:cNvCxnSpPr/>
              <p:nvPr/>
            </p:nvCxnSpPr>
            <p:spPr>
              <a:xfrm>
                <a:off x="4503837" y="4495009"/>
                <a:ext cx="774861" cy="163995"/>
              </a:xfrm>
              <a:prstGeom prst="line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组合 79"/>
            <p:cNvGrpSpPr/>
            <p:nvPr/>
          </p:nvGrpSpPr>
          <p:grpSpPr>
            <a:xfrm>
              <a:off x="1964533" y="1237085"/>
              <a:ext cx="1547272" cy="1611492"/>
              <a:chOff x="7269215" y="2651277"/>
              <a:chExt cx="3094544" cy="3222984"/>
            </a:xfrm>
          </p:grpSpPr>
          <p:grpSp>
            <p:nvGrpSpPr>
              <p:cNvPr id="91" name="组合 90"/>
              <p:cNvGrpSpPr/>
              <p:nvPr/>
            </p:nvGrpSpPr>
            <p:grpSpPr>
              <a:xfrm rot="2666323">
                <a:off x="7269215" y="2651277"/>
                <a:ext cx="3094544" cy="3222984"/>
                <a:chOff x="1509116" y="2761458"/>
                <a:chExt cx="3094544" cy="3222984"/>
              </a:xfrm>
            </p:grpSpPr>
            <p:grpSp>
              <p:nvGrpSpPr>
                <p:cNvPr id="97" name="ïŝļíḓé"/>
                <p:cNvGrpSpPr/>
                <p:nvPr/>
              </p:nvGrpSpPr>
              <p:grpSpPr>
                <a:xfrm>
                  <a:off x="1512651" y="2897811"/>
                  <a:ext cx="3091009" cy="3086631"/>
                  <a:chOff x="6238712" y="1340768"/>
                  <a:chExt cx="4255811" cy="4249782"/>
                </a:xfrm>
              </p:grpSpPr>
              <p:sp>
                <p:nvSpPr>
                  <p:cNvPr id="102" name="íŝlïḑê"/>
                  <p:cNvSpPr/>
                  <p:nvPr/>
                </p:nvSpPr>
                <p:spPr>
                  <a:xfrm>
                    <a:off x="6238712" y="2420888"/>
                    <a:ext cx="2088233" cy="2088232"/>
                  </a:xfrm>
                  <a:prstGeom prst="diamond"/>
                  <a:pattFill prst="pct5">
                    <a:fgClr>
                      <a:srgbClr val="E4E6EA"/>
                    </a:fgClr>
                    <a:bgClr>
                      <a:srgbClr val="ADB5BF"/>
                    </a:bgClr>
                  </a:pattFill>
                  <a:ln w="190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60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" name="íṥļïḓe"/>
                  <p:cNvSpPr/>
                  <p:nvPr/>
                </p:nvSpPr>
                <p:spPr>
                  <a:xfrm>
                    <a:off x="8406291" y="2420888"/>
                    <a:ext cx="2088232" cy="2088232"/>
                  </a:xfrm>
                  <a:prstGeom prst="diamond"/>
                  <a:pattFill prst="pct5">
                    <a:fgClr>
                      <a:srgbClr val="E4E6EA"/>
                    </a:fgClr>
                    <a:bgClr>
                      <a:srgbClr val="ADB5BF"/>
                    </a:bgClr>
                  </a:pattFill>
                  <a:ln w="190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60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" name="îṣļîḑe"/>
                  <p:cNvSpPr/>
                  <p:nvPr/>
                </p:nvSpPr>
                <p:spPr>
                  <a:xfrm>
                    <a:off x="7325125" y="1340768"/>
                    <a:ext cx="2089796" cy="2089798"/>
                  </a:xfrm>
                  <a:prstGeom prst="diamond"/>
                  <a:solidFill>
                    <a:srgbClr val="005490"/>
                  </a:solidFill>
                  <a:ln w="190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60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" name="îşḷiďe"/>
                  <p:cNvSpPr/>
                  <p:nvPr/>
                </p:nvSpPr>
                <p:spPr>
                  <a:xfrm>
                    <a:off x="7331676" y="3500753"/>
                    <a:ext cx="2089798" cy="2089797"/>
                  </a:xfrm>
                  <a:prstGeom prst="diamond"/>
                  <a:solidFill>
                    <a:schemeClr val="accent3">
                      <a:alpha val="80000"/>
                    </a:schemeClr>
                  </a:solidFill>
                  <a:ln w="190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60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98" name="î$ľiḑè"/>
                <p:cNvSpPr txBox="1"/>
                <p:nvPr/>
              </p:nvSpPr>
              <p:spPr>
                <a:xfrm rot="18933677">
                  <a:off x="1852149" y="2761458"/>
                  <a:ext cx="1555182" cy="479406"/>
                </a:xfrm>
                <a:prstGeom prst="rect"/>
                <a:noFill/>
                <a:ln w="9525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zh-CN" altLang="en-US" sz="600" b="1" dirty="1">
                      <a:solidFill>
                        <a:srgbClr val="00549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机械厂合作</a:t>
                  </a:r>
                  <a:endParaRPr lang="en-US" altLang="zh-CN" sz="600" b="1">
                    <a:solidFill>
                      <a:srgbClr val="00549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>
                    <a:spcBef>
                      <a:spcPct val="0"/>
                    </a:spcBef>
                  </a:pPr>
                  <a:r>
                    <a:rPr lang="zh-CN" altLang="en-US" sz="600" b="1" dirty="1">
                      <a:solidFill>
                        <a:srgbClr val="00549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自动化设备研发</a:t>
                  </a:r>
                  <a:endParaRPr lang="zh-CN" altLang="en-US" sz="600" b="1">
                    <a:solidFill>
                      <a:srgbClr val="005490"/>
                    </a:solidFill>
                  </a:endParaRPr>
                </a:p>
              </p:txBody>
            </p:sp>
            <p:sp>
              <p:nvSpPr>
                <p:cNvPr id="99" name="íṡļiḋè"/>
                <p:cNvSpPr txBox="1"/>
                <p:nvPr/>
              </p:nvSpPr>
              <p:spPr>
                <a:xfrm rot="18933677">
                  <a:off x="2938925" y="5569446"/>
                  <a:ext cx="1279288" cy="255033"/>
                </a:xfrm>
                <a:prstGeom prst="rect"/>
                <a:noFill/>
                <a:ln w="9525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zh-CN" altLang="en-US" sz="600" b="1" dirty="1">
                      <a:solidFill>
                        <a:srgbClr val="338DCD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钢铁厂合作研发</a:t>
                  </a:r>
                  <a:endParaRPr lang="zh-CN" altLang="en-US" sz="600" b="1">
                    <a:solidFill>
                      <a:srgbClr val="338DCD"/>
                    </a:solidFill>
                  </a:endParaRPr>
                </a:p>
              </p:txBody>
            </p:sp>
            <p:sp>
              <p:nvSpPr>
                <p:cNvPr id="100" name="íṥ1îḍe"/>
                <p:cNvSpPr txBox="1"/>
                <p:nvPr/>
              </p:nvSpPr>
              <p:spPr>
                <a:xfrm rot="18933677">
                  <a:off x="4249707" y="3332799"/>
                  <a:ext cx="345115" cy="1325991"/>
                </a:xfrm>
                <a:prstGeom prst="rect"/>
                <a:noFill/>
                <a:ln w="9525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eaVert" wrap="none" lIns="90000">
                  <a:noAutofit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600" b="1" dirty="1">
                      <a:solidFill>
                        <a:srgbClr val="ADB5B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生产工艺研发改进</a:t>
                  </a:r>
                </a:p>
              </p:txBody>
            </p:sp>
            <p:sp>
              <p:nvSpPr>
                <p:cNvPr id="101" name="iŝlïḋé"/>
                <p:cNvSpPr txBox="1"/>
                <p:nvPr/>
              </p:nvSpPr>
              <p:spPr>
                <a:xfrm rot="18933677">
                  <a:off x="1509116" y="4441821"/>
                  <a:ext cx="406485" cy="1036722"/>
                </a:xfrm>
                <a:prstGeom prst="rect"/>
                <a:noFill/>
                <a:ln w="9525">
                  <a:noFill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eaVert" wrap="none" lIns="90000">
                  <a:noAutofit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600" b="1" dirty="1">
                      <a:solidFill>
                        <a:srgbClr val="ADB5B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生产工具改进</a:t>
                  </a:r>
                </a:p>
              </p:txBody>
            </p:sp>
          </p:grpSp>
          <p:grpSp>
            <p:nvGrpSpPr>
              <p:cNvPr id="92" name="组合 91"/>
              <p:cNvGrpSpPr/>
              <p:nvPr/>
            </p:nvGrpSpPr>
            <p:grpSpPr>
              <a:xfrm>
                <a:off x="7726300" y="3580311"/>
                <a:ext cx="2138455" cy="1524255"/>
                <a:chOff x="7726300" y="3580311"/>
                <a:chExt cx="2138455" cy="1524255"/>
              </a:xfrm>
            </p:grpSpPr>
            <p:sp>
              <p:nvSpPr>
                <p:cNvPr id="93" name="文本框 92"/>
                <p:cNvSpPr txBox="1"/>
                <p:nvPr/>
              </p:nvSpPr>
              <p:spPr>
                <a:xfrm>
                  <a:off x="7726300" y="3586043"/>
                  <a:ext cx="987975" cy="369332"/>
                </a:xfrm>
                <a:prstGeom prst="rect"/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600" dirty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工装改进</a:t>
                  </a:r>
                </a:p>
              </p:txBody>
            </p:sp>
            <p:sp>
              <p:nvSpPr>
                <p:cNvPr id="94" name="文本框 93"/>
                <p:cNvSpPr txBox="1"/>
                <p:nvPr/>
              </p:nvSpPr>
              <p:spPr>
                <a:xfrm>
                  <a:off x="9008287" y="3580311"/>
                  <a:ext cx="781690" cy="369332"/>
                </a:xfrm>
                <a:prstGeom prst="rect"/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600" dirty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设备</a:t>
                  </a:r>
                </a:p>
              </p:txBody>
            </p:sp>
            <p:sp>
              <p:nvSpPr>
                <p:cNvPr id="95" name="文本框 94"/>
                <p:cNvSpPr txBox="1"/>
                <p:nvPr/>
              </p:nvSpPr>
              <p:spPr>
                <a:xfrm>
                  <a:off x="8975029" y="4729374"/>
                  <a:ext cx="889726" cy="369332"/>
                </a:xfrm>
                <a:prstGeom prst="rect"/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600" dirty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工艺</a:t>
                  </a:r>
                </a:p>
              </p:txBody>
            </p:sp>
            <p:sp>
              <p:nvSpPr>
                <p:cNvPr id="96" name="文本框 95"/>
                <p:cNvSpPr txBox="1"/>
                <p:nvPr/>
              </p:nvSpPr>
              <p:spPr>
                <a:xfrm>
                  <a:off x="7738508" y="4735234"/>
                  <a:ext cx="987975" cy="369332"/>
                </a:xfrm>
                <a:prstGeom prst="rect"/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sz="600" dirty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新材料</a:t>
                  </a:r>
                </a:p>
              </p:txBody>
            </p:sp>
          </p:grpSp>
        </p:grpSp>
        <p:sp>
          <p:nvSpPr>
            <p:cNvPr id="81" name="文本框 80"/>
            <p:cNvSpPr txBox="1"/>
            <p:nvPr/>
          </p:nvSpPr>
          <p:spPr>
            <a:xfrm>
              <a:off x="896205" y="1914210"/>
              <a:ext cx="786912" cy="215444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b="1" dirty="1">
                  <a:solidFill>
                    <a:srgbClr val="00549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4-7%</a:t>
              </a:r>
              <a:endParaRPr lang="zh-CN" altLang="en-US" sz="800" b="1">
                <a:solidFill>
                  <a:srgbClr val="00549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2" name="矩形 81"/>
          <p:cNvSpPr/>
          <p:nvPr/>
        </p:nvSpPr>
        <p:spPr>
          <a:xfrm>
            <a:off x="475821" y="748920"/>
            <a:ext cx="3456569" cy="507831"/>
          </a:xfrm>
          <a:prstGeom prst="rect"/>
        </p:spPr>
        <p:txBody>
          <a:bodyPr wrap="square">
            <a:spAutoFit/>
          </a:bodyPr>
          <a:lstStyle/>
          <a:p>
            <a:pPr marL="93663" indent="-93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每年研发投入费用占销售收入的</a:t>
            </a:r>
            <a:r>
              <a:rPr lang="en-US" altLang="zh-CN" sz="600" b="1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4%~7%</a:t>
            </a:r>
            <a:r>
              <a:rPr lang="zh-CN" altLang="en-US" sz="600" b="1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3663" indent="-93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2017年研发投入</a:t>
            </a:r>
            <a:r>
              <a:rPr lang="zh-CN" altLang="en-US" sz="600" b="1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3亿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元左右，纯产品研发费用为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万（对外宣称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亿，包含摊销等费用）；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3663" indent="-936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年销售收入目标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亿，预计研发投入在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亿左右。</a:t>
            </a:r>
          </a:p>
        </p:txBody>
      </p:sp>
      <p:grpSp>
        <p:nvGrpSpPr>
          <p:cNvPr id="83" name="组合 82"/>
          <p:cNvGrpSpPr/>
          <p:nvPr/>
        </p:nvGrpSpPr>
        <p:grpSpPr>
          <a:xfrm rot="16200000">
            <a:off x="3990869" y="1062618"/>
            <a:ext cx="1794991" cy="1191606"/>
            <a:chOff x="7588291" y="1360214"/>
            <a:chExt cx="2487637" cy="1651420"/>
          </a:xfrm>
        </p:grpSpPr>
        <p:sp>
          <p:nvSpPr>
            <p:cNvPr id="86" name="椭圆 85"/>
            <p:cNvSpPr/>
            <p:nvPr/>
          </p:nvSpPr>
          <p:spPr>
            <a:xfrm>
              <a:off x="7588291" y="1360214"/>
              <a:ext cx="2487637" cy="1651420"/>
            </a:xfrm>
            <a:prstGeom prst="ellipse"/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7" name="组合 86"/>
            <p:cNvGrpSpPr/>
            <p:nvPr/>
          </p:nvGrpSpPr>
          <p:grpSpPr>
            <a:xfrm>
              <a:off x="8977848" y="1854869"/>
              <a:ext cx="1064812" cy="725815"/>
              <a:chOff x="8977848" y="1854869"/>
              <a:chExt cx="1064812" cy="725815"/>
            </a:xfrm>
          </p:grpSpPr>
          <p:sp>
            <p:nvSpPr>
              <p:cNvPr id="89" name="椭圆 88"/>
              <p:cNvSpPr/>
              <p:nvPr/>
            </p:nvSpPr>
            <p:spPr>
              <a:xfrm>
                <a:off x="8977848" y="1885960"/>
                <a:ext cx="1064812" cy="599930"/>
              </a:xfrm>
              <a:prstGeom prst="ellipse"/>
              <a:solidFill>
                <a:srgbClr val="0054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" name="文本框 89"/>
              <p:cNvSpPr txBox="1"/>
              <p:nvPr/>
            </p:nvSpPr>
            <p:spPr>
              <a:xfrm rot="5400000">
                <a:off x="9143158" y="2025834"/>
                <a:ext cx="725815" cy="383886"/>
              </a:xfrm>
              <a:prstGeom prst="rect"/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发明专利</a:t>
                </a:r>
                <a:r>
                  <a:rPr lang="en-US" altLang="zh-CN" sz="6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52</a:t>
                </a:r>
                <a:r>
                  <a:rPr lang="zh-CN" altLang="en-US" sz="6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项</a:t>
                </a:r>
              </a:p>
            </p:txBody>
          </p:sp>
        </p:grpSp>
        <p:sp>
          <p:nvSpPr>
            <p:cNvPr id="88" name="文本框 87"/>
            <p:cNvSpPr txBox="1"/>
            <p:nvPr/>
          </p:nvSpPr>
          <p:spPr>
            <a:xfrm rot="5400000">
              <a:off x="7653729" y="2001049"/>
              <a:ext cx="816078" cy="38388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" b="1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专利</a:t>
              </a:r>
              <a:endParaRPr lang="en-US" altLang="zh-CN" sz="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600" b="1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262</a:t>
              </a:r>
              <a:r>
                <a:rPr lang="zh-CN" altLang="en-US" sz="600" b="1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</a:t>
              </a:r>
            </a:p>
          </p:txBody>
        </p:sp>
      </p:grpSp>
      <p:sp>
        <p:nvSpPr>
          <p:cNvPr id="84" name="矩形 83"/>
          <p:cNvSpPr/>
          <p:nvPr/>
        </p:nvSpPr>
        <p:spPr>
          <a:xfrm>
            <a:off x="4000791" y="532685"/>
            <a:ext cx="1652385" cy="215203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011795" y="545481"/>
            <a:ext cx="595035" cy="215444"/>
          </a:xfrm>
          <a:prstGeom prst="rect"/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研发成果</a:t>
            </a:r>
          </a:p>
        </p:txBody>
      </p:sp>
    </p:spTree>
    <p:extLst>
      <p:ext uri="{BB962C8B-B14F-4D97-AF65-F5344CB8AC3E}">
        <p14:creationId xmlns:p14="http://schemas.microsoft.com/office/powerpoint/2010/main" val="184453477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以上数据分析均来自于尚普咨询《中国轮胎钢帘线行业市场调研咨询案例》。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9285898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1181</cp:revision>
  <dcterms:created xsi:type="dcterms:W3CDTF">2018-02-01T06:35:20.0000000Z</dcterms:created>
  <dcterms:modified xsi:type="dcterms:W3CDTF">2019-10-17T02:38:14.0000000Z</dcterms:modified>
</cp:coreProperties>
</file>