
<file path=[Content_Types].xml><?xml version="1.0" encoding="utf-8"?>
<Types xmlns="http://schemas.openxmlformats.org/package/2006/content-types">
  <Default Extension="rels" ContentType="application/vnd.openxmlformats-package.relationships+xml"/>
  <Default Extension="png" ContentType="image/png"/>
  <Default Extension="jpeg" ContentType="image/jpe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2.6.19040-->
<p:presentation xmlns:a="http://schemas.openxmlformats.org/drawingml/2006/main" xmlns:r="http://schemas.openxmlformats.org/officeDocument/2006/relationships" xmlns:p="http://schemas.openxmlformats.org/presentationml/2006/main" firstSlideNum="0" saveSubsetFonts="1">
  <p:sldMasterIdLst>
    <p:sldMasterId r:id="rId1" id="2147483660"/>
  </p:sldMasterIdLst>
  <p:notesMasterIdLst>
    <p:notesMasterId r:id="rId5"/>
  </p:notesMasterIdLst>
  <p:handoutMasterIdLst>
    <p:handoutMasterId r:id="rId6"/>
  </p:handoutMasterIdLst>
  <p:sldIdLst>
    <p:sldId r:id="rId2" id="981"/>
    <p:sldId r:id="rId3" id="982"/>
    <p:sldId r:id="rId4" id="1103"/>
  </p:sldIdLst>
  <p:sldSz cx="6119813" cy="8280400"/>
  <p:notesSz cx="6858000" cy="9144000"/>
  <p:custDataLst>
    <p:tags r:id="rId11"/>
  </p:custDataLst>
  <p:kinsoku lang="zh-CN" invalStChars="!),.:;?]}、。—ˇ¨〃々～‖…’”〕〉》」』〗】∶！＂＇），．：；？］｀｜｝·" invalEndChars="([{‘“〔〈《「『〖【（［｛．·"/>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08" userDrawn="1">
          <p15:clr>
            <a:srgbClr val="A4A3A4"/>
          </p15:clr>
        </p15:guide>
        <p15:guide id="2" pos="1927"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clrMru>
    <a:srgbClr val="4472C4"/>
    <a:srgbClr val="558ED5"/>
    <a:srgbClr val="9BBB59"/>
    <a:srgbClr val="157E9F"/>
    <a:srgbClr val="0070C0"/>
    <a:srgbClr val="DCE6F2"/>
    <a:srgbClr val="FFCCFF"/>
    <a:srgbClr val="FFCCCC"/>
    <a:srgbClr val="4BACC6"/>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fill>
          <a:solidFill>
            <a:schemeClr val="accent3">
              <a:alpha val="20000"/>
            </a:schemeClr>
          </a:solidFill>
        </a:fill>
      </a:tcStyle>
    </a:band1H>
    <a:band1V>
      <a:tcStyle>
        <a:fill>
          <a:solidFill>
            <a:schemeClr val="accent3">
              <a:alpha val="20000"/>
            </a:schemeClr>
          </a:solidFill>
        </a:fill>
      </a:tcStyle>
    </a:band1V>
    <a:lastCol>
      <a:tcTxStyle b="on"/>
    </a:lastCol>
    <a:firstCol>
      <a:tcTxStyle b="on"/>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fill>
          <a:solidFill>
            <a:schemeClr val="dk1">
              <a:tint val="20000"/>
            </a:schemeClr>
          </a:solidFill>
        </a:fill>
      </a:tcStyle>
    </a:band1H>
    <a:band1V>
      <a:tcStyle>
        <a:fill>
          <a:solidFill>
            <a:schemeClr val="dk1">
              <a:tint val="20000"/>
            </a:schemeClr>
          </a:solidFill>
        </a:fill>
      </a:tcStyle>
    </a:band1V>
    <a:lastCol>
      <a:tcTxStyle b="on">
        <a:fontRef idx="minor">
          <a:scrgbClr r="0" g="0" b="0"/>
        </a:fontRef>
        <a:schemeClr val="lt1"/>
      </a:tcTxStyle>
      <a:tcStyle>
        <a:fill>
          <a:solidFill>
            <a:schemeClr val="accent6"/>
          </a:solidFill>
        </a:fill>
      </a:tcStyle>
    </a:lastCol>
    <a:firstCol>
      <a:tcTxStyle b="on">
        <a:fontRef idx="minor">
          <a:scrgbClr r="0" g="0" b="0"/>
        </a:fontRef>
        <a:schemeClr val="lt1"/>
      </a:tcTxStyle>
      <a:tcStyle>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seCell>
    <a:swCell>
      <a:tcTxStyle b="on">
        <a:fontRef idx="minor">
          <a:scrgbClr r="0" g="0" b="0"/>
        </a:fontRef>
        <a:schemeClr val="dk1"/>
      </a:tcTx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25" autoAdjust="0"/>
    <p:restoredTop sz="94238" autoAdjust="0"/>
  </p:normalViewPr>
  <p:slideViewPr>
    <p:cSldViewPr snapToGrid="0">
      <p:cViewPr>
        <p:scale>
          <a:sx n="160" d="100"/>
          <a:sy n="160" d="100"/>
        </p:scale>
        <p:origin x="1950" y="-3330"/>
      </p:cViewPr>
      <p:guideLst>
        <p:guide orient="horz" pos="2608"/>
        <p:guide pos="1927"/>
      </p:guideLst>
    </p:cSldViewPr>
  </p:slideViewPr>
  <p:notesTextViewPr>
    <p:cViewPr>
      <p:scale>
        <a:sx n="1" d="1"/>
        <a:sy n="1" d="1"/>
      </p:scale>
      <p:origin x="0" y="0"/>
    </p:cViewPr>
  </p:notesTextViewPr>
  <p:sorterViewPr>
    <p:cViewPr varScale="1">
      <p:scale>
        <a:sx n="1" d="1"/>
        <a:sy n="1" d="1"/>
      </p:scale>
      <p:origin x="0" y="-138"/>
    </p:cViewPr>
  </p:sorter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11" Type="http://schemas.openxmlformats.org/officeDocument/2006/relationships/tags" Target="tags/tag1.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notesMaster" Target="notesMasters/notesMaster1.xml" /><Relationship Id="rId6" Type="http://schemas.openxmlformats.org/officeDocument/2006/relationships/handoutMaster" Target="handoutMasters/handoutMaster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3.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1.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sz="quarter" idx="1"/>
          </p:nvPr>
        </p:nvSpPr>
        <p:spPr>
          <a:xfrm>
            <a:off x="3884613" y="0"/>
            <a:ext cx="2971800" cy="458788"/>
          </a:xfrm>
          <a:prstGeom prst="rect"/>
        </p:spPr>
        <p:txBody>
          <a:bodyPr vert="horz" lIns="91440" tIns="45720" rIns="91440" bIns="45720" rtlCol="0"/>
          <a:lstStyle>
            <a:lvl1pPr algn="r">
              <a:defRPr sz="1200"/>
            </a:lvl1pPr>
          </a:lstStyle>
          <a:p>
            <a:fld id="{D9119AFC-BECB-4058-BE1C-2ADCBF05FC91}" type="datetimeFigureOut">
              <a:rPr lang="zh-CN" altLang="en-US" smtClean="0"/>
              <a:t>2019-10-17</a:t>
            </a:fld>
            <a:endParaRPr lang="zh-CN" altLang="en-US"/>
          </a:p>
        </p:txBody>
      </p:sp>
      <p:sp>
        <p:nvSpPr>
          <p:cNvPr id="4" name="页脚占位符 3"/>
          <p:cNvSpPr/>
          <p:nvPr>
            <p:ph type="ftr" sz="quarter" idx="2"/>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5" name="灯片编号占位符 4"/>
          <p:cNvSpPr/>
          <p:nvPr>
            <p:ph type="sldNum" sz="quarter" idx="3"/>
          </p:nvPr>
        </p:nvSpPr>
        <p:spPr>
          <a:xfrm>
            <a:off x="3884613" y="8685213"/>
            <a:ext cx="2971800" cy="458787"/>
          </a:xfrm>
          <a:prstGeom prst="rect"/>
        </p:spPr>
        <p:txBody>
          <a:bodyPr vert="horz" lIns="91440" tIns="45720" rIns="91440" bIns="45720" rtlCol="0" anchor="b"/>
          <a:lstStyle>
            <a:lvl1pPr algn="r">
              <a:defRPr sz="1200"/>
            </a:lvl1pPr>
          </a:lstStyle>
          <a:p>
            <a:fld id="{505FE813-D21C-4345-B8C7-4BD3E009C5DE}" type="slidenum">
              <a:rPr lang="zh-CN" altLang="en-US" smtClean="0"/>
              <a:t>‹#›</a:t>
            </a:fld>
            <a:endParaRPr lang="zh-CN" altLang="en-US"/>
          </a:p>
        </p:txBody>
      </p:sp>
    </p:spTree>
    <p:extLst>
      <p:ext uri="{BB962C8B-B14F-4D97-AF65-F5344CB8AC3E}">
        <p14:creationId xmlns:p14="http://schemas.microsoft.com/office/powerpoint/2010/main" val="455138409"/>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idx="1"/>
          </p:nvPr>
        </p:nvSpPr>
        <p:spPr>
          <a:xfrm>
            <a:off x="3884613" y="0"/>
            <a:ext cx="2971800" cy="458788"/>
          </a:xfrm>
          <a:prstGeom prst="rect"/>
        </p:spPr>
        <p:txBody>
          <a:bodyPr vert="horz" lIns="91440" tIns="45720" rIns="91440" bIns="45720" rtlCol="0"/>
          <a:lstStyle>
            <a:lvl1pPr algn="r">
              <a:defRPr sz="1200"/>
            </a:lvl1pPr>
          </a:lstStyle>
          <a:p>
            <a:fld id="{89FFC010-C8B4-4F10-8B32-911B7D8D5D8D}" type="datetimeFigureOut">
              <a:rPr lang="zh-CN" altLang="en-US" smtClean="0"/>
              <a:t>2019-10-17</a:t>
            </a:fld>
            <a:endParaRPr lang="zh-CN" altLang="en-US"/>
          </a:p>
        </p:txBody>
      </p:sp>
      <p:sp>
        <p:nvSpPr>
          <p:cNvPr id="4" name="幻灯片图像占位符 3"/>
          <p:cNvSpPr/>
          <p:nvPr>
            <p:ph type="sldImg" idx="2"/>
          </p:nvPr>
        </p:nvSpPr>
        <p:spPr>
          <a:xfrm>
            <a:off x="2289175" y="1143000"/>
            <a:ext cx="2279650" cy="3086100"/>
          </a:xfrm>
          <a:prstGeom prst="rect"/>
          <a:noFill/>
          <a:ln w="12700">
            <a:solidFill>
              <a:prstClr val="black"/>
            </a:solidFill>
          </a:ln>
        </p:spPr>
        <p:txBody>
          <a:bodyPr vert="horz" lIns="91440" tIns="45720" rIns="91440" bIns="45720" rtlCol="0" anchor="ctr"/>
          <a:lstStyle/>
          <a:p>
            <a:endParaRPr lang="zh-CN" altLang="en-US"/>
          </a:p>
        </p:txBody>
      </p:sp>
      <p:sp>
        <p:nvSpPr>
          <p:cNvPr id="5" name="备注占位符 4"/>
          <p:cNvSpPr/>
          <p:nvPr>
            <p:ph type="body" sz="quarter" idx="3"/>
          </p:nvPr>
        </p:nvSpPr>
        <p:spPr>
          <a:xfrm>
            <a:off x="685800" y="4400550"/>
            <a:ext cx="5486400" cy="3600450"/>
          </a:xfrm>
          <a:prstGeom prst="rect"/>
        </p:spPr>
        <p:txBody>
          <a:bodyPr vert="horz" lIns="91440" tIns="45720" rIns="91440" bIns="45720" rtlCol="0"/>
          <a:lstStyle/>
          <a:p>
            <a:pPr lvl="0"/>
            <a:r>
              <a:rPr lang="zh-CN" altLang="en-US" dirty="1"/>
              <a:t>编辑母版文本样式</a:t>
            </a:r>
          </a:p>
          <a:p>
            <a:pPr lvl="1"/>
            <a:r>
              <a:rPr lang="zh-CN" altLang="en-US" dirty="1"/>
              <a:t>第二级</a:t>
            </a:r>
          </a:p>
          <a:p>
            <a:pPr lvl="2"/>
            <a:r>
              <a:rPr lang="zh-CN" altLang="en-US" dirty="1"/>
              <a:t>第三级</a:t>
            </a:r>
          </a:p>
          <a:p>
            <a:pPr lvl="3"/>
            <a:r>
              <a:rPr lang="zh-CN" altLang="en-US" dirty="1"/>
              <a:t>第四级</a:t>
            </a:r>
          </a:p>
          <a:p>
            <a:pPr lvl="4"/>
            <a:r>
              <a:rPr lang="zh-CN" altLang="en-US" dirty="1"/>
              <a:t>第五级</a:t>
            </a:r>
          </a:p>
        </p:txBody>
      </p:sp>
      <p:sp>
        <p:nvSpPr>
          <p:cNvPr id="6" name="页脚占位符 5"/>
          <p:cNvSpPr/>
          <p:nvPr>
            <p:ph type="ftr" sz="quarter" idx="4"/>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7" name="灯片编号占位符 6"/>
          <p:cNvSpPr/>
          <p:nvPr>
            <p:ph type="sldNum" sz="quarter" idx="5"/>
          </p:nvPr>
        </p:nvSpPr>
        <p:spPr>
          <a:xfrm>
            <a:off x="3884613" y="8685213"/>
            <a:ext cx="2971800" cy="458787"/>
          </a:xfrm>
          <a:prstGeom prst="rect"/>
        </p:spPr>
        <p:txBody>
          <a:bodyPr vert="horz" lIns="91440" tIns="45720" rIns="91440" bIns="45720" rtlCol="0" anchor="b"/>
          <a:lstStyle>
            <a:lvl1pPr algn="r">
              <a:defRPr sz="1200"/>
            </a:lvl1pPr>
          </a:lstStyle>
          <a:p>
            <a:fld id="{B60D8248-4E48-4E75-9755-DB088FB055D2}" type="slidenum">
              <a:rPr lang="zh-CN" altLang="en-US" smtClean="0"/>
              <a:t>‹#›</a:t>
            </a:fld>
            <a:endParaRPr lang="zh-CN" altLang="en-US"/>
          </a:p>
        </p:txBody>
      </p:sp>
    </p:spTree>
    <p:extLst>
      <p:ext uri="{BB962C8B-B14F-4D97-AF65-F5344CB8AC3E}">
        <p14:creationId xmlns:p14="http://schemas.microsoft.com/office/powerpoint/2010/main" val="10097118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pic>
        <p:nvPicPr>
          <p:cNvPr id="33" name="图片 32"/>
          <p:cNvPicPr/>
          <p:nvPr userDrawn="1"/>
        </p:nvPicPr>
        <p:blipFill>
          <a:blip r:embed="rId2"/>
          <a:srcRect/>
          <a:stretch>
            <a:fillRect/>
          </a:stretch>
        </p:blipFill>
        <p:spPr>
          <a:xfrm>
            <a:off x="52935" y="6764225"/>
            <a:ext cx="1959568" cy="1065730"/>
          </a:xfrm>
          <a:prstGeom prst="rect"/>
        </p:spPr>
      </p:pic>
      <p:pic>
        <p:nvPicPr>
          <p:cNvPr id="29" name="图片 28"/>
          <p:cNvPicPr/>
          <p:nvPr userDrawn="1"/>
        </p:nvPicPr>
        <p:blipFill>
          <a:blip r:embed="rId2"/>
          <a:srcRect/>
          <a:stretch>
            <a:fillRect/>
          </a:stretch>
        </p:blipFill>
        <p:spPr>
          <a:xfrm>
            <a:off x="52935" y="5646026"/>
            <a:ext cx="1959568" cy="1065730"/>
          </a:xfrm>
          <a:prstGeom prst="rect"/>
        </p:spPr>
      </p:pic>
      <p:pic>
        <p:nvPicPr>
          <p:cNvPr id="25" name="图片 24"/>
          <p:cNvPicPr/>
          <p:nvPr userDrawn="1"/>
        </p:nvPicPr>
        <p:blipFill>
          <a:blip r:embed="rId2"/>
          <a:srcRect/>
          <a:stretch>
            <a:fillRect/>
          </a:stretch>
        </p:blipFill>
        <p:spPr>
          <a:xfrm>
            <a:off x="52935" y="4527400"/>
            <a:ext cx="1959568" cy="1065730"/>
          </a:xfrm>
          <a:prstGeom prst="rect"/>
        </p:spPr>
      </p:pic>
      <p:pic>
        <p:nvPicPr>
          <p:cNvPr id="21" name="图片 20"/>
          <p:cNvPicPr/>
          <p:nvPr userDrawn="1"/>
        </p:nvPicPr>
        <p:blipFill>
          <a:blip r:embed="rId2"/>
          <a:srcRect/>
          <a:stretch>
            <a:fillRect/>
          </a:stretch>
        </p:blipFill>
        <p:spPr>
          <a:xfrm>
            <a:off x="52935" y="3408774"/>
            <a:ext cx="1959568" cy="1065730"/>
          </a:xfrm>
          <a:prstGeom prst="rect"/>
        </p:spPr>
      </p:pic>
      <p:pic>
        <p:nvPicPr>
          <p:cNvPr id="17" name="图片 16"/>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3" name="图片 2"/>
          <p:cNvPicPr/>
          <p:nvPr userDrawn="1"/>
        </p:nvPicPr>
        <p:blipFill>
          <a:blip r:embed="rId2"/>
          <a:srcRect/>
          <a:stretch>
            <a:fillRect/>
          </a:stretch>
        </p:blipFill>
        <p:spPr>
          <a:xfrm>
            <a:off x="52935" y="52896"/>
            <a:ext cx="1959568" cy="1065730"/>
          </a:xfrm>
          <a:prstGeom prst="rect"/>
        </p:spPr>
      </p:pic>
      <p:pic>
        <p:nvPicPr>
          <p:cNvPr id="8" name="图片 7"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0" name="图片 9"/>
          <p:cNvPicPr/>
          <p:nvPr userDrawn="1"/>
        </p:nvPicPr>
        <p:blipFill>
          <a:blip r:embed="rId2"/>
          <a:srcRect/>
          <a:stretch>
            <a:fillRect/>
          </a:stretch>
        </p:blipFill>
        <p:spPr>
          <a:xfrm>
            <a:off x="2080122" y="52896"/>
            <a:ext cx="1959568" cy="1065730"/>
          </a:xfrm>
          <a:prstGeom prst="rect"/>
        </p:spPr>
      </p:pic>
      <p:pic>
        <p:nvPicPr>
          <p:cNvPr id="11" name="图片 10"/>
          <p:cNvPicPr/>
          <p:nvPr userDrawn="1"/>
        </p:nvPicPr>
        <p:blipFill>
          <a:blip r:embed="rId2"/>
          <a:srcRect/>
          <a:stretch>
            <a:fillRect/>
          </a:stretch>
        </p:blipFill>
        <p:spPr>
          <a:xfrm>
            <a:off x="4092625" y="52896"/>
            <a:ext cx="1959568" cy="1065730"/>
          </a:xfrm>
          <a:prstGeom prst="rect"/>
        </p:spPr>
      </p:pic>
      <p:pic>
        <p:nvPicPr>
          <p:cNvPr id="14" name="图片 13"/>
          <p:cNvPicPr/>
          <p:nvPr userDrawn="1"/>
        </p:nvPicPr>
        <p:blipFill>
          <a:blip r:embed="rId2"/>
          <a:srcRect/>
          <a:stretch>
            <a:fillRect/>
          </a:stretch>
        </p:blipFill>
        <p:spPr>
          <a:xfrm>
            <a:off x="2080122" y="1171522"/>
            <a:ext cx="1959568" cy="1065730"/>
          </a:xfrm>
          <a:prstGeom prst="rect"/>
        </p:spPr>
      </p:pic>
      <p:pic>
        <p:nvPicPr>
          <p:cNvPr id="15" name="图片 14"/>
          <p:cNvPicPr/>
          <p:nvPr userDrawn="1"/>
        </p:nvPicPr>
        <p:blipFill>
          <a:blip r:embed="rId2"/>
          <a:srcRect/>
          <a:stretch>
            <a:fillRect/>
          </a:stretch>
        </p:blipFill>
        <p:spPr>
          <a:xfrm>
            <a:off x="4092625" y="1171522"/>
            <a:ext cx="1959568" cy="1065730"/>
          </a:xfrm>
          <a:prstGeom prst="rect"/>
        </p:spPr>
      </p:pic>
      <p:pic>
        <p:nvPicPr>
          <p:cNvPr id="18" name="图片 17"/>
          <p:cNvPicPr/>
          <p:nvPr userDrawn="1"/>
        </p:nvPicPr>
        <p:blipFill>
          <a:blip r:embed="rId2"/>
          <a:srcRect/>
          <a:stretch>
            <a:fillRect/>
          </a:stretch>
        </p:blipFill>
        <p:spPr>
          <a:xfrm>
            <a:off x="2080122" y="2290148"/>
            <a:ext cx="1959568" cy="1065730"/>
          </a:xfrm>
          <a:prstGeom prst="rect"/>
        </p:spPr>
      </p:pic>
      <p:pic>
        <p:nvPicPr>
          <p:cNvPr id="19" name="图片 18"/>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6" name="图片 25"/>
          <p:cNvPicPr/>
          <p:nvPr userDrawn="1"/>
        </p:nvPicPr>
        <p:blipFill>
          <a:blip r:embed="rId2"/>
          <a:srcRect/>
          <a:stretch>
            <a:fillRect/>
          </a:stretch>
        </p:blipFill>
        <p:spPr>
          <a:xfrm>
            <a:off x="2080122" y="4527400"/>
            <a:ext cx="1959568" cy="1065730"/>
          </a:xfrm>
          <a:prstGeom prst="rect"/>
        </p:spPr>
      </p:pic>
      <p:pic>
        <p:nvPicPr>
          <p:cNvPr id="27" name="图片 26"/>
          <p:cNvPicPr/>
          <p:nvPr userDrawn="1"/>
        </p:nvPicPr>
        <p:blipFill>
          <a:blip r:embed="rId2"/>
          <a:srcRect/>
          <a:stretch>
            <a:fillRect/>
          </a:stretch>
        </p:blipFill>
        <p:spPr>
          <a:xfrm>
            <a:off x="4092625" y="4527400"/>
            <a:ext cx="1959568" cy="1065730"/>
          </a:xfrm>
          <a:prstGeom prst="rect"/>
        </p:spPr>
      </p:pic>
      <p:pic>
        <p:nvPicPr>
          <p:cNvPr id="30" name="图片 29"/>
          <p:cNvPicPr/>
          <p:nvPr userDrawn="1"/>
        </p:nvPicPr>
        <p:blipFill>
          <a:blip r:embed="rId2"/>
          <a:srcRect/>
          <a:stretch>
            <a:fillRect/>
          </a:stretch>
        </p:blipFill>
        <p:spPr>
          <a:xfrm>
            <a:off x="2080122" y="5646026"/>
            <a:ext cx="1959568" cy="1065730"/>
          </a:xfrm>
          <a:prstGeom prst="rect"/>
        </p:spPr>
      </p:pic>
      <p:pic>
        <p:nvPicPr>
          <p:cNvPr id="31" name="图片 30"/>
          <p:cNvPicPr/>
          <p:nvPr userDrawn="1"/>
        </p:nvPicPr>
        <p:blipFill>
          <a:blip r:embed="rId2"/>
          <a:srcRect/>
          <a:stretch>
            <a:fillRect/>
          </a:stretch>
        </p:blipFill>
        <p:spPr>
          <a:xfrm>
            <a:off x="4092625" y="5646026"/>
            <a:ext cx="1959568" cy="1065730"/>
          </a:xfrm>
          <a:prstGeom prst="rect"/>
        </p:spPr>
      </p:pic>
      <p:pic>
        <p:nvPicPr>
          <p:cNvPr id="34" name="图片 33"/>
          <p:cNvPicPr/>
          <p:nvPr userDrawn="1"/>
        </p:nvPicPr>
        <p:blipFill>
          <a:blip r:embed="rId2"/>
          <a:srcRect/>
          <a:stretch>
            <a:fillRect/>
          </a:stretch>
        </p:blipFill>
        <p:spPr>
          <a:xfrm>
            <a:off x="2080122" y="6764225"/>
            <a:ext cx="1959568" cy="1065730"/>
          </a:xfrm>
          <a:prstGeom prst="rect"/>
        </p:spPr>
      </p:pic>
      <p:pic>
        <p:nvPicPr>
          <p:cNvPr id="35" name="图片 34"/>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3325474277"/>
      </p:ext>
    </p:extLst>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pic>
        <p:nvPicPr>
          <p:cNvPr id="8" name="图片 7"/>
          <p:cNvPicPr/>
          <p:nvPr userDrawn="1"/>
        </p:nvPicPr>
        <p:blipFill>
          <a:blip r:embed="rId2"/>
          <a:srcRect/>
          <a:stretch>
            <a:fillRect/>
          </a:stretch>
        </p:blipFill>
        <p:spPr>
          <a:xfrm>
            <a:off x="52935" y="6764225"/>
            <a:ext cx="1959568" cy="1065730"/>
          </a:xfrm>
          <a:prstGeom prst="rect"/>
        </p:spPr>
      </p:pic>
      <p:pic>
        <p:nvPicPr>
          <p:cNvPr id="9" name="图片 8"/>
          <p:cNvPicPr/>
          <p:nvPr userDrawn="1"/>
        </p:nvPicPr>
        <p:blipFill>
          <a:blip r:embed="rId2"/>
          <a:srcRect/>
          <a:stretch>
            <a:fillRect/>
          </a:stretch>
        </p:blipFill>
        <p:spPr>
          <a:xfrm>
            <a:off x="52935" y="5646026"/>
            <a:ext cx="1959568" cy="1065730"/>
          </a:xfrm>
          <a:prstGeom prst="rect"/>
        </p:spPr>
      </p:pic>
      <p:pic>
        <p:nvPicPr>
          <p:cNvPr id="10" name="图片 9"/>
          <p:cNvPicPr/>
          <p:nvPr userDrawn="1"/>
        </p:nvPicPr>
        <p:blipFill>
          <a:blip r:embed="rId2"/>
          <a:srcRect/>
          <a:stretch>
            <a:fillRect/>
          </a:stretch>
        </p:blipFill>
        <p:spPr>
          <a:xfrm>
            <a:off x="52935" y="4527400"/>
            <a:ext cx="1959568" cy="1065730"/>
          </a:xfrm>
          <a:prstGeom prst="rect"/>
        </p:spPr>
      </p:pic>
      <p:pic>
        <p:nvPicPr>
          <p:cNvPr id="11" name="图片 10"/>
          <p:cNvPicPr/>
          <p:nvPr userDrawn="1"/>
        </p:nvPicPr>
        <p:blipFill>
          <a:blip r:embed="rId2"/>
          <a:srcRect/>
          <a:stretch>
            <a:fillRect/>
          </a:stretch>
        </p:blipFill>
        <p:spPr>
          <a:xfrm>
            <a:off x="52935" y="3408774"/>
            <a:ext cx="1959568" cy="1065730"/>
          </a:xfrm>
          <a:prstGeom prst="rect"/>
        </p:spPr>
      </p:pic>
      <p:pic>
        <p:nvPicPr>
          <p:cNvPr id="12" name="图片 11"/>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14" name="图片 13"/>
          <p:cNvPicPr/>
          <p:nvPr userDrawn="1"/>
        </p:nvPicPr>
        <p:blipFill>
          <a:blip r:embed="rId2"/>
          <a:srcRect/>
          <a:stretch>
            <a:fillRect/>
          </a:stretch>
        </p:blipFill>
        <p:spPr>
          <a:xfrm>
            <a:off x="52935" y="52896"/>
            <a:ext cx="1959568" cy="1065730"/>
          </a:xfrm>
          <a:prstGeom prst="rect"/>
        </p:spPr>
      </p:pic>
      <p:pic>
        <p:nvPicPr>
          <p:cNvPr id="15" name="图片 14"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6" name="图片 15"/>
          <p:cNvPicPr/>
          <p:nvPr userDrawn="1"/>
        </p:nvPicPr>
        <p:blipFill>
          <a:blip r:embed="rId2"/>
          <a:srcRect/>
          <a:stretch>
            <a:fillRect/>
          </a:stretch>
        </p:blipFill>
        <p:spPr>
          <a:xfrm>
            <a:off x="2080122" y="52896"/>
            <a:ext cx="1959568" cy="1065730"/>
          </a:xfrm>
          <a:prstGeom prst="rect"/>
        </p:spPr>
      </p:pic>
      <p:pic>
        <p:nvPicPr>
          <p:cNvPr id="17" name="图片 16"/>
          <p:cNvPicPr/>
          <p:nvPr userDrawn="1"/>
        </p:nvPicPr>
        <p:blipFill>
          <a:blip r:embed="rId2"/>
          <a:srcRect/>
          <a:stretch>
            <a:fillRect/>
          </a:stretch>
        </p:blipFill>
        <p:spPr>
          <a:xfrm>
            <a:off x="4092625" y="52896"/>
            <a:ext cx="1959568" cy="1065730"/>
          </a:xfrm>
          <a:prstGeom prst="rect"/>
        </p:spPr>
      </p:pic>
      <p:pic>
        <p:nvPicPr>
          <p:cNvPr id="18" name="图片 17"/>
          <p:cNvPicPr/>
          <p:nvPr userDrawn="1"/>
        </p:nvPicPr>
        <p:blipFill>
          <a:blip r:embed="rId2"/>
          <a:srcRect/>
          <a:stretch>
            <a:fillRect/>
          </a:stretch>
        </p:blipFill>
        <p:spPr>
          <a:xfrm>
            <a:off x="2080122" y="1171522"/>
            <a:ext cx="1959568" cy="1065730"/>
          </a:xfrm>
          <a:prstGeom prst="rect"/>
        </p:spPr>
      </p:pic>
      <p:pic>
        <p:nvPicPr>
          <p:cNvPr id="19" name="图片 18"/>
          <p:cNvPicPr/>
          <p:nvPr userDrawn="1"/>
        </p:nvPicPr>
        <p:blipFill>
          <a:blip r:embed="rId2"/>
          <a:srcRect/>
          <a:stretch>
            <a:fillRect/>
          </a:stretch>
        </p:blipFill>
        <p:spPr>
          <a:xfrm>
            <a:off x="4092625" y="1171522"/>
            <a:ext cx="1959568" cy="1065730"/>
          </a:xfrm>
          <a:prstGeom prst="rect"/>
        </p:spPr>
      </p:pic>
      <p:pic>
        <p:nvPicPr>
          <p:cNvPr id="20" name="图片 19"/>
          <p:cNvPicPr/>
          <p:nvPr userDrawn="1"/>
        </p:nvPicPr>
        <p:blipFill>
          <a:blip r:embed="rId2"/>
          <a:srcRect/>
          <a:stretch>
            <a:fillRect/>
          </a:stretch>
        </p:blipFill>
        <p:spPr>
          <a:xfrm>
            <a:off x="2080122" y="2290148"/>
            <a:ext cx="1959568" cy="1065730"/>
          </a:xfrm>
          <a:prstGeom prst="rect"/>
        </p:spPr>
      </p:pic>
      <p:pic>
        <p:nvPicPr>
          <p:cNvPr id="21" name="图片 20"/>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4" name="图片 23"/>
          <p:cNvPicPr/>
          <p:nvPr userDrawn="1"/>
        </p:nvPicPr>
        <p:blipFill>
          <a:blip r:embed="rId2"/>
          <a:srcRect/>
          <a:stretch>
            <a:fillRect/>
          </a:stretch>
        </p:blipFill>
        <p:spPr>
          <a:xfrm>
            <a:off x="2080122" y="4527400"/>
            <a:ext cx="1959568" cy="1065730"/>
          </a:xfrm>
          <a:prstGeom prst="rect"/>
        </p:spPr>
      </p:pic>
      <p:pic>
        <p:nvPicPr>
          <p:cNvPr id="25" name="图片 24"/>
          <p:cNvPicPr/>
          <p:nvPr userDrawn="1"/>
        </p:nvPicPr>
        <p:blipFill>
          <a:blip r:embed="rId2"/>
          <a:srcRect/>
          <a:stretch>
            <a:fillRect/>
          </a:stretch>
        </p:blipFill>
        <p:spPr>
          <a:xfrm>
            <a:off x="4092625" y="4527400"/>
            <a:ext cx="1959568" cy="1065730"/>
          </a:xfrm>
          <a:prstGeom prst="rect"/>
        </p:spPr>
      </p:pic>
      <p:pic>
        <p:nvPicPr>
          <p:cNvPr id="26" name="图片 25"/>
          <p:cNvPicPr/>
          <p:nvPr userDrawn="1"/>
        </p:nvPicPr>
        <p:blipFill>
          <a:blip r:embed="rId2"/>
          <a:srcRect/>
          <a:stretch>
            <a:fillRect/>
          </a:stretch>
        </p:blipFill>
        <p:spPr>
          <a:xfrm>
            <a:off x="2080122" y="5646026"/>
            <a:ext cx="1959568" cy="1065730"/>
          </a:xfrm>
          <a:prstGeom prst="rect"/>
        </p:spPr>
      </p:pic>
      <p:pic>
        <p:nvPicPr>
          <p:cNvPr id="27" name="图片 26"/>
          <p:cNvPicPr/>
          <p:nvPr userDrawn="1"/>
        </p:nvPicPr>
        <p:blipFill>
          <a:blip r:embed="rId2"/>
          <a:srcRect/>
          <a:stretch>
            <a:fillRect/>
          </a:stretch>
        </p:blipFill>
        <p:spPr>
          <a:xfrm>
            <a:off x="4092625" y="5646026"/>
            <a:ext cx="1959568" cy="1065730"/>
          </a:xfrm>
          <a:prstGeom prst="rect"/>
        </p:spPr>
      </p:pic>
      <p:pic>
        <p:nvPicPr>
          <p:cNvPr id="28" name="图片 27"/>
          <p:cNvPicPr/>
          <p:nvPr userDrawn="1"/>
        </p:nvPicPr>
        <p:blipFill>
          <a:blip r:embed="rId2"/>
          <a:srcRect/>
          <a:stretch>
            <a:fillRect/>
          </a:stretch>
        </p:blipFill>
        <p:spPr>
          <a:xfrm>
            <a:off x="2080122" y="6764225"/>
            <a:ext cx="1959568" cy="1065730"/>
          </a:xfrm>
          <a:prstGeom prst="rect"/>
        </p:spPr>
      </p:pic>
      <p:pic>
        <p:nvPicPr>
          <p:cNvPr id="29" name="图片 28"/>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2754072822"/>
      </p:ext>
    </p:extLst>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3.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2879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fast"/>
  <p:timing>
    <p:tnLst>
      <p:par>
        <p:cTn id="1" restart="never" nodeType="tmRoot"/>
      </p:par>
    </p:tnLst>
  </p:timing>
  <p:txStyles>
    <p:titleStyle>
      <a:lvl1pPr algn="l" defTabSz="612008" rtl="0" eaLnBrk="1" latinLnBrk="0" hangingPunct="1">
        <a:lnSpc>
          <a:spcPct val="90000"/>
        </a:lnSpc>
        <a:spcBef>
          <a:spcPct val="0"/>
        </a:spcBef>
        <a:buNone/>
        <a:defRPr sz="2945" kern="1200">
          <a:solidFill>
            <a:schemeClr val="tx1"/>
          </a:solidFill>
          <a:latin typeface="+mj-lt"/>
          <a:ea typeface="+mj-ea"/>
          <a:cs typeface="+mj-cs"/>
        </a:defRPr>
      </a:lvl1pPr>
    </p:titleStyle>
    <p:bodyStyle>
      <a:lvl1pPr marL="153002" indent="-153002" algn="l" defTabSz="612008" rtl="0" eaLnBrk="1" latinLnBrk="0" hangingPunct="1">
        <a:lnSpc>
          <a:spcPct val="90000"/>
        </a:lnSpc>
        <a:spcBef>
          <a:spcPts val="669"/>
        </a:spcBef>
        <a:buFont typeface="Arial" panose="020b0604020202020204" pitchFamily="34" charset="0"/>
        <a:buChar char="•"/>
        <a:defRPr sz="1874" kern="1200">
          <a:solidFill>
            <a:schemeClr val="tx1"/>
          </a:solidFill>
          <a:latin typeface="+mn-lt"/>
          <a:ea typeface="+mn-ea"/>
          <a:cs typeface="+mn-cs"/>
        </a:defRPr>
      </a:lvl1pPr>
      <a:lvl2pPr marL="459006" indent="-153002" algn="l" defTabSz="612008" rtl="0" eaLnBrk="1" latinLnBrk="0" hangingPunct="1">
        <a:lnSpc>
          <a:spcPct val="90000"/>
        </a:lnSpc>
        <a:spcBef>
          <a:spcPts val="335"/>
        </a:spcBef>
        <a:buFont typeface="Arial" panose="020b0604020202020204" pitchFamily="34" charset="0"/>
        <a:buChar char="•"/>
        <a:defRPr sz="1606" kern="1200">
          <a:solidFill>
            <a:schemeClr val="tx1"/>
          </a:solidFill>
          <a:latin typeface="+mn-lt"/>
          <a:ea typeface="+mn-ea"/>
          <a:cs typeface="+mn-cs"/>
        </a:defRPr>
      </a:lvl2pPr>
      <a:lvl3pPr marL="765010" indent="-153002" algn="l" defTabSz="612008" rtl="0" eaLnBrk="1" latinLnBrk="0" hangingPunct="1">
        <a:lnSpc>
          <a:spcPct val="90000"/>
        </a:lnSpc>
        <a:spcBef>
          <a:spcPts val="335"/>
        </a:spcBef>
        <a:buFont typeface="Arial" panose="020b0604020202020204" pitchFamily="34" charset="0"/>
        <a:buChar char="•"/>
        <a:defRPr sz="1339" kern="1200">
          <a:solidFill>
            <a:schemeClr val="tx1"/>
          </a:solidFill>
          <a:latin typeface="+mn-lt"/>
          <a:ea typeface="+mn-ea"/>
          <a:cs typeface="+mn-cs"/>
        </a:defRPr>
      </a:lvl3pPr>
      <a:lvl4pPr marL="107101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4pPr>
      <a:lvl5pPr marL="1377018"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5pPr>
      <a:lvl6pPr marL="1683022"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6pPr>
      <a:lvl7pPr marL="1989026"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7pPr>
      <a:lvl8pPr marL="2295030"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8pPr>
      <a:lvl9pPr marL="260103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9pPr>
    </p:bodyStyle>
    <p:otherStyle>
      <a:defPPr>
        <a:defRPr lang="en-US"/>
      </a:defPPr>
      <a:lvl1pPr marL="0" algn="l" defTabSz="612008" rtl="0" eaLnBrk="1" latinLnBrk="0" hangingPunct="1">
        <a:defRPr sz="1205" kern="1200">
          <a:solidFill>
            <a:schemeClr val="tx1"/>
          </a:solidFill>
          <a:latin typeface="+mn-lt"/>
          <a:ea typeface="+mn-ea"/>
          <a:cs typeface="+mn-cs"/>
        </a:defRPr>
      </a:lvl1pPr>
      <a:lvl2pPr marL="306004" algn="l" defTabSz="612008" rtl="0" eaLnBrk="1" latinLnBrk="0" hangingPunct="1">
        <a:defRPr sz="1205" kern="1200">
          <a:solidFill>
            <a:schemeClr val="tx1"/>
          </a:solidFill>
          <a:latin typeface="+mn-lt"/>
          <a:ea typeface="+mn-ea"/>
          <a:cs typeface="+mn-cs"/>
        </a:defRPr>
      </a:lvl2pPr>
      <a:lvl3pPr marL="612008" algn="l" defTabSz="612008" rtl="0" eaLnBrk="1" latinLnBrk="0" hangingPunct="1">
        <a:defRPr sz="1205" kern="1200">
          <a:solidFill>
            <a:schemeClr val="tx1"/>
          </a:solidFill>
          <a:latin typeface="+mn-lt"/>
          <a:ea typeface="+mn-ea"/>
          <a:cs typeface="+mn-cs"/>
        </a:defRPr>
      </a:lvl3pPr>
      <a:lvl4pPr marL="918012" algn="l" defTabSz="612008" rtl="0" eaLnBrk="1" latinLnBrk="0" hangingPunct="1">
        <a:defRPr sz="1205" kern="1200">
          <a:solidFill>
            <a:schemeClr val="tx1"/>
          </a:solidFill>
          <a:latin typeface="+mn-lt"/>
          <a:ea typeface="+mn-ea"/>
          <a:cs typeface="+mn-cs"/>
        </a:defRPr>
      </a:lvl4pPr>
      <a:lvl5pPr marL="1224016" algn="l" defTabSz="612008" rtl="0" eaLnBrk="1" latinLnBrk="0" hangingPunct="1">
        <a:defRPr sz="1205" kern="1200">
          <a:solidFill>
            <a:schemeClr val="tx1"/>
          </a:solidFill>
          <a:latin typeface="+mn-lt"/>
          <a:ea typeface="+mn-ea"/>
          <a:cs typeface="+mn-cs"/>
        </a:defRPr>
      </a:lvl5pPr>
      <a:lvl6pPr marL="1530020" algn="l" defTabSz="612008" rtl="0" eaLnBrk="1" latinLnBrk="0" hangingPunct="1">
        <a:defRPr sz="1205" kern="1200">
          <a:solidFill>
            <a:schemeClr val="tx1"/>
          </a:solidFill>
          <a:latin typeface="+mn-lt"/>
          <a:ea typeface="+mn-ea"/>
          <a:cs typeface="+mn-cs"/>
        </a:defRPr>
      </a:lvl6pPr>
      <a:lvl7pPr marL="1836024" algn="l" defTabSz="612008" rtl="0" eaLnBrk="1" latinLnBrk="0" hangingPunct="1">
        <a:defRPr sz="1205" kern="1200">
          <a:solidFill>
            <a:schemeClr val="tx1"/>
          </a:solidFill>
          <a:latin typeface="+mn-lt"/>
          <a:ea typeface="+mn-ea"/>
          <a:cs typeface="+mn-cs"/>
        </a:defRPr>
      </a:lvl7pPr>
      <a:lvl8pPr marL="2142028" algn="l" defTabSz="612008" rtl="0" eaLnBrk="1" latinLnBrk="0" hangingPunct="1">
        <a:defRPr sz="1205" kern="1200">
          <a:solidFill>
            <a:schemeClr val="tx1"/>
          </a:solidFill>
          <a:latin typeface="+mn-lt"/>
          <a:ea typeface="+mn-ea"/>
          <a:cs typeface="+mn-cs"/>
        </a:defRPr>
      </a:lvl8pPr>
      <a:lvl9pPr marL="2448032" algn="l" defTabSz="612008" rtl="0" eaLnBrk="1" latinLnBrk="0" hangingPunct="1">
        <a:defRPr sz="1205"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文本框 2"/>
          <p:cNvSpPr txBox="1"/>
          <p:nvPr/>
        </p:nvSpPr>
        <p:spPr>
          <a:xfrm>
            <a:off x="914729" y="567728"/>
            <a:ext cx="4607082" cy="823783"/>
          </a:xfrm>
          <a:prstGeom prst="rect"/>
          <a:noFill/>
        </p:spPr>
        <p:txBody>
          <a:bodyPr wrap="none" rtlCol="0">
            <a:spAutoFit/>
          </a:bodyPr>
          <a:lstStyle/>
          <a:p>
            <a:pPr>
              <a:lnSpc>
                <a:spcPct val="150000"/>
              </a:lnSpc>
            </a:pPr>
            <a:r>
              <a:rPr lang="zh-CN" altLang="en-US" sz="2000" b="1" dirty="1">
                <a:solidFill>
                  <a:srgbClr val="C00000"/>
                </a:solidFill>
                <a:latin typeface="微软雅黑" panose="020b0503020204020204" pitchFamily="34" charset="-122"/>
                <a:ea typeface="微软雅黑" panose="020b0503020204020204" pitchFamily="34" charset="-122"/>
              </a:rPr>
              <a:t>中国烘焙材料行业市场调研咨询案例</a:t>
            </a:r>
          </a:p>
          <a:p>
            <a:pPr>
              <a:lnSpc>
                <a:spcPct val="150000"/>
              </a:lnSpc>
            </a:pPr>
            <a:r>
              <a:rPr lang="zh-CN" altLang="en-US" sz="1200" dirty="1">
                <a:solidFill>
                  <a:srgbClr val="C00000"/>
                </a:solidFill>
                <a:latin typeface="微软雅黑" panose="020b0503020204020204" pitchFamily="34" charset="-122"/>
                <a:ea typeface="微软雅黑" panose="020b0503020204020204" pitchFamily="34" charset="-122"/>
              </a:rPr>
              <a:t>企业财务、人力资源、产品策略、销售渠道、市场策略、仓储物流</a:t>
            </a:r>
            <a:endParaRPr lang="en-US" altLang="zh-CN" sz="1200">
              <a:solidFill>
                <a:srgbClr val="C00000"/>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914729" y="1989224"/>
            <a:ext cx="4303254" cy="5400355"/>
          </a:xfrm>
          <a:prstGeom prst="rect"/>
          <a:noFill/>
        </p:spPr>
        <p:txBody>
          <a:bodyPr wrap="square" rtlCol="0">
            <a:spAutoFit/>
          </a:bodyPr>
          <a:lstStyle/>
          <a:p>
            <a:pPr>
              <a:lnSpc>
                <a:spcPct val="150000"/>
              </a:lnSpc>
            </a:pPr>
            <a:endParaRPr lang="zh-CN" altLang="en-US" sz="14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现代烘焙业起步于上世纪八十年末，在国内发展仅有二十多年的时间。从经营模式来看，已经从最初的作坊模式发展成为如今精致专卖店与连锁经营模式引领消费、龙头企业的规模不断扩张的市场格局。销售渠道也从传统的线下零售变成线上</a:t>
            </a:r>
            <a:r>
              <a:rPr lang="en-US" altLang="zh-CN" sz="1000" dirty="1">
                <a:solidFill>
                  <a:schemeClr val="tx1">
                    <a:lumMod val="50000"/>
                    <a:lumOff val="50000"/>
                  </a:schemeClr>
                </a:solidFill>
                <a:latin typeface="微软雅黑" pitchFamily="34" charset="-122"/>
                <a:ea typeface="微软雅黑" pitchFamily="34" charset="-122"/>
              </a:rPr>
              <a:t>+</a:t>
            </a:r>
            <a:r>
              <a:rPr lang="zh-CN" altLang="en-US" sz="1000" dirty="1">
                <a:solidFill>
                  <a:schemeClr val="tx1">
                    <a:lumMod val="50000"/>
                    <a:lumOff val="50000"/>
                  </a:schemeClr>
                </a:solidFill>
                <a:latin typeface="微软雅黑" pitchFamily="34" charset="-122"/>
                <a:ea typeface="微软雅黑" pitchFamily="34" charset="-122"/>
              </a:rPr>
              <a:t>线下体验式营销，整体行业处于高速增长期。</a:t>
            </a:r>
          </a:p>
          <a:p>
            <a:pPr>
              <a:lnSpc>
                <a:spcPct val="150000"/>
              </a:lnSpc>
            </a:pP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委托方是从事酵母、酵母衍生物及相关生物制品经营的国家重点高新技术企业、上市公司。公司主导产品包括面包酵母、酿酒酵母、酵母抽提物、营养健康产品、生物饲料添加剂等，产品广泛应用于烘焙食品、发酵面食、酿酒及酒精工业、食品调味、医药及营养保健、动物营养等领域。本次委托方计划进军烘焙线上业务，希望对指定对标企业的财务、人员规模、产品策略、销售渠道、市场策略及仓储物流方面进行深入研究，并分析该对标企业成功的决定性因素。</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marL="171450" indent="-171450">
              <a:lnSpc>
                <a:spcPct val="150000"/>
              </a:lnSpc>
              <a:buFont typeface="Wingdings" panose="05000000000000000000" pitchFamily="2" charset="2"/>
              <a:buChar char="Ø"/>
            </a:pPr>
            <a:r>
              <a:rPr lang="zh-CN" altLang="en-US" sz="1000" dirty="1">
                <a:solidFill>
                  <a:schemeClr val="tx1">
                    <a:lumMod val="50000"/>
                    <a:lumOff val="50000"/>
                  </a:schemeClr>
                </a:solidFill>
                <a:latin typeface="微软雅黑" pitchFamily="34" charset="-122"/>
                <a:ea typeface="微软雅黑" pitchFamily="34" charset="-122"/>
              </a:rPr>
              <a:t>企业财务情况（近年来销售额、利润率等）</a:t>
            </a:r>
            <a:endParaRPr lang="en-US" altLang="zh-CN" sz="1000">
              <a:solidFill>
                <a:schemeClr val="tx1">
                  <a:lumMod val="50000"/>
                  <a:lumOff val="50000"/>
                </a:schemeClr>
              </a:solidFill>
              <a:latin typeface="微软雅黑" pitchFamily="34" charset="-122"/>
              <a:ea typeface="微软雅黑" pitchFamily="34" charset="-122"/>
            </a:endParaRPr>
          </a:p>
          <a:p>
            <a:pPr marL="171450" indent="-171450">
              <a:lnSpc>
                <a:spcPct val="150000"/>
              </a:lnSpc>
              <a:buFont typeface="Wingdings" panose="05000000000000000000" pitchFamily="2" charset="2"/>
              <a:buChar char="Ø"/>
            </a:pPr>
            <a:r>
              <a:rPr lang="zh-CN" altLang="en-US" sz="1000" dirty="1">
                <a:solidFill>
                  <a:schemeClr val="tx1">
                    <a:lumMod val="50000"/>
                    <a:lumOff val="50000"/>
                  </a:schemeClr>
                </a:solidFill>
                <a:latin typeface="微软雅黑" pitchFamily="34" charset="-122"/>
                <a:ea typeface="微软雅黑" pitchFamily="34" charset="-122"/>
              </a:rPr>
              <a:t>人力资源（人员规模、薪酬架构等）</a:t>
            </a:r>
            <a:endParaRPr lang="en-US" altLang="zh-CN" sz="1000">
              <a:solidFill>
                <a:schemeClr val="tx1">
                  <a:lumMod val="50000"/>
                  <a:lumOff val="50000"/>
                </a:schemeClr>
              </a:solidFill>
              <a:latin typeface="微软雅黑" pitchFamily="34" charset="-122"/>
              <a:ea typeface="微软雅黑" pitchFamily="34" charset="-122"/>
            </a:endParaRPr>
          </a:p>
          <a:p>
            <a:pPr marL="171450" indent="-171450">
              <a:lnSpc>
                <a:spcPct val="150000"/>
              </a:lnSpc>
              <a:buFont typeface="Wingdings" panose="05000000000000000000" pitchFamily="2" charset="2"/>
              <a:buChar char="Ø"/>
            </a:pPr>
            <a:r>
              <a:rPr lang="zh-CN" altLang="en-US" sz="1000" dirty="1">
                <a:solidFill>
                  <a:schemeClr val="tx1">
                    <a:lumMod val="50000"/>
                    <a:lumOff val="50000"/>
                  </a:schemeClr>
                </a:solidFill>
                <a:latin typeface="微软雅黑" pitchFamily="34" charset="-122"/>
                <a:ea typeface="微软雅黑" pitchFamily="34" charset="-122"/>
              </a:rPr>
              <a:t>产品策略（产品差异化策略、研发能力等）</a:t>
            </a:r>
            <a:endParaRPr lang="en-US" altLang="zh-CN" sz="1000">
              <a:solidFill>
                <a:schemeClr val="tx1">
                  <a:lumMod val="50000"/>
                  <a:lumOff val="50000"/>
                </a:schemeClr>
              </a:solidFill>
              <a:latin typeface="微软雅黑" pitchFamily="34" charset="-122"/>
              <a:ea typeface="微软雅黑" pitchFamily="34" charset="-122"/>
            </a:endParaRPr>
          </a:p>
          <a:p>
            <a:pPr marL="171450" indent="-171450">
              <a:lnSpc>
                <a:spcPct val="150000"/>
              </a:lnSpc>
              <a:buFont typeface="Wingdings" panose="05000000000000000000" pitchFamily="2" charset="2"/>
              <a:buChar char="Ø"/>
            </a:pPr>
            <a:r>
              <a:rPr lang="zh-CN" altLang="en-US" sz="1000" dirty="1">
                <a:solidFill>
                  <a:schemeClr val="tx1">
                    <a:lumMod val="50000"/>
                    <a:lumOff val="50000"/>
                  </a:schemeClr>
                </a:solidFill>
                <a:latin typeface="微软雅黑" pitchFamily="34" charset="-122"/>
                <a:ea typeface="微软雅黑" pitchFamily="34" charset="-122"/>
              </a:rPr>
              <a:t>销售渠道（阿里系、京东系及线下实体店）</a:t>
            </a:r>
            <a:endParaRPr lang="en-US" altLang="zh-CN" sz="1000">
              <a:solidFill>
                <a:schemeClr val="tx1">
                  <a:lumMod val="50000"/>
                  <a:lumOff val="50000"/>
                </a:schemeClr>
              </a:solidFill>
              <a:latin typeface="微软雅黑" pitchFamily="34" charset="-122"/>
              <a:ea typeface="微软雅黑" pitchFamily="34" charset="-122"/>
            </a:endParaRPr>
          </a:p>
          <a:p>
            <a:pPr marL="171450" indent="-171450">
              <a:lnSpc>
                <a:spcPct val="150000"/>
              </a:lnSpc>
              <a:buFont typeface="Wingdings" panose="05000000000000000000" pitchFamily="2" charset="2"/>
              <a:buChar char="Ø"/>
            </a:pPr>
            <a:r>
              <a:rPr lang="zh-CN" altLang="en-US" sz="1000" dirty="1">
                <a:solidFill>
                  <a:schemeClr val="tx1">
                    <a:lumMod val="50000"/>
                    <a:lumOff val="50000"/>
                  </a:schemeClr>
                </a:solidFill>
                <a:latin typeface="微软雅黑" pitchFamily="34" charset="-122"/>
                <a:ea typeface="微软雅黑" pitchFamily="34" charset="-122"/>
              </a:rPr>
              <a:t>市场策略（市场推广策略、推广方向、推广内容等）</a:t>
            </a:r>
            <a:endParaRPr lang="en-US" altLang="zh-CN" sz="1000">
              <a:solidFill>
                <a:schemeClr val="tx1">
                  <a:lumMod val="50000"/>
                  <a:lumOff val="50000"/>
                </a:schemeClr>
              </a:solidFill>
              <a:latin typeface="微软雅黑" pitchFamily="34" charset="-122"/>
              <a:ea typeface="微软雅黑" pitchFamily="34" charset="-122"/>
            </a:endParaRPr>
          </a:p>
          <a:p>
            <a:pPr marL="171450" indent="-171450">
              <a:lnSpc>
                <a:spcPct val="150000"/>
              </a:lnSpc>
              <a:buFont typeface="Wingdings" panose="05000000000000000000" pitchFamily="2" charset="2"/>
              <a:buChar char="Ø"/>
            </a:pPr>
            <a:r>
              <a:rPr lang="zh-CN" altLang="en-US" sz="1000" dirty="1">
                <a:solidFill>
                  <a:schemeClr val="tx1">
                    <a:lumMod val="50000"/>
                    <a:lumOff val="50000"/>
                  </a:schemeClr>
                </a:solidFill>
                <a:latin typeface="微软雅黑" pitchFamily="34" charset="-122"/>
                <a:ea typeface="微软雅黑" pitchFamily="34" charset="-122"/>
              </a:rPr>
              <a:t>仓储物流（仓库分布、物流及快递、耗材费用等）</a:t>
            </a:r>
          </a:p>
        </p:txBody>
      </p:sp>
    </p:spTree>
    <p:extLst>
      <p:ext uri="{BB962C8B-B14F-4D97-AF65-F5344CB8AC3E}">
        <p14:creationId xmlns:p14="http://schemas.microsoft.com/office/powerpoint/2010/main" val="1353520173"/>
      </p:ext>
    </p:extLst>
  </p:cSld>
  <p:clrMapOvr>
    <a:masterClrMapping/>
  </p:clrMapOvr>
  <p:transition spd="fast"/>
  <p:timing>
    <p:tnLst>
      <p:par>
        <p:cTn id="1"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矩形 2"/>
          <p:cNvSpPr/>
          <p:nvPr/>
        </p:nvSpPr>
        <p:spPr>
          <a:xfrm>
            <a:off x="469556" y="530049"/>
            <a:ext cx="5177481" cy="2487433"/>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6" name="矩形 5"/>
          <p:cNvSpPr/>
          <p:nvPr/>
        </p:nvSpPr>
        <p:spPr>
          <a:xfrm>
            <a:off x="475684" y="3094284"/>
            <a:ext cx="5171353" cy="2391403"/>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8" name="矩形 7"/>
          <p:cNvSpPr/>
          <p:nvPr/>
        </p:nvSpPr>
        <p:spPr>
          <a:xfrm>
            <a:off x="463548" y="5562489"/>
            <a:ext cx="3252673" cy="2168157"/>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38" name="矩形 37"/>
          <p:cNvSpPr/>
          <p:nvPr/>
        </p:nvSpPr>
        <p:spPr>
          <a:xfrm>
            <a:off x="3800475" y="5571799"/>
            <a:ext cx="1847656" cy="2168157"/>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graphicFrame>
        <p:nvGraphicFramePr>
          <p:cNvPr id="9" name="表格 8"/>
          <p:cNvGraphicFramePr/>
          <p:nvPr>
            <p:extLst>
              <p:ext uri="{D42A27DB-BD31-4B8C-83A1-F6EECF244321}">
                <p14:modId xmlns:p14="http://schemas.microsoft.com/office/powerpoint/2010/main" val="3350777740"/>
              </p:ext>
            </p:extLst>
          </p:nvPr>
        </p:nvGraphicFramePr>
        <p:xfrm>
          <a:off x="489132" y="798537"/>
          <a:ext cx="2962488" cy="2134244"/>
        </p:xfrm>
        <a:graphic>
          <a:graphicData uri="http://schemas.openxmlformats.org/drawingml/2006/table">
            <a:tbl>
              <a:tblPr firstRow="1" bandRow="1">
                <a:tableStyleId>{5C22544A-7EE6-4342-B048-85BDC9FD1C3A}</a:tableStyleId>
              </a:tblPr>
              <a:tblGrid>
                <a:gridCol w="1481244"/>
                <a:gridCol w="1481244"/>
              </a:tblGrid>
              <a:tr h="208216">
                <a:tc gridSpan="2">
                  <a:txBody>
                    <a:bodyPr anchorCtr="0"/>
                    <a:lstStyle/>
                    <a:p>
                      <a:pPr algn="ctr"/>
                      <a:r>
                        <a:rPr lang="en-US" altLang="zh-CN" sz="800" dirty="1">
                          <a:solidFill>
                            <a:schemeClr val="bg1"/>
                          </a:solidFill>
                          <a:latin typeface="微软雅黑" panose="020b0503020204020204" pitchFamily="34" charset="-122"/>
                          <a:ea typeface="微软雅黑" panose="020b0503020204020204" pitchFamily="34" charset="-122"/>
                        </a:rPr>
                        <a:t>2017</a:t>
                      </a:r>
                      <a:r>
                        <a:rPr lang="zh-CN" altLang="en-US" sz="800" dirty="1">
                          <a:solidFill>
                            <a:schemeClr val="bg1"/>
                          </a:solidFill>
                          <a:latin typeface="微软雅黑" panose="020b0503020204020204" pitchFamily="34" charset="-122"/>
                          <a:ea typeface="微软雅黑" panose="020b0503020204020204" pitchFamily="34" charset="-122"/>
                        </a:rPr>
                        <a:t>年上海</a:t>
                      </a:r>
                      <a:r>
                        <a:rPr lang="en-US" altLang="zh-CN" sz="800" dirty="1">
                          <a:solidFill>
                            <a:schemeClr val="bg1"/>
                          </a:solidFill>
                          <a:latin typeface="微软雅黑" panose="020b0503020204020204" pitchFamily="34" charset="-122"/>
                          <a:ea typeface="微软雅黑" panose="020b0503020204020204" pitchFamily="34" charset="-122"/>
                        </a:rPr>
                        <a:t>XX</a:t>
                      </a:r>
                      <a:r>
                        <a:rPr lang="zh-CN" altLang="en-US" sz="800" dirty="1">
                          <a:solidFill>
                            <a:schemeClr val="bg1"/>
                          </a:solidFill>
                          <a:latin typeface="微软雅黑" panose="020b0503020204020204" pitchFamily="34" charset="-122"/>
                          <a:ea typeface="微软雅黑" panose="020b0503020204020204" pitchFamily="34" charset="-122"/>
                        </a:rPr>
                        <a:t>商贸有限公司财务数据（单位：万元）</a:t>
                      </a:r>
                    </a:p>
                  </a:txBody>
                  <a:tcPr marL="55085" marR="55085" marT="27544" marB="27544" anchor="ctr">
                    <a:lnB w="12700" cap="flat" cmpd="sng" algn="ctr">
                      <a:solidFill>
                        <a:schemeClr val="bg1">
                          <a:lumMod val="85000"/>
                        </a:schemeClr>
                      </a:solidFill>
                      <a:prstDash val="solid"/>
                      <a:round/>
                      <a:headEnd type="none" w="med" len="med"/>
                      <a:tailEnd type="none" w="med" len="med"/>
                    </a:lnB>
                    <a:solidFill>
                      <a:srgbClr val="002060"/>
                    </a:solidFill>
                  </a:tcPr>
                </a:tc>
                <a:tc hMerge="1" rowSpan="1">
                  <a:txBody>
                    <a:bodyPr/>
                    <a:lstStyle/>
                    <a:p>
                      <a:endParaRPr lang="zh-CN" altLang="en-US"/>
                    </a:p>
                  </a:txBody>
                  <a:tcPr/>
                </a:tc>
              </a:tr>
              <a:tr h="138262">
                <a:tc>
                  <a:txBody>
                    <a:bodyPr anchorCtr="0"/>
                    <a:lstStyle/>
                    <a:p>
                      <a:pPr algn="l"/>
                      <a:r>
                        <a:rPr lang="zh-CN" altLang="en-US" sz="600" b="1" dirty="1">
                          <a:latin typeface="微软雅黑" panose="020b0503020204020204" pitchFamily="34" charset="-122"/>
                          <a:ea typeface="微软雅黑" panose="020b0503020204020204" pitchFamily="34" charset="-122"/>
                        </a:rPr>
                        <a:t>销售额：</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a:endParaRPr lang="zh-CN" altLang="en-US" sz="600" b="1">
                        <a:latin typeface="微软雅黑" panose="020b0503020204020204" pitchFamily="34" charset="-122"/>
                        <a:ea typeface="微软雅黑" panose="020b0503020204020204" pitchFamily="34" charset="-122"/>
                      </a:endParaRP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8262">
                <a:tc>
                  <a:txBody>
                    <a:bodyPr anchorCtr="0"/>
                    <a:lstStyle/>
                    <a:p>
                      <a:pPr algn="ctr"/>
                      <a:r>
                        <a:rPr lang="zh-CN" altLang="en-US" sz="600" dirty="1">
                          <a:latin typeface="微软雅黑" panose="020b0503020204020204" pitchFamily="34" charset="-122"/>
                          <a:ea typeface="微软雅黑" panose="020b0503020204020204" pitchFamily="34" charset="-122"/>
                        </a:rPr>
                        <a:t>上海仓</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52000</a:t>
                      </a:r>
                    </a:p>
                  </a:txBody>
                  <a:tcPr marL="5738" marR="5738" marT="573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8262">
                <a:tc>
                  <a:txBody>
                    <a:bodyPr anchorCtr="0"/>
                    <a:lstStyle/>
                    <a:p>
                      <a:pPr algn="ctr"/>
                      <a:r>
                        <a:rPr lang="zh-CN" altLang="en-US" sz="600" dirty="1">
                          <a:latin typeface="微软雅黑" panose="020b0503020204020204" pitchFamily="34" charset="-122"/>
                          <a:ea typeface="微软雅黑" panose="020b0503020204020204" pitchFamily="34" charset="-122"/>
                        </a:rPr>
                        <a:t>广东仓</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14000</a:t>
                      </a:r>
                    </a:p>
                  </a:txBody>
                  <a:tcPr marL="5738" marR="5738" marT="573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8262">
                <a:tc>
                  <a:txBody>
                    <a:bodyPr anchorCtr="0"/>
                    <a:lstStyle/>
                    <a:p>
                      <a:pPr algn="ctr"/>
                      <a:r>
                        <a:rPr lang="zh-CN" altLang="en-US" sz="600" dirty="1">
                          <a:latin typeface="微软雅黑" panose="020b0503020204020204" pitchFamily="34" charset="-122"/>
                          <a:ea typeface="微软雅黑" panose="020b0503020204020204" pitchFamily="34" charset="-122"/>
                        </a:rPr>
                        <a:t>山东仓</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25000</a:t>
                      </a:r>
                    </a:p>
                  </a:txBody>
                  <a:tcPr marL="5738" marR="5738" marT="573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8262">
                <a:tc>
                  <a:txBody>
                    <a:bodyPr anchorCtr="0"/>
                    <a:lstStyle/>
                    <a:p>
                      <a:pPr algn="ctr"/>
                      <a:r>
                        <a:rPr lang="zh-CN" altLang="en-US" sz="600" dirty="1">
                          <a:latin typeface="微软雅黑" panose="020b0503020204020204" pitchFamily="34" charset="-122"/>
                          <a:ea typeface="微软雅黑" panose="020b0503020204020204" pitchFamily="34" charset="-122"/>
                        </a:rPr>
                        <a:t>湖北仓</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9500</a:t>
                      </a:r>
                    </a:p>
                  </a:txBody>
                  <a:tcPr marL="5738" marR="5738" marT="573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8262">
                <a:tc>
                  <a:txBody>
                    <a:bodyPr anchorCtr="0"/>
                    <a:lstStyle/>
                    <a:p>
                      <a:pPr algn="ctr"/>
                      <a:r>
                        <a:rPr lang="zh-CN" altLang="en-US" sz="600" b="1" dirty="1">
                          <a:latin typeface="微软雅黑" panose="020b0503020204020204" pitchFamily="34" charset="-122"/>
                          <a:ea typeface="微软雅黑" panose="020b0503020204020204" pitchFamily="34" charset="-122"/>
                        </a:rPr>
                        <a:t>总计</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1" i="0" u="none" strike="noStrike" dirty="1">
                          <a:solidFill>
                            <a:srgbClr val="000000"/>
                          </a:solidFill>
                          <a:effectLst/>
                          <a:latin typeface="微软雅黑" panose="020b0503020204020204" pitchFamily="34" charset="-122"/>
                          <a:ea typeface="微软雅黑" panose="020b0503020204020204" pitchFamily="34" charset="-122"/>
                        </a:rPr>
                        <a:t>100500</a:t>
                      </a:r>
                    </a:p>
                  </a:txBody>
                  <a:tcPr marL="5738" marR="5738" marT="573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8262">
                <a:tc>
                  <a:txBody>
                    <a:bodyPr anchorCtr="0"/>
                    <a:lstStyle/>
                    <a:p>
                      <a:pPr algn="l"/>
                      <a:r>
                        <a:rPr lang="zh-CN" altLang="en-US" sz="600" b="1" dirty="1">
                          <a:latin typeface="微软雅黑" panose="020b0503020204020204" pitchFamily="34" charset="-122"/>
                          <a:ea typeface="微软雅黑" panose="020b0503020204020204" pitchFamily="34" charset="-122"/>
                        </a:rPr>
                        <a:t>成本结构：</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a:endParaRPr lang="zh-CN" altLang="en-US" sz="600" b="1">
                        <a:latin typeface="微软雅黑" panose="020b0503020204020204" pitchFamily="34" charset="-122"/>
                        <a:ea typeface="微软雅黑" panose="020b0503020204020204" pitchFamily="34" charset="-122"/>
                      </a:endParaRP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8262">
                <a:tc>
                  <a:txBody>
                    <a:bodyPr anchorCtr="0"/>
                    <a:lstStyle/>
                    <a:p>
                      <a:pPr algn="ctr"/>
                      <a:r>
                        <a:rPr lang="zh-CN" altLang="en-US" sz="600" dirty="1">
                          <a:latin typeface="微软雅黑" panose="020b0503020204020204" pitchFamily="34" charset="-122"/>
                          <a:ea typeface="微软雅黑" panose="020b0503020204020204" pitchFamily="34" charset="-122"/>
                        </a:rPr>
                        <a:t>原材料成本</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46000</a:t>
                      </a:r>
                    </a:p>
                  </a:txBody>
                  <a:tcPr marL="5738" marR="5738" marT="573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8262">
                <a:tc>
                  <a:txBody>
                    <a:bodyPr anchorCtr="0"/>
                    <a:lstStyle/>
                    <a:p>
                      <a:pPr algn="ctr"/>
                      <a:r>
                        <a:rPr lang="zh-CN" altLang="en-US" sz="600" dirty="1">
                          <a:latin typeface="微软雅黑" panose="020b0503020204020204" pitchFamily="34" charset="-122"/>
                          <a:ea typeface="微软雅黑" panose="020b0503020204020204" pitchFamily="34" charset="-122"/>
                        </a:rPr>
                        <a:t>薪酬福利及行政费用</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9000</a:t>
                      </a:r>
                    </a:p>
                  </a:txBody>
                  <a:tcPr marL="5738" marR="5738" marT="573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8262">
                <a:tc>
                  <a:txBody>
                    <a:bodyPr anchorCtr="0"/>
                    <a:lstStyle/>
                    <a:p>
                      <a:pPr algn="ctr"/>
                      <a:r>
                        <a:rPr lang="zh-CN" altLang="en-US" sz="600" dirty="1">
                          <a:latin typeface="微软雅黑" panose="020b0503020204020204" pitchFamily="34" charset="-122"/>
                          <a:ea typeface="微软雅黑" panose="020b0503020204020204" pitchFamily="34" charset="-122"/>
                        </a:rPr>
                        <a:t>仓储物流费用</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13790</a:t>
                      </a:r>
                    </a:p>
                  </a:txBody>
                  <a:tcPr marL="5738" marR="5738" marT="573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38262">
                <a:tc>
                  <a:txBody>
                    <a:bodyPr anchorCtr="0"/>
                    <a:lstStyle/>
                    <a:p>
                      <a:pPr algn="ctr"/>
                      <a:r>
                        <a:rPr lang="zh-CN" altLang="en-US" sz="600" dirty="1">
                          <a:latin typeface="微软雅黑" panose="020b0503020204020204" pitchFamily="34" charset="-122"/>
                          <a:ea typeface="微软雅黑" panose="020b0503020204020204" pitchFamily="34" charset="-122"/>
                        </a:rPr>
                        <a:t>市场推广费用</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11200</a:t>
                      </a:r>
                    </a:p>
                  </a:txBody>
                  <a:tcPr marL="5738" marR="5738" marT="573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57110">
                <a:tc>
                  <a:txBody>
                    <a:bodyPr anchorCtr="0"/>
                    <a:lstStyle/>
                    <a:p>
                      <a:pPr algn="ctr"/>
                      <a:r>
                        <a:rPr lang="zh-CN" altLang="en-US" sz="600" b="0" dirty="1">
                          <a:latin typeface="微软雅黑" panose="020b0503020204020204" pitchFamily="34" charset="-122"/>
                          <a:ea typeface="微软雅黑" panose="020b0503020204020204" pitchFamily="34" charset="-122"/>
                        </a:rPr>
                        <a:t>入股供应商投资</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2000</a:t>
                      </a:r>
                    </a:p>
                  </a:txBody>
                  <a:tcPr marL="5738" marR="5738" marT="573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157110">
                <a:tc>
                  <a:txBody>
                    <a:bodyPr anchorCtr="0"/>
                    <a:lstStyle/>
                    <a:p>
                      <a:pPr algn="ctr"/>
                      <a:r>
                        <a:rPr lang="zh-CN" altLang="en-US" sz="600" b="1" dirty="1">
                          <a:latin typeface="微软雅黑" panose="020b0503020204020204" pitchFamily="34" charset="-122"/>
                          <a:ea typeface="微软雅黑" panose="020b0503020204020204" pitchFamily="34" charset="-122"/>
                        </a:rPr>
                        <a:t>总计</a:t>
                      </a:r>
                    </a:p>
                  </a:txBody>
                  <a:tcPr marL="55085" marR="55085" marT="27544" marB="27544"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fontAlgn="ctr"/>
                      <a:r>
                        <a:rPr lang="en-US" altLang="zh-CN" sz="600" b="1" i="0" u="none" strike="noStrike" dirty="1">
                          <a:solidFill>
                            <a:srgbClr val="000000"/>
                          </a:solidFill>
                          <a:effectLst/>
                          <a:latin typeface="微软雅黑" panose="020b0503020204020204" pitchFamily="34" charset="-122"/>
                          <a:ea typeface="微软雅黑" panose="020b0503020204020204" pitchFamily="34" charset="-122"/>
                        </a:rPr>
                        <a:t>81990</a:t>
                      </a:r>
                    </a:p>
                  </a:txBody>
                  <a:tcPr marL="5738" marR="5738" marT="5738"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bl>
          </a:graphicData>
        </a:graphic>
      </p:graphicFrame>
      <p:sp>
        <p:nvSpPr>
          <p:cNvPr id="10" name="文本框 9"/>
          <p:cNvSpPr txBox="1"/>
          <p:nvPr/>
        </p:nvSpPr>
        <p:spPr>
          <a:xfrm>
            <a:off x="3438172" y="753895"/>
            <a:ext cx="2208865" cy="2192908"/>
          </a:xfrm>
          <a:prstGeom prst="rect"/>
          <a:noFill/>
        </p:spPr>
        <p:txBody>
          <a:bodyPr wrap="square" rtlCol="0">
            <a:spAutoFit/>
          </a:bodyPr>
          <a:lstStyle/>
          <a:p>
            <a:pPr>
              <a:lnSpc>
                <a:spcPct val="150000"/>
              </a:lnSpc>
            </a:pPr>
            <a:r>
              <a:rPr lang="zh-CN" altLang="en-US" sz="700" b="1" dirty="1">
                <a:solidFill>
                  <a:schemeClr val="tx2">
                    <a:lumMod val="50000"/>
                  </a:schemeClr>
                </a:solidFill>
                <a:latin typeface="微软雅黑" panose="020b0503020204020204" pitchFamily="34" charset="-122"/>
                <a:ea typeface="微软雅黑" panose="020b0503020204020204" pitchFamily="34" charset="-122"/>
              </a:rPr>
              <a:t>基本财务数据分析与解读：</a:t>
            </a:r>
            <a:endParaRPr lang="en-US" altLang="zh-CN" sz="700" b="1">
              <a:solidFill>
                <a:schemeClr val="tx2">
                  <a:lumMod val="50000"/>
                </a:schemeClr>
              </a:solidFill>
              <a:latin typeface="微软雅黑" panose="020b0503020204020204" pitchFamily="34" charset="-122"/>
              <a:ea typeface="微软雅黑" panose="020b0503020204020204" pitchFamily="34" charset="-122"/>
            </a:endParaRPr>
          </a:p>
          <a:p>
            <a:pPr marL="171450" indent="171450" algn="just">
              <a:lnSpc>
                <a:spcPct val="150000"/>
              </a:lnSpc>
              <a:buFont typeface="Wingdings" panose="05000000000000000000" pitchFamily="2" charset="2"/>
              <a:buChar char="ü"/>
            </a:pPr>
            <a:r>
              <a:rPr lang="zh-CN" altLang="en-US" sz="600" b="1" dirty="1">
                <a:solidFill>
                  <a:schemeClr val="tx2">
                    <a:lumMod val="50000"/>
                  </a:schemeClr>
                </a:solidFill>
                <a:latin typeface="微软雅黑" panose="020b0503020204020204" pitchFamily="34" charset="-122"/>
                <a:ea typeface="微软雅黑" panose="020b0503020204020204" pitchFamily="34" charset="-122"/>
              </a:rPr>
              <a:t>业务拆分</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：该公司基本都是</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B2C</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业务，</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B2B</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的业务量非常小。</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2017</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年，该公司</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100500</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万元的销售额包括</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B2B</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业务，据了解，该公司去年的</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2B</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业务销售额大概在</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800-1000</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万之间，和</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2C</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业务相比，体量占比极小。</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XX</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的</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2B</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业务主要都是线上，线下的</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2B</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业务暂时没有。</a:t>
            </a:r>
            <a:endParaRPr lang="en-US" altLang="zh-CN" sz="600">
              <a:solidFill>
                <a:schemeClr val="tx2">
                  <a:lumMod val="50000"/>
                </a:schemeClr>
              </a:solidFill>
              <a:latin typeface="微软雅黑" panose="020b0503020204020204" pitchFamily="34" charset="-122"/>
              <a:ea typeface="微软雅黑" panose="020b0503020204020204" pitchFamily="34" charset="-122"/>
            </a:endParaRPr>
          </a:p>
          <a:p>
            <a:pPr marL="171450" indent="171450" algn="just">
              <a:lnSpc>
                <a:spcPct val="150000"/>
              </a:lnSpc>
              <a:buFont typeface="Wingdings" panose="05000000000000000000" pitchFamily="2" charset="2"/>
              <a:buChar char="ü"/>
            </a:pPr>
            <a:endParaRPr lang="en-US" altLang="zh-CN" sz="600">
              <a:solidFill>
                <a:schemeClr val="tx2">
                  <a:lumMod val="50000"/>
                </a:schemeClr>
              </a:solidFill>
              <a:latin typeface="微软雅黑" panose="020b0503020204020204" pitchFamily="34" charset="-122"/>
              <a:ea typeface="微软雅黑" panose="020b0503020204020204" pitchFamily="34" charset="-122"/>
            </a:endParaRPr>
          </a:p>
          <a:p>
            <a:pPr marL="171450" indent="171450" algn="just">
              <a:lnSpc>
                <a:spcPct val="150000"/>
              </a:lnSpc>
              <a:buFont typeface="Wingdings" panose="05000000000000000000" pitchFamily="2" charset="2"/>
              <a:buChar char="ü"/>
            </a:pPr>
            <a:r>
              <a:rPr lang="zh-CN" altLang="en-US" sz="600" b="1" dirty="1">
                <a:solidFill>
                  <a:schemeClr val="tx2">
                    <a:lumMod val="50000"/>
                  </a:schemeClr>
                </a:solidFill>
                <a:latin typeface="微软雅黑" panose="020b0503020204020204" pitchFamily="34" charset="-122"/>
                <a:ea typeface="微软雅黑" panose="020b0503020204020204" pitchFamily="34" charset="-122"/>
              </a:rPr>
              <a:t>产品毛利率：</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该公司主要销售乳制品、烘焙原料和器具包装三大类产品。据了解，乳制品的毛利率大约为</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10%-12%</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，食品原料的毛利率大约为</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10%-15%</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，而器具包装类产品的毛利率大约为</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30%-50%</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a:t>
            </a:r>
            <a:endParaRPr lang="en-US" altLang="zh-CN" sz="600">
              <a:solidFill>
                <a:schemeClr val="tx2">
                  <a:lumMod val="50000"/>
                </a:schemeClr>
              </a:solidFill>
              <a:latin typeface="微软雅黑" panose="020b0503020204020204" pitchFamily="34" charset="-122"/>
              <a:ea typeface="微软雅黑" panose="020b0503020204020204" pitchFamily="34" charset="-122"/>
            </a:endParaRPr>
          </a:p>
          <a:p>
            <a:pPr marL="171450" indent="171450" algn="just">
              <a:lnSpc>
                <a:spcPct val="150000"/>
              </a:lnSpc>
              <a:buFont typeface="Wingdings" panose="05000000000000000000" pitchFamily="2" charset="2"/>
              <a:buChar char="ü"/>
            </a:pPr>
            <a:endParaRPr lang="en-US" altLang="zh-CN" sz="600">
              <a:solidFill>
                <a:schemeClr val="tx2">
                  <a:lumMod val="50000"/>
                </a:schemeClr>
              </a:solidFill>
              <a:latin typeface="微软雅黑" panose="020b0503020204020204" pitchFamily="34" charset="-122"/>
              <a:ea typeface="微软雅黑" panose="020b0503020204020204" pitchFamily="34" charset="-122"/>
            </a:endParaRPr>
          </a:p>
          <a:p>
            <a:pPr marL="171450" indent="171450" algn="just">
              <a:lnSpc>
                <a:spcPct val="150000"/>
              </a:lnSpc>
              <a:buFont typeface="Wingdings" panose="05000000000000000000" pitchFamily="2" charset="2"/>
              <a:buChar char="ü"/>
            </a:pPr>
            <a:r>
              <a:rPr lang="zh-CN" altLang="en-US" sz="600" b="1" dirty="1">
                <a:solidFill>
                  <a:schemeClr val="tx2">
                    <a:lumMod val="50000"/>
                  </a:schemeClr>
                </a:solidFill>
                <a:latin typeface="微软雅黑" panose="020b0503020204020204" pitchFamily="34" charset="-122"/>
                <a:ea typeface="微软雅黑" panose="020b0503020204020204" pitchFamily="34" charset="-122"/>
              </a:rPr>
              <a:t>成本结构：</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从成本结构来看，该公司最大的三块成本分别是原材料、仓储物流费用和市场推广费用，三大块成本占总体运营成本的</a:t>
            </a:r>
            <a:r>
              <a:rPr lang="en-US" altLang="zh-CN" sz="600" dirty="1">
                <a:solidFill>
                  <a:schemeClr val="tx2">
                    <a:lumMod val="50000"/>
                  </a:schemeClr>
                </a:solidFill>
                <a:latin typeface="微软雅黑" panose="020b0503020204020204" pitchFamily="34" charset="-122"/>
                <a:ea typeface="微软雅黑" panose="020b0503020204020204" pitchFamily="34" charset="-122"/>
              </a:rPr>
              <a:t>73%</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a:t>
            </a:r>
            <a:endParaRPr lang="en-US" altLang="zh-CN" sz="600">
              <a:solidFill>
                <a:schemeClr val="tx2">
                  <a:lumMod val="50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539903" y="3379603"/>
            <a:ext cx="3013527" cy="2019394"/>
            <a:chOff x="542922" y="1895920"/>
            <a:chExt cx="10874520" cy="3891990"/>
          </a:xfrm>
        </p:grpSpPr>
        <p:grpSp>
          <p:nvGrpSpPr>
            <p:cNvPr id="11" name="组合 10"/>
            <p:cNvGrpSpPr/>
            <p:nvPr/>
          </p:nvGrpSpPr>
          <p:grpSpPr>
            <a:xfrm>
              <a:off x="542922" y="1895920"/>
              <a:ext cx="8358864" cy="3891990"/>
              <a:chOff x="1002611" y="3299254"/>
              <a:chExt cx="8358864" cy="3891990"/>
            </a:xfrm>
            <a:solidFill>
              <a:schemeClr val="bg2">
                <a:lumMod val="75000"/>
              </a:schemeClr>
            </a:solidFill>
          </p:grpSpPr>
          <p:sp>
            <p:nvSpPr>
              <p:cNvPr id="12" name="圆角矩形 11"/>
              <p:cNvSpPr/>
              <p:nvPr/>
            </p:nvSpPr>
            <p:spPr>
              <a:xfrm>
                <a:off x="3642875" y="3299254"/>
                <a:ext cx="3637438" cy="370800"/>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b="1" dirty="1">
                    <a:solidFill>
                      <a:schemeClr val="bg1"/>
                    </a:solidFill>
                    <a:latin typeface="微软雅黑" panose="020b0503020204020204" pitchFamily="34" charset="-122"/>
                    <a:ea typeface="微软雅黑" panose="020b0503020204020204" pitchFamily="34" charset="-122"/>
                  </a:rPr>
                  <a:t>上海</a:t>
                </a:r>
                <a:r>
                  <a:rPr lang="en-US" altLang="zh-CN" sz="600" b="1" dirty="1">
                    <a:solidFill>
                      <a:schemeClr val="bg1"/>
                    </a:solidFill>
                    <a:latin typeface="微软雅黑" panose="020b0503020204020204" pitchFamily="34" charset="-122"/>
                    <a:ea typeface="微软雅黑" panose="020b0503020204020204" pitchFamily="34" charset="-122"/>
                  </a:rPr>
                  <a:t>XX</a:t>
                </a:r>
                <a:r>
                  <a:rPr lang="zh-CN" altLang="en-US" sz="600" b="1" dirty="1">
                    <a:solidFill>
                      <a:schemeClr val="bg1"/>
                    </a:solidFill>
                    <a:latin typeface="微软雅黑" panose="020b0503020204020204" pitchFamily="34" charset="-122"/>
                    <a:ea typeface="微软雅黑" panose="020b0503020204020204" pitchFamily="34" charset="-122"/>
                  </a:rPr>
                  <a:t>商贸有限公司</a:t>
                </a:r>
              </a:p>
            </p:txBody>
          </p:sp>
          <p:sp>
            <p:nvSpPr>
              <p:cNvPr id="13" name="圆角矩形 12"/>
              <p:cNvSpPr/>
              <p:nvPr/>
            </p:nvSpPr>
            <p:spPr>
              <a:xfrm>
                <a:off x="2491728" y="4287795"/>
                <a:ext cx="370703" cy="1297459"/>
              </a:xfrm>
              <a:prstGeom prst="roundRect">
                <a:avLst/>
              </a:prstGeom>
              <a:solidFill>
                <a:schemeClr val="accent1">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r>
                  <a:rPr lang="zh-CN" altLang="en-US" sz="600" b="1" dirty="1">
                    <a:solidFill>
                      <a:schemeClr val="bg1"/>
                    </a:solidFill>
                    <a:latin typeface="微软雅黑" panose="020b0503020204020204" pitchFamily="34" charset="-122"/>
                    <a:ea typeface="微软雅黑" panose="020b0503020204020204" pitchFamily="34" charset="-122"/>
                  </a:rPr>
                  <a:t>零售事业部</a:t>
                </a: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zh-CN" altLang="en-US" sz="600" b="1">
                  <a:solidFill>
                    <a:schemeClr val="bg1"/>
                  </a:solidFill>
                  <a:latin typeface="微软雅黑" panose="020b0503020204020204" pitchFamily="34" charset="-122"/>
                  <a:ea typeface="微软雅黑" panose="020b0503020204020204" pitchFamily="34" charset="-122"/>
                </a:endParaRPr>
              </a:p>
            </p:txBody>
          </p:sp>
          <p:sp>
            <p:nvSpPr>
              <p:cNvPr id="14" name="圆角矩形 13"/>
              <p:cNvSpPr/>
              <p:nvPr/>
            </p:nvSpPr>
            <p:spPr>
              <a:xfrm>
                <a:off x="3020327"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品牌营销</a:t>
                </a:r>
              </a:p>
            </p:txBody>
          </p:sp>
          <p:sp>
            <p:nvSpPr>
              <p:cNvPr id="15" name="圆角矩形 14"/>
              <p:cNvSpPr/>
              <p:nvPr/>
            </p:nvSpPr>
            <p:spPr>
              <a:xfrm>
                <a:off x="3524756"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设计部</a:t>
                </a:r>
              </a:p>
            </p:txBody>
          </p:sp>
          <p:sp>
            <p:nvSpPr>
              <p:cNvPr id="16" name="圆角矩形 15"/>
              <p:cNvSpPr/>
              <p:nvPr/>
            </p:nvSpPr>
            <p:spPr>
              <a:xfrm>
                <a:off x="4029185"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线下门店</a:t>
                </a:r>
              </a:p>
            </p:txBody>
          </p:sp>
          <p:sp>
            <p:nvSpPr>
              <p:cNvPr id="17" name="圆角矩形 16"/>
              <p:cNvSpPr/>
              <p:nvPr/>
            </p:nvSpPr>
            <p:spPr>
              <a:xfrm>
                <a:off x="4533614"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采购一组</a:t>
                </a:r>
              </a:p>
            </p:txBody>
          </p:sp>
          <p:sp>
            <p:nvSpPr>
              <p:cNvPr id="18" name="圆角矩形 17"/>
              <p:cNvSpPr/>
              <p:nvPr/>
            </p:nvSpPr>
            <p:spPr>
              <a:xfrm>
                <a:off x="5038043"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采购二组</a:t>
                </a:r>
              </a:p>
            </p:txBody>
          </p:sp>
          <p:sp>
            <p:nvSpPr>
              <p:cNvPr id="19" name="圆角矩形 18"/>
              <p:cNvSpPr/>
              <p:nvPr/>
            </p:nvSpPr>
            <p:spPr>
              <a:xfrm>
                <a:off x="5542472"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食品开发组</a:t>
                </a:r>
              </a:p>
            </p:txBody>
          </p:sp>
          <p:sp>
            <p:nvSpPr>
              <p:cNvPr id="20" name="圆角矩形 19"/>
              <p:cNvSpPr/>
              <p:nvPr/>
            </p:nvSpPr>
            <p:spPr>
              <a:xfrm>
                <a:off x="4741285" y="4287795"/>
                <a:ext cx="370703" cy="1297459"/>
              </a:xfrm>
              <a:prstGeom prst="roundRect">
                <a:avLst/>
              </a:prstGeom>
              <a:solidFill>
                <a:schemeClr val="accent1">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r>
                  <a:rPr lang="zh-CN" altLang="en-US" sz="600" b="1" dirty="1">
                    <a:solidFill>
                      <a:schemeClr val="bg1"/>
                    </a:solidFill>
                    <a:latin typeface="微软雅黑" panose="020b0503020204020204" pitchFamily="34" charset="-122"/>
                    <a:ea typeface="微软雅黑" panose="020b0503020204020204" pitchFamily="34" charset="-122"/>
                  </a:rPr>
                  <a:t>供应链管理</a:t>
                </a: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zh-CN" altLang="en-US" sz="600" b="1">
                  <a:solidFill>
                    <a:schemeClr val="bg1"/>
                  </a:solidFill>
                  <a:latin typeface="微软雅黑" panose="020b0503020204020204" pitchFamily="34" charset="-122"/>
                  <a:ea typeface="微软雅黑" panose="020b0503020204020204" pitchFamily="34" charset="-122"/>
                </a:endParaRPr>
              </a:p>
            </p:txBody>
          </p:sp>
          <p:sp>
            <p:nvSpPr>
              <p:cNvPr id="21" name="圆角矩形 20"/>
              <p:cNvSpPr/>
              <p:nvPr/>
            </p:nvSpPr>
            <p:spPr>
              <a:xfrm>
                <a:off x="1002611"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600">
                  <a:solidFill>
                    <a:schemeClr val="tx2">
                      <a:lumMod val="50000"/>
                    </a:schemeClr>
                  </a:solidFill>
                  <a:latin typeface="微软雅黑" panose="020b0503020204020204" pitchFamily="34" charset="-122"/>
                  <a:ea typeface="微软雅黑" panose="020b0503020204020204" pitchFamily="34" charset="-122"/>
                </a:endParaRPr>
              </a:p>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客服部</a:t>
                </a:r>
                <a:endParaRPr lang="en-US" altLang="zh-CN" sz="600">
                  <a:solidFill>
                    <a:schemeClr val="tx2">
                      <a:lumMod val="50000"/>
                    </a:schemeClr>
                  </a:solidFill>
                  <a:latin typeface="微软雅黑" panose="020b0503020204020204" pitchFamily="34" charset="-122"/>
                  <a:ea typeface="微软雅黑" panose="020b0503020204020204" pitchFamily="34" charset="-122"/>
                </a:endParaRPr>
              </a:p>
              <a:p>
                <a:pPr algn="ctr"/>
                <a:endParaRPr lang="zh-CN" altLang="en-US" sz="600">
                  <a:solidFill>
                    <a:schemeClr val="tx2">
                      <a:lumMod val="50000"/>
                    </a:schemeClr>
                  </a:solidFill>
                  <a:latin typeface="微软雅黑" panose="020b0503020204020204" pitchFamily="34" charset="-122"/>
                  <a:ea typeface="微软雅黑" panose="020b0503020204020204" pitchFamily="34" charset="-122"/>
                </a:endParaRPr>
              </a:p>
            </p:txBody>
          </p:sp>
          <p:sp>
            <p:nvSpPr>
              <p:cNvPr id="22" name="圆角矩形 21"/>
              <p:cNvSpPr/>
              <p:nvPr/>
            </p:nvSpPr>
            <p:spPr>
              <a:xfrm>
                <a:off x="1507040"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600">
                  <a:solidFill>
                    <a:schemeClr val="tx2">
                      <a:lumMod val="50000"/>
                    </a:schemeClr>
                  </a:solidFill>
                  <a:latin typeface="微软雅黑" panose="020b0503020204020204" pitchFamily="34" charset="-122"/>
                  <a:ea typeface="微软雅黑" panose="020b0503020204020204" pitchFamily="34" charset="-122"/>
                </a:endParaRPr>
              </a:p>
              <a:p>
                <a:pPr algn="ctr"/>
                <a:r>
                  <a:rPr lang="en-US" altLang="zh-CN" sz="600" dirty="1">
                    <a:solidFill>
                      <a:schemeClr val="tx2">
                        <a:lumMod val="50000"/>
                      </a:schemeClr>
                    </a:solidFill>
                    <a:latin typeface="微软雅黑" panose="020b0503020204020204" pitchFamily="34" charset="-122"/>
                    <a:ea typeface="微软雅黑" panose="020b0503020204020204" pitchFamily="34" charset="-122"/>
                  </a:rPr>
                  <a:t>XX</a:t>
                </a:r>
                <a:r>
                  <a:rPr lang="zh-CN" altLang="en-US" sz="600" dirty="1">
                    <a:solidFill>
                      <a:schemeClr val="tx2">
                        <a:lumMod val="50000"/>
                      </a:schemeClr>
                    </a:solidFill>
                    <a:latin typeface="微软雅黑" panose="020b0503020204020204" pitchFamily="34" charset="-122"/>
                    <a:ea typeface="微软雅黑" panose="020b0503020204020204" pitchFamily="34" charset="-122"/>
                  </a:rPr>
                  <a:t>运营</a:t>
                </a:r>
                <a:endParaRPr lang="en-US" altLang="zh-CN" sz="600">
                  <a:solidFill>
                    <a:schemeClr val="tx2">
                      <a:lumMod val="50000"/>
                    </a:schemeClr>
                  </a:solidFill>
                  <a:latin typeface="微软雅黑" panose="020b0503020204020204" pitchFamily="34" charset="-122"/>
                  <a:ea typeface="微软雅黑" panose="020b0503020204020204" pitchFamily="34" charset="-122"/>
                </a:endParaRPr>
              </a:p>
              <a:p>
                <a:pPr algn="ctr"/>
                <a:endParaRPr lang="zh-CN" altLang="en-US" sz="600">
                  <a:solidFill>
                    <a:schemeClr val="tx2">
                      <a:lumMod val="50000"/>
                    </a:schemeClr>
                  </a:solidFill>
                  <a:latin typeface="微软雅黑" panose="020b0503020204020204" pitchFamily="34" charset="-122"/>
                  <a:ea typeface="微软雅黑" panose="020b0503020204020204" pitchFamily="34" charset="-122"/>
                </a:endParaRPr>
              </a:p>
            </p:txBody>
          </p:sp>
          <p:sp>
            <p:nvSpPr>
              <p:cNvPr id="23" name="圆角矩形 22"/>
              <p:cNvSpPr/>
              <p:nvPr/>
            </p:nvSpPr>
            <p:spPr>
              <a:xfrm>
                <a:off x="6046901"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器具开发组</a:t>
                </a:r>
              </a:p>
            </p:txBody>
          </p:sp>
          <p:sp>
            <p:nvSpPr>
              <p:cNvPr id="24" name="圆角矩形 23"/>
              <p:cNvSpPr/>
              <p:nvPr/>
            </p:nvSpPr>
            <p:spPr>
              <a:xfrm>
                <a:off x="8569046"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广东仓</a:t>
                </a:r>
              </a:p>
            </p:txBody>
          </p:sp>
          <p:sp>
            <p:nvSpPr>
              <p:cNvPr id="25" name="圆角矩形 24"/>
              <p:cNvSpPr/>
              <p:nvPr/>
            </p:nvSpPr>
            <p:spPr>
              <a:xfrm>
                <a:off x="5714288" y="4287795"/>
                <a:ext cx="370703" cy="1297459"/>
              </a:xfrm>
              <a:prstGeom prst="roundRect">
                <a:avLst/>
              </a:prstGeom>
              <a:solidFill>
                <a:schemeClr val="accent1">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r>
                  <a:rPr lang="zh-CN" altLang="en-US" sz="600" b="1" dirty="1">
                    <a:solidFill>
                      <a:schemeClr val="bg1"/>
                    </a:solidFill>
                    <a:latin typeface="微软雅黑" panose="020b0503020204020204" pitchFamily="34" charset="-122"/>
                    <a:ea typeface="微软雅黑" panose="020b0503020204020204" pitchFamily="34" charset="-122"/>
                  </a:rPr>
                  <a:t>展艺事业部</a:t>
                </a: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zh-CN" altLang="en-US" sz="600" b="1">
                  <a:solidFill>
                    <a:schemeClr val="bg1"/>
                  </a:solidFill>
                  <a:latin typeface="微软雅黑" panose="020b0503020204020204" pitchFamily="34" charset="-122"/>
                  <a:ea typeface="微软雅黑" panose="020b0503020204020204" pitchFamily="34" charset="-122"/>
                </a:endParaRPr>
              </a:p>
            </p:txBody>
          </p:sp>
          <p:sp>
            <p:nvSpPr>
              <p:cNvPr id="26" name="圆角矩形 25"/>
              <p:cNvSpPr/>
              <p:nvPr/>
            </p:nvSpPr>
            <p:spPr>
              <a:xfrm>
                <a:off x="7517620" y="4287795"/>
                <a:ext cx="370703" cy="1297459"/>
              </a:xfrm>
              <a:prstGeom prst="roundRect">
                <a:avLst/>
              </a:prstGeom>
              <a:solidFill>
                <a:schemeClr val="accent1">
                  <a:lumMod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r>
                  <a:rPr lang="zh-CN" altLang="en-US" sz="600" b="1" dirty="1">
                    <a:solidFill>
                      <a:schemeClr val="bg1"/>
                    </a:solidFill>
                    <a:latin typeface="微软雅黑" panose="020b0503020204020204" pitchFamily="34" charset="-122"/>
                    <a:ea typeface="微软雅黑" panose="020b0503020204020204" pitchFamily="34" charset="-122"/>
                  </a:rPr>
                  <a:t>仓配事业部</a:t>
                </a: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en-US" altLang="zh-CN" sz="600" b="1">
                  <a:solidFill>
                    <a:schemeClr val="bg1"/>
                  </a:solidFill>
                  <a:latin typeface="微软雅黑" panose="020b0503020204020204" pitchFamily="34" charset="-122"/>
                  <a:ea typeface="微软雅黑" panose="020b0503020204020204" pitchFamily="34" charset="-122"/>
                </a:endParaRPr>
              </a:p>
              <a:p>
                <a:pPr algn="ctr"/>
                <a:endParaRPr lang="zh-CN" altLang="en-US" sz="600" b="1">
                  <a:solidFill>
                    <a:schemeClr val="bg1"/>
                  </a:solidFill>
                  <a:latin typeface="微软雅黑" panose="020b0503020204020204" pitchFamily="34" charset="-122"/>
                  <a:ea typeface="微软雅黑" panose="020b0503020204020204" pitchFamily="34" charset="-122"/>
                </a:endParaRPr>
              </a:p>
            </p:txBody>
          </p:sp>
          <p:sp>
            <p:nvSpPr>
              <p:cNvPr id="27" name="圆角矩形 26"/>
              <p:cNvSpPr/>
              <p:nvPr/>
            </p:nvSpPr>
            <p:spPr>
              <a:xfrm>
                <a:off x="2515898"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经营运营</a:t>
                </a:r>
              </a:p>
            </p:txBody>
          </p:sp>
          <p:sp>
            <p:nvSpPr>
              <p:cNvPr id="28" name="圆角矩形 27"/>
              <p:cNvSpPr/>
              <p:nvPr/>
            </p:nvSpPr>
            <p:spPr>
              <a:xfrm>
                <a:off x="2011469"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600">
                  <a:solidFill>
                    <a:schemeClr val="tx2">
                      <a:lumMod val="50000"/>
                    </a:schemeClr>
                  </a:solidFill>
                  <a:latin typeface="微软雅黑" panose="020b0503020204020204" pitchFamily="34" charset="-122"/>
                  <a:ea typeface="微软雅黑" panose="020b0503020204020204" pitchFamily="34" charset="-122"/>
                </a:endParaRPr>
              </a:p>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展艺自营</a:t>
                </a:r>
                <a:endParaRPr lang="en-US" altLang="zh-CN" sz="600">
                  <a:solidFill>
                    <a:schemeClr val="tx2">
                      <a:lumMod val="50000"/>
                    </a:schemeClr>
                  </a:solidFill>
                  <a:latin typeface="微软雅黑" panose="020b0503020204020204" pitchFamily="34" charset="-122"/>
                  <a:ea typeface="微软雅黑" panose="020b0503020204020204" pitchFamily="34" charset="-122"/>
                </a:endParaRPr>
              </a:p>
              <a:p>
                <a:pPr algn="ctr"/>
                <a:endParaRPr lang="zh-CN" altLang="en-US" sz="600">
                  <a:solidFill>
                    <a:schemeClr val="tx2">
                      <a:lumMod val="50000"/>
                    </a:schemeClr>
                  </a:solidFill>
                  <a:latin typeface="微软雅黑" panose="020b0503020204020204" pitchFamily="34" charset="-122"/>
                  <a:ea typeface="微软雅黑" panose="020b0503020204020204" pitchFamily="34" charset="-122"/>
                </a:endParaRPr>
              </a:p>
            </p:txBody>
          </p:sp>
          <p:sp>
            <p:nvSpPr>
              <p:cNvPr id="29" name="圆角矩形 28"/>
              <p:cNvSpPr/>
              <p:nvPr/>
            </p:nvSpPr>
            <p:spPr>
              <a:xfrm>
                <a:off x="6551330"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人事行政部</a:t>
                </a:r>
              </a:p>
            </p:txBody>
          </p:sp>
          <p:sp>
            <p:nvSpPr>
              <p:cNvPr id="30" name="圆角矩形 29"/>
              <p:cNvSpPr/>
              <p:nvPr/>
            </p:nvSpPr>
            <p:spPr>
              <a:xfrm>
                <a:off x="7055759"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仓配管理部</a:t>
                </a:r>
              </a:p>
            </p:txBody>
          </p:sp>
          <p:sp>
            <p:nvSpPr>
              <p:cNvPr id="32" name="圆角矩形 31"/>
              <p:cNvSpPr/>
              <p:nvPr/>
            </p:nvSpPr>
            <p:spPr>
              <a:xfrm>
                <a:off x="7560188"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上海仓</a:t>
                </a:r>
              </a:p>
            </p:txBody>
          </p:sp>
          <p:sp>
            <p:nvSpPr>
              <p:cNvPr id="33" name="圆角矩形 32"/>
              <p:cNvSpPr/>
              <p:nvPr/>
            </p:nvSpPr>
            <p:spPr>
              <a:xfrm>
                <a:off x="8064617"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山东仓</a:t>
                </a:r>
              </a:p>
            </p:txBody>
          </p:sp>
          <p:sp>
            <p:nvSpPr>
              <p:cNvPr id="34" name="圆角矩形 33"/>
              <p:cNvSpPr/>
              <p:nvPr/>
            </p:nvSpPr>
            <p:spPr>
              <a:xfrm>
                <a:off x="9073475" y="5931244"/>
                <a:ext cx="288000" cy="126000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 dirty="1">
                    <a:solidFill>
                      <a:schemeClr val="tx2">
                        <a:lumMod val="50000"/>
                      </a:schemeClr>
                    </a:solidFill>
                    <a:latin typeface="微软雅黑" panose="020b0503020204020204" pitchFamily="34" charset="-122"/>
                    <a:ea typeface="微软雅黑" panose="020b0503020204020204" pitchFamily="34" charset="-122"/>
                  </a:rPr>
                  <a:t>湖北仓</a:t>
                </a:r>
              </a:p>
            </p:txBody>
          </p:sp>
        </p:grpSp>
        <p:sp>
          <p:nvSpPr>
            <p:cNvPr id="35" name="文本框 34"/>
            <p:cNvSpPr txBox="1"/>
            <p:nvPr/>
          </p:nvSpPr>
          <p:spPr>
            <a:xfrm>
              <a:off x="9468584" y="3197829"/>
              <a:ext cx="288001" cy="484996"/>
            </a:xfrm>
            <a:prstGeom prst="rect"/>
            <a:noFill/>
          </p:spPr>
          <p:txBody>
            <a:bodyPr wrap="square" rtlCol="0">
              <a:spAutoFit/>
            </a:bodyPr>
            <a:lstStyle/>
            <a:p>
              <a:endParaRPr lang="zh-CN" altLang="en-US" sz="900">
                <a:latin typeface="微软雅黑" panose="020b0503020204020204" pitchFamily="34" charset="-122"/>
                <a:ea typeface="微软雅黑" panose="020b0503020204020204" pitchFamily="34" charset="-122"/>
              </a:endParaRPr>
            </a:p>
          </p:txBody>
        </p:sp>
        <p:sp>
          <p:nvSpPr>
            <p:cNvPr id="36" name="文本框 35"/>
            <p:cNvSpPr txBox="1"/>
            <p:nvPr/>
          </p:nvSpPr>
          <p:spPr>
            <a:xfrm>
              <a:off x="8725814" y="3197829"/>
              <a:ext cx="288001" cy="484996"/>
            </a:xfrm>
            <a:prstGeom prst="rect"/>
            <a:noFill/>
          </p:spPr>
          <p:txBody>
            <a:bodyPr wrap="square" rtlCol="0">
              <a:spAutoFit/>
            </a:bodyPr>
            <a:lstStyle/>
            <a:p>
              <a:endParaRPr lang="zh-CN" altLang="en-US" sz="900">
                <a:latin typeface="微软雅黑" panose="020b0503020204020204" pitchFamily="34" charset="-122"/>
                <a:ea typeface="微软雅黑" panose="020b0503020204020204" pitchFamily="34" charset="-122"/>
              </a:endParaRPr>
            </a:p>
          </p:txBody>
        </p:sp>
        <p:cxnSp>
          <p:nvCxnSpPr>
            <p:cNvPr id="40" name="肘形连接符 39"/>
            <p:cNvCxnSpPr>
              <a:stCxn id="12" idx="2"/>
              <a:endCxn id="25" idx="0"/>
            </p:cNvCxnSpPr>
            <p:nvPr/>
          </p:nvCxnSpPr>
          <p:spPr>
            <a:xfrm rot="16200000" flipH="1">
              <a:off x="4912056" y="2356565"/>
              <a:ext cx="617740" cy="43804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9144407" y="2570206"/>
              <a:ext cx="288001" cy="484996"/>
            </a:xfrm>
            <a:prstGeom prst="rect"/>
            <a:noFill/>
          </p:spPr>
          <p:txBody>
            <a:bodyPr wrap="square" rtlCol="0">
              <a:spAutoFit/>
            </a:bodyPr>
            <a:lstStyle/>
            <a:p>
              <a:endParaRPr lang="zh-CN" altLang="en-US" sz="900">
                <a:latin typeface="微软雅黑" panose="020b0503020204020204" pitchFamily="34" charset="-122"/>
                <a:ea typeface="微软雅黑" panose="020b0503020204020204" pitchFamily="34" charset="-122"/>
              </a:endParaRPr>
            </a:p>
          </p:txBody>
        </p:sp>
        <p:sp>
          <p:nvSpPr>
            <p:cNvPr id="42" name="文本框 41"/>
            <p:cNvSpPr txBox="1"/>
            <p:nvPr/>
          </p:nvSpPr>
          <p:spPr>
            <a:xfrm>
              <a:off x="8401637" y="2570206"/>
              <a:ext cx="288001" cy="484996"/>
            </a:xfrm>
            <a:prstGeom prst="rect"/>
            <a:noFill/>
          </p:spPr>
          <p:txBody>
            <a:bodyPr wrap="square" rtlCol="0">
              <a:spAutoFit/>
            </a:bodyPr>
            <a:lstStyle/>
            <a:p>
              <a:endParaRPr lang="zh-CN" altLang="en-US" sz="900">
                <a:latin typeface="微软雅黑" panose="020b0503020204020204" pitchFamily="34" charset="-122"/>
                <a:ea typeface="微软雅黑" panose="020b0503020204020204" pitchFamily="34" charset="-122"/>
              </a:endParaRPr>
            </a:p>
          </p:txBody>
        </p:sp>
        <p:sp>
          <p:nvSpPr>
            <p:cNvPr id="43" name="圆角矩形 42"/>
            <p:cNvSpPr/>
            <p:nvPr/>
          </p:nvSpPr>
          <p:spPr>
            <a:xfrm>
              <a:off x="8727030" y="2457450"/>
              <a:ext cx="2690412" cy="1853294"/>
            </a:xfrm>
            <a:prstGeom prst="roundRect">
              <a:avLst>
                <a:gd name="adj" fmla="val 3161"/>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900">
                <a:solidFill>
                  <a:srgbClr val="FF0000"/>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9003414" y="2558904"/>
              <a:ext cx="1199694" cy="420332"/>
            </a:xfrm>
            <a:prstGeom prst="rect"/>
            <a:noFill/>
          </p:spPr>
          <p:txBody>
            <a:bodyPr wrap="none" rtlCol="0">
              <a:spAutoFit/>
            </a:bodyPr>
            <a:lstStyle/>
            <a:p>
              <a:r>
                <a:rPr lang="en-US" altLang="zh-CN" sz="700" b="1" dirty="1">
                  <a:solidFill>
                    <a:schemeClr val="tx2">
                      <a:lumMod val="50000"/>
                    </a:schemeClr>
                  </a:solidFill>
                  <a:latin typeface="微软雅黑" panose="020b0503020204020204" pitchFamily="34" charset="-122"/>
                  <a:ea typeface="微软雅黑" panose="020b0503020204020204" pitchFamily="34" charset="-122"/>
                </a:rPr>
                <a:t> </a:t>
              </a:r>
              <a:r>
                <a:rPr lang="zh-CN" altLang="en-US" sz="700" b="1" dirty="1">
                  <a:solidFill>
                    <a:schemeClr val="tx2">
                      <a:lumMod val="50000"/>
                    </a:schemeClr>
                  </a:solidFill>
                  <a:latin typeface="微软雅黑" panose="020b0503020204020204" pitchFamily="34" charset="-122"/>
                  <a:ea typeface="微软雅黑" panose="020b0503020204020204" pitchFamily="34" charset="-122"/>
                </a:rPr>
                <a:t>职能部门</a:t>
              </a:r>
            </a:p>
          </p:txBody>
        </p:sp>
        <p:sp>
          <p:nvSpPr>
            <p:cNvPr id="45" name="圆角矩形 44"/>
            <p:cNvSpPr/>
            <p:nvPr/>
          </p:nvSpPr>
          <p:spPr>
            <a:xfrm>
              <a:off x="10683269" y="2918248"/>
              <a:ext cx="370800" cy="1297459"/>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r>
                <a:rPr lang="zh-CN" altLang="en-US" sz="600" b="1" dirty="1">
                  <a:solidFill>
                    <a:schemeClr val="tx2">
                      <a:lumMod val="50000"/>
                    </a:schemeClr>
                  </a:solidFill>
                  <a:latin typeface="微软雅黑" panose="020b0503020204020204" pitchFamily="34" charset="-122"/>
                  <a:ea typeface="微软雅黑" panose="020b0503020204020204" pitchFamily="34" charset="-122"/>
                </a:rPr>
                <a:t>人事部</a:t>
              </a: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endParaRPr lang="zh-CN" altLang="en-US" sz="600" b="1">
                <a:solidFill>
                  <a:schemeClr val="tx2">
                    <a:lumMod val="50000"/>
                  </a:schemeClr>
                </a:solidFill>
                <a:latin typeface="微软雅黑" panose="020b0503020204020204" pitchFamily="34" charset="-122"/>
                <a:ea typeface="微软雅黑" panose="020b0503020204020204" pitchFamily="34" charset="-122"/>
              </a:endParaRPr>
            </a:p>
          </p:txBody>
        </p:sp>
        <p:sp>
          <p:nvSpPr>
            <p:cNvPr id="46" name="圆角矩形 45"/>
            <p:cNvSpPr/>
            <p:nvPr/>
          </p:nvSpPr>
          <p:spPr>
            <a:xfrm>
              <a:off x="9866545" y="2918248"/>
              <a:ext cx="370800" cy="1297459"/>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r>
                <a:rPr lang="zh-CN" altLang="en-US" sz="600" b="1" dirty="1">
                  <a:solidFill>
                    <a:schemeClr val="tx2">
                      <a:lumMod val="50000"/>
                    </a:schemeClr>
                  </a:solidFill>
                  <a:latin typeface="微软雅黑" panose="020b0503020204020204" pitchFamily="34" charset="-122"/>
                  <a:ea typeface="微软雅黑" panose="020b0503020204020204" pitchFamily="34" charset="-122"/>
                </a:rPr>
                <a:t>财务部</a:t>
              </a: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endParaRPr lang="zh-CN" altLang="en-US" sz="600" b="1">
                <a:solidFill>
                  <a:schemeClr val="tx2">
                    <a:lumMod val="50000"/>
                  </a:schemeClr>
                </a:solidFill>
                <a:latin typeface="微软雅黑" panose="020b0503020204020204" pitchFamily="34" charset="-122"/>
                <a:ea typeface="微软雅黑" panose="020b0503020204020204" pitchFamily="34" charset="-122"/>
              </a:endParaRPr>
            </a:p>
          </p:txBody>
        </p:sp>
        <p:sp>
          <p:nvSpPr>
            <p:cNvPr id="47" name="圆角矩形 46"/>
            <p:cNvSpPr/>
            <p:nvPr/>
          </p:nvSpPr>
          <p:spPr>
            <a:xfrm>
              <a:off x="9049821" y="2918248"/>
              <a:ext cx="370800" cy="1297459"/>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r>
                <a:rPr lang="zh-CN" altLang="en-US" sz="600" b="1" dirty="1">
                  <a:solidFill>
                    <a:schemeClr val="tx2">
                      <a:lumMod val="50000"/>
                    </a:schemeClr>
                  </a:solidFill>
                  <a:latin typeface="微软雅黑" panose="020b0503020204020204" pitchFamily="34" charset="-122"/>
                  <a:ea typeface="微软雅黑" panose="020b0503020204020204" pitchFamily="34" charset="-122"/>
                </a:rPr>
                <a:t>总裁办</a:t>
              </a: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endParaRPr lang="en-US" altLang="zh-CN" sz="600" b="1">
                <a:solidFill>
                  <a:schemeClr val="tx2">
                    <a:lumMod val="50000"/>
                  </a:schemeClr>
                </a:solidFill>
                <a:latin typeface="微软雅黑" panose="020b0503020204020204" pitchFamily="34" charset="-122"/>
                <a:ea typeface="微软雅黑" panose="020b0503020204020204" pitchFamily="34" charset="-122"/>
              </a:endParaRPr>
            </a:p>
            <a:p>
              <a:pPr algn="ctr"/>
              <a:endParaRPr lang="zh-CN" altLang="en-US" sz="600" b="1">
                <a:solidFill>
                  <a:schemeClr val="tx2">
                    <a:lumMod val="50000"/>
                  </a:schemeClr>
                </a:solidFill>
                <a:latin typeface="微软雅黑" panose="020b0503020204020204" pitchFamily="34" charset="-122"/>
                <a:ea typeface="微软雅黑" panose="020b0503020204020204" pitchFamily="34" charset="-122"/>
              </a:endParaRPr>
            </a:p>
          </p:txBody>
        </p:sp>
        <p:cxnSp>
          <p:nvCxnSpPr>
            <p:cNvPr id="48" name="肘形连接符 47"/>
            <p:cNvCxnSpPr>
              <a:stCxn id="12" idx="2"/>
              <a:endCxn id="13" idx="0"/>
            </p:cNvCxnSpPr>
            <p:nvPr/>
          </p:nvCxnSpPr>
          <p:spPr>
            <a:xfrm rot="5400000">
              <a:off x="3300780" y="1183335"/>
              <a:ext cx="617740" cy="2784513"/>
            </a:xfrm>
            <a:prstGeom prst="bentConnector3">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9" name="肘形连接符 48"/>
            <p:cNvCxnSpPr>
              <a:stCxn id="12" idx="2"/>
              <a:endCxn id="20" idx="0"/>
            </p:cNvCxnSpPr>
            <p:nvPr/>
          </p:nvCxnSpPr>
          <p:spPr>
            <a:xfrm rot="5400000">
              <a:off x="4425556" y="2308112"/>
              <a:ext cx="617740" cy="53495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肘形连接符 49"/>
            <p:cNvCxnSpPr>
              <a:stCxn id="12" idx="2"/>
              <a:endCxn id="26" idx="0"/>
            </p:cNvCxnSpPr>
            <p:nvPr/>
          </p:nvCxnSpPr>
          <p:spPr>
            <a:xfrm rot="16200000" flipH="1">
              <a:off x="5813722" y="1454899"/>
              <a:ext cx="617740" cy="224138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肘形连接符 50"/>
            <p:cNvCxnSpPr>
              <a:stCxn id="13" idx="2"/>
              <a:endCxn id="21" idx="0"/>
            </p:cNvCxnSpPr>
            <p:nvPr/>
          </p:nvCxnSpPr>
          <p:spPr>
            <a:xfrm rot="5400000">
              <a:off x="1279162" y="3589681"/>
              <a:ext cx="345990" cy="1530469"/>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肘形连接符 51"/>
            <p:cNvCxnSpPr>
              <a:stCxn id="13" idx="2"/>
              <a:endCxn id="22" idx="0"/>
            </p:cNvCxnSpPr>
            <p:nvPr/>
          </p:nvCxnSpPr>
          <p:spPr>
            <a:xfrm rot="5400000">
              <a:off x="1531376" y="3841895"/>
              <a:ext cx="345990" cy="1026040"/>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肘形连接符 52"/>
            <p:cNvCxnSpPr>
              <a:stCxn id="13" idx="2"/>
              <a:endCxn id="28" idx="0"/>
            </p:cNvCxnSpPr>
            <p:nvPr/>
          </p:nvCxnSpPr>
          <p:spPr>
            <a:xfrm rot="5400000">
              <a:off x="1783591" y="4094110"/>
              <a:ext cx="345990" cy="521611"/>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肘形连接符 53"/>
            <p:cNvCxnSpPr>
              <a:stCxn id="13" idx="2"/>
              <a:endCxn id="27" idx="0"/>
            </p:cNvCxnSpPr>
            <p:nvPr/>
          </p:nvCxnSpPr>
          <p:spPr>
            <a:xfrm rot="5400000">
              <a:off x="2035805" y="4346324"/>
              <a:ext cx="345990" cy="1718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肘形连接符 54"/>
            <p:cNvCxnSpPr>
              <a:stCxn id="13" idx="2"/>
              <a:endCxn id="14" idx="0"/>
            </p:cNvCxnSpPr>
            <p:nvPr/>
          </p:nvCxnSpPr>
          <p:spPr>
            <a:xfrm rot="16200000" flipH="1">
              <a:off x="2288019" y="4111291"/>
              <a:ext cx="345990" cy="48724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肘形连接符 55"/>
            <p:cNvCxnSpPr>
              <a:stCxn id="13" idx="2"/>
              <a:endCxn id="15" idx="0"/>
            </p:cNvCxnSpPr>
            <p:nvPr/>
          </p:nvCxnSpPr>
          <p:spPr>
            <a:xfrm rot="16200000" flipH="1">
              <a:off x="2540234" y="3859077"/>
              <a:ext cx="345990" cy="99167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肘形连接符 56"/>
            <p:cNvCxnSpPr>
              <a:stCxn id="13" idx="2"/>
              <a:endCxn id="16" idx="0"/>
            </p:cNvCxnSpPr>
            <p:nvPr/>
          </p:nvCxnSpPr>
          <p:spPr>
            <a:xfrm rot="16200000" flipH="1">
              <a:off x="2792448" y="3606862"/>
              <a:ext cx="345990" cy="149610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肘形连接符 57"/>
            <p:cNvCxnSpPr>
              <a:stCxn id="20" idx="2"/>
              <a:endCxn id="17" idx="0"/>
            </p:cNvCxnSpPr>
            <p:nvPr/>
          </p:nvCxnSpPr>
          <p:spPr>
            <a:xfrm rot="5400000">
              <a:off x="4169442" y="4230404"/>
              <a:ext cx="345990" cy="24902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肘形连接符 58"/>
            <p:cNvCxnSpPr>
              <a:stCxn id="20" idx="2"/>
              <a:endCxn id="18" idx="0"/>
            </p:cNvCxnSpPr>
            <p:nvPr/>
          </p:nvCxnSpPr>
          <p:spPr>
            <a:xfrm rot="16200000" flipH="1">
              <a:off x="4421656" y="4227212"/>
              <a:ext cx="345990" cy="25540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肘形连接符 59"/>
            <p:cNvCxnSpPr>
              <a:stCxn id="25" idx="2"/>
              <a:endCxn id="19" idx="0"/>
            </p:cNvCxnSpPr>
            <p:nvPr/>
          </p:nvCxnSpPr>
          <p:spPr>
            <a:xfrm rot="5400000">
              <a:off x="5160372" y="4248331"/>
              <a:ext cx="345990" cy="213168"/>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肘形连接符 60"/>
            <p:cNvCxnSpPr>
              <a:stCxn id="25" idx="2"/>
              <a:endCxn id="23" idx="0"/>
            </p:cNvCxnSpPr>
            <p:nvPr/>
          </p:nvCxnSpPr>
          <p:spPr>
            <a:xfrm rot="16200000" flipH="1">
              <a:off x="5412586" y="4209284"/>
              <a:ext cx="345990" cy="29126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肘形连接符 61"/>
            <p:cNvCxnSpPr>
              <a:stCxn id="26" idx="2"/>
              <a:endCxn id="29" idx="0"/>
            </p:cNvCxnSpPr>
            <p:nvPr/>
          </p:nvCxnSpPr>
          <p:spPr>
            <a:xfrm rot="5400000">
              <a:off x="6566467" y="3851094"/>
              <a:ext cx="345990" cy="100764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肘形连接符 62"/>
            <p:cNvCxnSpPr>
              <a:stCxn id="26" idx="2"/>
              <a:endCxn id="30" idx="0"/>
            </p:cNvCxnSpPr>
            <p:nvPr/>
          </p:nvCxnSpPr>
          <p:spPr>
            <a:xfrm rot="5400000">
              <a:off x="6818682" y="4103309"/>
              <a:ext cx="345990" cy="50321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肘形连接符 63"/>
            <p:cNvCxnSpPr>
              <a:stCxn id="26" idx="2"/>
              <a:endCxn id="32" idx="0"/>
            </p:cNvCxnSpPr>
            <p:nvPr/>
          </p:nvCxnSpPr>
          <p:spPr>
            <a:xfrm rot="16200000" flipH="1">
              <a:off x="7070896" y="4354307"/>
              <a:ext cx="345990" cy="1216"/>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肘形连接符 64"/>
            <p:cNvCxnSpPr>
              <a:stCxn id="26" idx="2"/>
              <a:endCxn id="33" idx="0"/>
            </p:cNvCxnSpPr>
            <p:nvPr/>
          </p:nvCxnSpPr>
          <p:spPr>
            <a:xfrm rot="16200000" flipH="1">
              <a:off x="7323110" y="4102092"/>
              <a:ext cx="345990" cy="50564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肘形连接符 65"/>
            <p:cNvCxnSpPr>
              <a:stCxn id="26" idx="2"/>
              <a:endCxn id="24" idx="0"/>
            </p:cNvCxnSpPr>
            <p:nvPr/>
          </p:nvCxnSpPr>
          <p:spPr>
            <a:xfrm rot="16200000" flipH="1">
              <a:off x="7575325" y="3849878"/>
              <a:ext cx="345990" cy="101007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肘形连接符 66"/>
            <p:cNvCxnSpPr>
              <a:stCxn id="26" idx="2"/>
              <a:endCxn id="34" idx="0"/>
            </p:cNvCxnSpPr>
            <p:nvPr/>
          </p:nvCxnSpPr>
          <p:spPr>
            <a:xfrm rot="16200000" flipH="1">
              <a:off x="7827539" y="3597663"/>
              <a:ext cx="345990" cy="151450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肘形连接符 67"/>
            <p:cNvCxnSpPr>
              <a:stCxn id="12" idx="3"/>
              <a:endCxn id="43" idx="0"/>
            </p:cNvCxnSpPr>
            <p:nvPr/>
          </p:nvCxnSpPr>
          <p:spPr>
            <a:xfrm>
              <a:off x="6820623" y="2081321"/>
              <a:ext cx="3251613" cy="376129"/>
            </a:xfrm>
            <a:prstGeom prst="bentConnector2"/>
            <a:ln>
              <a:tailEnd type="triangle"/>
            </a:ln>
          </p:spPr>
          <p:style>
            <a:lnRef idx="1">
              <a:schemeClr val="accent1"/>
            </a:lnRef>
            <a:fillRef idx="0">
              <a:schemeClr val="accent1"/>
            </a:fillRef>
            <a:effectRef idx="0">
              <a:schemeClr val="accent1"/>
            </a:effectRef>
            <a:fontRef idx="minor">
              <a:schemeClr val="tx1"/>
            </a:fontRef>
          </p:style>
        </p:cxnSp>
      </p:grpSp>
      <p:sp>
        <p:nvSpPr>
          <p:cNvPr id="4" name="矩形 3"/>
          <p:cNvSpPr/>
          <p:nvPr/>
        </p:nvSpPr>
        <p:spPr>
          <a:xfrm>
            <a:off x="486493" y="3102819"/>
            <a:ext cx="595036" cy="215444"/>
          </a:xfrm>
          <a:prstGeom prst="rect"/>
          <a:solidFill>
            <a:srgbClr val="002060"/>
          </a:solidFill>
        </p:spPr>
        <p:txBody>
          <a:bodyPr wrap="none" rtlCol="0" anchor="ctr" anchorCtr="1">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人力资源</a:t>
            </a:r>
          </a:p>
        </p:txBody>
      </p:sp>
      <p:graphicFrame>
        <p:nvGraphicFramePr>
          <p:cNvPr id="87" name="表格 86"/>
          <p:cNvGraphicFramePr/>
          <p:nvPr/>
        </p:nvGraphicFramePr>
        <p:xfrm>
          <a:off x="3633522" y="3353696"/>
          <a:ext cx="1944000" cy="1935775"/>
        </p:xfrm>
        <a:graphic>
          <a:graphicData uri="http://schemas.openxmlformats.org/drawingml/2006/table">
            <a:tbl>
              <a:tblPr firstRow="1" bandRow="1">
                <a:tableStyleId>{5C22544A-7EE6-4342-B048-85BDC9FD1C3A}</a:tableStyleId>
              </a:tblPr>
              <a:tblGrid>
                <a:gridCol w="432000"/>
                <a:gridCol w="432000"/>
                <a:gridCol w="432000"/>
                <a:gridCol w="648000"/>
              </a:tblGrid>
              <a:tr h="93425">
                <a:tc gridSpan="4">
                  <a:txBody>
                    <a:bodyPr anchorCtr="0"/>
                    <a:lstStyle/>
                    <a:p>
                      <a:pPr algn="ctr"/>
                      <a:r>
                        <a:rPr lang="zh-CN" altLang="en-US" sz="700" dirty="1">
                          <a:solidFill>
                            <a:schemeClr val="bg1"/>
                          </a:solidFill>
                          <a:latin typeface="微软雅黑" panose="020b0503020204020204" pitchFamily="34" charset="-122"/>
                          <a:ea typeface="微软雅黑" panose="020b0503020204020204" pitchFamily="34" charset="-122"/>
                        </a:rPr>
                        <a:t>重要岗位薪酬结构</a:t>
                      </a:r>
                    </a:p>
                  </a:txBody>
                  <a:tcPr marL="44394" marR="44394" marT="22198" marB="22198" anchor="ctr">
                    <a:lnB w="12700" cap="flat" cmpd="sng" algn="ctr">
                      <a:solidFill>
                        <a:schemeClr val="bg1">
                          <a:lumMod val="85000"/>
                        </a:schemeClr>
                      </a:solidFill>
                      <a:prstDash val="solid"/>
                      <a:round/>
                      <a:headEnd type="none" w="med" len="med"/>
                      <a:tailEnd type="none" w="med" len="med"/>
                    </a:lnB>
                    <a:solidFill>
                      <a:schemeClr val="accent5">
                        <a:lumMod val="50000"/>
                      </a:schemeClr>
                    </a:solidFill>
                  </a:tcPr>
                </a:tc>
                <a:tc hMerge="1" rowSpan="1">
                  <a:txBody>
                    <a:bodyPr/>
                    <a:lstStyle/>
                    <a:p>
                      <a:pPr algn="ctr"/>
                      <a:endParaRPr lang="zh-CN" altLang="en-US" sz="1200">
                        <a:latin typeface="微软雅黑" panose="020b0503020204020204" pitchFamily="34" charset="-122"/>
                        <a:ea typeface="微软雅黑" panose="020b0503020204020204" pitchFamily="34" charset="-122"/>
                      </a:endParaRPr>
                    </a:p>
                  </a:txBody>
                  <a:tcPr/>
                </a:tc>
                <a:tc hMerge="1" rowSpan="1">
                  <a:txBody>
                    <a:bodyPr/>
                    <a:lstStyle/>
                    <a:p>
                      <a:pPr algn="ctr"/>
                      <a:endParaRPr lang="zh-CN" altLang="en-US" sz="1200">
                        <a:latin typeface="微软雅黑" panose="020b0503020204020204" pitchFamily="34" charset="-122"/>
                        <a:ea typeface="微软雅黑" panose="020b0503020204020204" pitchFamily="34" charset="-122"/>
                      </a:endParaRPr>
                    </a:p>
                  </a:txBody>
                  <a:tcPr/>
                </a:tc>
                <a:tc hMerge="1" rowSpan="1">
                  <a:txBody>
                    <a:bodyPr/>
                    <a:lstStyle/>
                    <a:p>
                      <a:pPr algn="ctr"/>
                      <a:endParaRPr lang="zh-CN" altLang="en-US" sz="1200">
                        <a:latin typeface="微软雅黑" panose="020b0503020204020204" pitchFamily="34" charset="-122"/>
                        <a:ea typeface="微软雅黑" panose="020b0503020204020204" pitchFamily="34" charset="-122"/>
                      </a:endParaRPr>
                    </a:p>
                  </a:txBody>
                  <a:tcPr/>
                </a:tc>
              </a:tr>
              <a:tr h="84000">
                <a:tc>
                  <a:txBody>
                    <a:bodyPr anchorCtr="0"/>
                    <a:lstStyle/>
                    <a:p>
                      <a:pPr algn="ctr"/>
                      <a:r>
                        <a:rPr lang="zh-CN" altLang="en-US" sz="600" b="1" dirty="1">
                          <a:latin typeface="微软雅黑" panose="020b0503020204020204" pitchFamily="34" charset="-122"/>
                          <a:ea typeface="微软雅黑" panose="020b0503020204020204" pitchFamily="34" charset="-122"/>
                        </a:rPr>
                        <a:t>主要岗位</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a:r>
                        <a:rPr lang="zh-CN" altLang="en-US" sz="600" b="1" dirty="1">
                          <a:latin typeface="微软雅黑" panose="020b0503020204020204" pitchFamily="34" charset="-122"/>
                          <a:ea typeface="微软雅黑" panose="020b0503020204020204" pitchFamily="34" charset="-122"/>
                        </a:rPr>
                        <a:t>薪酬结构</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a:r>
                        <a:rPr lang="zh-CN" altLang="en-US" sz="600" b="1" dirty="1">
                          <a:latin typeface="微软雅黑" panose="020b0503020204020204" pitchFamily="34" charset="-122"/>
                          <a:ea typeface="微软雅黑" panose="020b0503020204020204" pitchFamily="34" charset="-122"/>
                        </a:rPr>
                        <a:t>薪酬占比</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c>
                  <a:txBody>
                    <a:bodyPr anchorCtr="0"/>
                    <a:lstStyle/>
                    <a:p>
                      <a:pPr algn="ctr"/>
                      <a:r>
                        <a:rPr lang="zh-CN" altLang="en-US" sz="600" b="1" dirty="1">
                          <a:latin typeface="微软雅黑" panose="020b0503020204020204" pitchFamily="34" charset="-122"/>
                          <a:ea typeface="微软雅黑" panose="020b0503020204020204" pitchFamily="34" charset="-122"/>
                        </a:rPr>
                        <a:t>考核指标</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noFill/>
                  </a:tcPr>
                </a:tc>
              </a:tr>
              <a:tr h="59406">
                <a:tc rowSpan="3">
                  <a:txBody>
                    <a:bodyPr anchorCtr="0"/>
                    <a:lstStyle/>
                    <a:p>
                      <a:pPr algn="ctr"/>
                      <a:r>
                        <a:rPr lang="zh-CN" altLang="en-US" sz="600" dirty="1">
                          <a:latin typeface="微软雅黑" panose="020b0503020204020204" pitchFamily="34" charset="-122"/>
                          <a:ea typeface="微软雅黑" panose="020b0503020204020204" pitchFamily="34" charset="-122"/>
                        </a:rPr>
                        <a:t>运营</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底薪</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30%</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rowSpan="3">
                  <a:txBody>
                    <a:bodyPr anchorCtr="0"/>
                    <a:lstStyle/>
                    <a:p>
                      <a:pPr algn="ctr"/>
                      <a:r>
                        <a:rPr lang="zh-CN" altLang="en-US" sz="600" dirty="1">
                          <a:latin typeface="微软雅黑" panose="020b0503020204020204" pitchFamily="34" charset="-122"/>
                          <a:ea typeface="微软雅黑" panose="020b0503020204020204" pitchFamily="34" charset="-122"/>
                        </a:rPr>
                        <a:t>根据全店营业额、流量、转化率和客单价指标打分考核</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59406">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绩效工资</a:t>
                      </a:r>
                    </a:p>
                  </a:txBody>
                  <a:tcPr marL="4624" marR="4624" marT="4624"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60%</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r>
              <a:tr h="134827">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福利</a:t>
                      </a:r>
                    </a:p>
                  </a:txBody>
                  <a:tcPr marL="4624" marR="4624" marT="4624"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10%</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r>
              <a:tr h="59406">
                <a:tc rowSpan="3">
                  <a:txBody>
                    <a:bodyPr anchorCtr="0"/>
                    <a:lstStyle/>
                    <a:p>
                      <a:pPr algn="ctr"/>
                      <a:r>
                        <a:rPr lang="zh-CN" altLang="en-US" sz="600" dirty="1">
                          <a:latin typeface="微软雅黑" panose="020b0503020204020204" pitchFamily="34" charset="-122"/>
                          <a:ea typeface="微软雅黑" panose="020b0503020204020204" pitchFamily="34" charset="-122"/>
                        </a:rPr>
                        <a:t>产品开发</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底薪</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35%</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rowSpan="3">
                  <a:txBody>
                    <a:bodyPr anchorCtr="0"/>
                    <a:lstStyle/>
                    <a:p>
                      <a:pPr algn="ctr"/>
                      <a:r>
                        <a:rPr lang="zh-CN" altLang="en-US" sz="600" dirty="1">
                          <a:latin typeface="微软雅黑" panose="020b0503020204020204" pitchFamily="34" charset="-122"/>
                          <a:ea typeface="微软雅黑" panose="020b0503020204020204" pitchFamily="34" charset="-122"/>
                        </a:rPr>
                        <a:t>根据员工按计划完成新产品设计、产品销量、客户满意度等指标考核</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59406">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绩效工资</a:t>
                      </a:r>
                    </a:p>
                  </a:txBody>
                  <a:tcPr marL="4624" marR="4624" marT="4624"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54%</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r>
              <a:tr h="191374">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福利</a:t>
                      </a:r>
                    </a:p>
                  </a:txBody>
                  <a:tcPr marL="4624" marR="4624" marT="4624"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11%</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r>
              <a:tr h="59406">
                <a:tc rowSpan="3">
                  <a:txBody>
                    <a:bodyPr anchorCtr="0"/>
                    <a:lstStyle/>
                    <a:p>
                      <a:pPr algn="ctr"/>
                      <a:r>
                        <a:rPr lang="zh-CN" altLang="en-US" sz="600" dirty="1">
                          <a:latin typeface="微软雅黑" panose="020b0503020204020204" pitchFamily="34" charset="-122"/>
                          <a:ea typeface="微软雅黑" panose="020b0503020204020204" pitchFamily="34" charset="-122"/>
                        </a:rPr>
                        <a:t>客服</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底薪</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51%</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rowSpan="3">
                  <a:txBody>
                    <a:bodyPr anchorCtr="0"/>
                    <a:lstStyle/>
                    <a:p>
                      <a:pPr algn="ctr"/>
                      <a:r>
                        <a:rPr lang="zh-CN" altLang="en-US" sz="600" dirty="1">
                          <a:latin typeface="微软雅黑" panose="020b0503020204020204" pitchFamily="34" charset="-122"/>
                          <a:ea typeface="微软雅黑" panose="020b0503020204020204" pitchFamily="34" charset="-122"/>
                        </a:rPr>
                        <a:t>按客户询单转化和最后客户成交金额的比例计算绩效</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59406">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绩效工资</a:t>
                      </a:r>
                    </a:p>
                  </a:txBody>
                  <a:tcPr marL="4624" marR="4624" marT="4624"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33%</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r>
              <a:tr h="134827">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福利</a:t>
                      </a:r>
                    </a:p>
                  </a:txBody>
                  <a:tcPr marL="4624" marR="4624" marT="4624"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16%</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r>
              <a:tr h="59406">
                <a:tc rowSpan="3">
                  <a:txBody>
                    <a:bodyPr anchorCtr="0"/>
                    <a:lstStyle/>
                    <a:p>
                      <a:pPr algn="ctr"/>
                      <a:r>
                        <a:rPr lang="zh-CN" altLang="en-US" sz="600" dirty="1">
                          <a:latin typeface="微软雅黑" panose="020b0503020204020204" pitchFamily="34" charset="-122"/>
                          <a:ea typeface="微软雅黑" panose="020b0503020204020204" pitchFamily="34" charset="-122"/>
                        </a:rPr>
                        <a:t>仓配</a:t>
                      </a:r>
                      <a:r>
                        <a:rPr lang="en-US" altLang="zh-CN" sz="600" dirty="1">
                          <a:latin typeface="微软雅黑" panose="020b0503020204020204" pitchFamily="34" charset="-122"/>
                          <a:ea typeface="微软雅黑" panose="020b0503020204020204" pitchFamily="34" charset="-122"/>
                        </a:rPr>
                        <a:t>/</a:t>
                      </a:r>
                      <a:r>
                        <a:rPr lang="zh-CN" altLang="en-US" sz="600" dirty="1">
                          <a:latin typeface="微软雅黑" panose="020b0503020204020204" pitchFamily="34" charset="-122"/>
                          <a:ea typeface="微软雅黑" panose="020b0503020204020204" pitchFamily="34" charset="-122"/>
                        </a:rPr>
                        <a:t>仓储</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底薪</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58%</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rowSpan="3">
                  <a:txBody>
                    <a:bodyPr anchorCtr="0"/>
                    <a:lstStyle/>
                    <a:p>
                      <a:pPr algn="ctr"/>
                      <a:r>
                        <a:rPr lang="zh-CN" altLang="en-US" sz="600" dirty="1">
                          <a:latin typeface="微软雅黑" panose="020b0503020204020204" pitchFamily="34" charset="-122"/>
                          <a:ea typeface="微软雅黑" panose="020b0503020204020204" pitchFamily="34" charset="-122"/>
                        </a:rPr>
                        <a:t>按每个岗位不同职责实行季度打分考核绩效</a:t>
                      </a:r>
                    </a:p>
                  </a:txBody>
                  <a:tcPr marL="44394" marR="44394" marT="22198" marB="22198"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mpd="sng">
                      <a:solidFill>
                        <a:schemeClr val="bg1">
                          <a:lumMod val="85000"/>
                        </a:schemeClr>
                      </a:solidFill>
                    </a:lnB>
                    <a:lnTlToBr w="12700" cmpd="sng">
                      <a:noFill/>
                      <a:prstDash val="solid"/>
                    </a:lnTlToBr>
                    <a:lnBlToTr w="12700" cmpd="sng">
                      <a:noFill/>
                      <a:prstDash val="solid"/>
                    </a:lnBlToTr>
                    <a:noFill/>
                  </a:tcPr>
                </a:tc>
              </a:tr>
              <a:tr h="59406">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绩效工资</a:t>
                      </a:r>
                    </a:p>
                  </a:txBody>
                  <a:tcPr marL="4624" marR="4624" marT="4624"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24%</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r>
              <a:tr h="134827">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zh-CN" altLang="en-US" sz="600" b="0" i="0" u="none" strike="noStrike" dirty="1">
                          <a:solidFill>
                            <a:srgbClr val="000000"/>
                          </a:solidFill>
                          <a:effectLst/>
                          <a:latin typeface="微软雅黑" panose="020b0503020204020204" pitchFamily="34" charset="-122"/>
                          <a:ea typeface="微软雅黑" panose="020b0503020204020204" pitchFamily="34" charset="-122"/>
                        </a:rPr>
                        <a:t>福利</a:t>
                      </a:r>
                    </a:p>
                  </a:txBody>
                  <a:tcPr marL="4624" marR="4624" marT="4624"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600" b="0" i="0" u="none" strike="noStrike" dirty="1">
                          <a:solidFill>
                            <a:srgbClr val="000000"/>
                          </a:solidFill>
                          <a:effectLst/>
                          <a:latin typeface="微软雅黑" panose="020b0503020204020204" pitchFamily="34" charset="-122"/>
                          <a:ea typeface="微软雅黑" panose="020b0503020204020204" pitchFamily="34" charset="-122"/>
                        </a:rPr>
                        <a:t>18%</a:t>
                      </a:r>
                    </a:p>
                  </a:txBody>
                  <a:tcPr marL="4624" marR="4624" marT="4624"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r>
            </a:tbl>
          </a:graphicData>
        </a:graphic>
      </p:graphicFrame>
      <p:graphicFrame>
        <p:nvGraphicFramePr>
          <p:cNvPr id="90" name="表格 89"/>
          <p:cNvGraphicFramePr/>
          <p:nvPr>
            <p:extLst>
              <p:ext uri="{D42A27DB-BD31-4B8C-83A1-F6EECF244321}">
                <p14:modId xmlns:p14="http://schemas.microsoft.com/office/powerpoint/2010/main" val="4026487534"/>
              </p:ext>
            </p:extLst>
          </p:nvPr>
        </p:nvGraphicFramePr>
        <p:xfrm>
          <a:off x="465936" y="5575994"/>
          <a:ext cx="2168935" cy="2151679"/>
        </p:xfrm>
        <a:graphic>
          <a:graphicData uri="http://schemas.openxmlformats.org/drawingml/2006/table">
            <a:tbl>
              <a:tblPr firstRow="1" bandRow="1">
                <a:tableStyleId>{5C22544A-7EE6-4342-B048-85BDC9FD1C3A}</a:tableStyleId>
              </a:tblPr>
              <a:tblGrid>
                <a:gridCol w="474821"/>
                <a:gridCol w="360000"/>
                <a:gridCol w="433057"/>
                <a:gridCol w="433057"/>
                <a:gridCol w="468000"/>
              </a:tblGrid>
              <a:tr h="243483">
                <a:tc gridSpan="5">
                  <a:txBody>
                    <a:bodyPr anchorCtr="0"/>
                    <a:lstStyle/>
                    <a:p>
                      <a:pPr algn="ctr"/>
                      <a:r>
                        <a:rPr lang="en-US" altLang="zh-CN" sz="600" dirty="1">
                          <a:solidFill>
                            <a:schemeClr val="bg1"/>
                          </a:solidFill>
                          <a:latin typeface="微软雅黑" panose="020b0503020204020204" pitchFamily="34" charset="-122"/>
                          <a:ea typeface="微软雅黑" panose="020b0503020204020204" pitchFamily="34" charset="-122"/>
                        </a:rPr>
                        <a:t>2017</a:t>
                      </a:r>
                      <a:r>
                        <a:rPr lang="zh-CN" altLang="en-US" sz="600" dirty="1">
                          <a:solidFill>
                            <a:schemeClr val="bg1"/>
                          </a:solidFill>
                          <a:latin typeface="微软雅黑" panose="020b0503020204020204" pitchFamily="34" charset="-122"/>
                          <a:ea typeface="微软雅黑" panose="020b0503020204020204" pitchFamily="34" charset="-122"/>
                        </a:rPr>
                        <a:t>年各主营店销售净利润</a:t>
                      </a:r>
                      <a:r>
                        <a:rPr lang="en-US" altLang="zh-CN" sz="600" dirty="1">
                          <a:solidFill>
                            <a:schemeClr val="bg1"/>
                          </a:solidFill>
                          <a:latin typeface="微软雅黑" panose="020b0503020204020204" pitchFamily="34" charset="-122"/>
                          <a:ea typeface="微软雅黑" panose="020b0503020204020204" pitchFamily="34" charset="-122"/>
                        </a:rPr>
                        <a:t>&amp;</a:t>
                      </a:r>
                      <a:r>
                        <a:rPr lang="zh-CN" altLang="en-US" sz="600" dirty="1">
                          <a:solidFill>
                            <a:schemeClr val="bg1"/>
                          </a:solidFill>
                          <a:latin typeface="微软雅黑" panose="020b0503020204020204" pitchFamily="34" charset="-122"/>
                          <a:ea typeface="微软雅黑" panose="020b0503020204020204" pitchFamily="34" charset="-122"/>
                        </a:rPr>
                        <a:t>推广费用（单位：万元）</a:t>
                      </a:r>
                    </a:p>
                  </a:txBody>
                  <a:tcPr marL="61020" marR="61020" marT="30510" marB="30510" anchor="ctr">
                    <a:lnB w="12700" cap="flat" cmpd="sng" algn="ctr">
                      <a:solidFill>
                        <a:schemeClr val="bg1">
                          <a:lumMod val="85000"/>
                        </a:schemeClr>
                      </a:solidFill>
                      <a:prstDash val="solid"/>
                      <a:round/>
                      <a:headEnd type="none" w="med" len="med"/>
                      <a:tailEnd type="none" w="med" len="med"/>
                    </a:lnB>
                    <a:solidFill>
                      <a:schemeClr val="accent5">
                        <a:lumMod val="50000"/>
                      </a:schemeClr>
                    </a:solidFill>
                  </a:tcPr>
                </a:tc>
                <a:tc hMerge="1" rowSpan="1">
                  <a:txBody>
                    <a:bodyPr/>
                    <a:lstStyle/>
                    <a:p>
                      <a:pPr algn="ctr"/>
                      <a:endParaRPr lang="zh-CN" altLang="en-US" sz="1200">
                        <a:latin typeface="微软雅黑" panose="020b0503020204020204" pitchFamily="34" charset="-122"/>
                        <a:ea typeface="微软雅黑" panose="020b0503020204020204" pitchFamily="34" charset="-122"/>
                      </a:endParaRPr>
                    </a:p>
                  </a:txBody>
                  <a:tcPr/>
                </a:tc>
                <a:tc hMerge="1" rowSpan="1">
                  <a:txBody>
                    <a:bodyPr/>
                    <a:lstStyle/>
                    <a:p>
                      <a:pPr algn="ctr"/>
                      <a:endParaRPr lang="zh-CN" altLang="en-US" sz="1200">
                        <a:latin typeface="微软雅黑" panose="020b0503020204020204" pitchFamily="34" charset="-122"/>
                        <a:ea typeface="微软雅黑" panose="020b0503020204020204" pitchFamily="34" charset="-122"/>
                      </a:endParaRPr>
                    </a:p>
                  </a:txBody>
                  <a:tcPr/>
                </a:tc>
                <a:tc hMerge="1" rowSpan="1">
                  <a:txBody>
                    <a:bodyPr/>
                    <a:lstStyle/>
                    <a:p>
                      <a:pPr algn="ctr"/>
                      <a:endParaRPr lang="zh-CN" altLang="en-US" sz="1200">
                        <a:solidFill>
                          <a:schemeClr val="bg1"/>
                        </a:solidFill>
                        <a:latin typeface="微软雅黑" panose="020b0503020204020204" pitchFamily="34" charset="-122"/>
                        <a:ea typeface="微软雅黑" panose="020b0503020204020204" pitchFamily="34" charset="-122"/>
                      </a:endParaRPr>
                    </a:p>
                  </a:txBody>
                  <a:tcPr/>
                </a:tc>
                <a:tc hMerge="1" rowSpan="1">
                  <a:txBody>
                    <a:bodyPr/>
                    <a:lstStyle/>
                    <a:p>
                      <a:pPr algn="ctr"/>
                      <a:endParaRPr lang="zh-CN" altLang="en-US" sz="1400">
                        <a:solidFill>
                          <a:schemeClr val="bg1"/>
                        </a:solidFill>
                        <a:latin typeface="微软雅黑" panose="020b0503020204020204" pitchFamily="34" charset="-122"/>
                        <a:ea typeface="微软雅黑" panose="020b0503020204020204" pitchFamily="34" charset="-122"/>
                      </a:endParaRPr>
                    </a:p>
                  </a:txBody>
                  <a:tcPr/>
                </a:tc>
              </a:tr>
              <a:tr h="214838">
                <a:tc>
                  <a:txBody>
                    <a:bodyPr anchorCtr="0"/>
                    <a:lstStyle/>
                    <a:p>
                      <a:pPr algn="ctr"/>
                      <a:r>
                        <a:rPr lang="zh-CN" altLang="en-US" sz="500" b="1" dirty="1">
                          <a:latin typeface="微软雅黑" panose="020b0503020204020204" pitchFamily="34" charset="-122"/>
                          <a:ea typeface="微软雅黑" panose="020b0503020204020204" pitchFamily="34" charset="-122"/>
                        </a:rPr>
                        <a:t>线上</a:t>
                      </a:r>
                      <a:r>
                        <a:rPr lang="en-US" altLang="zh-CN" sz="500" b="1" dirty="1">
                          <a:latin typeface="微软雅黑" panose="020b0503020204020204" pitchFamily="34" charset="-122"/>
                          <a:ea typeface="微软雅黑" panose="020b0503020204020204" pitchFamily="34" charset="-122"/>
                        </a:rPr>
                        <a:t>/</a:t>
                      </a:r>
                      <a:r>
                        <a:rPr lang="zh-CN" altLang="en-US" sz="500" b="1" dirty="1">
                          <a:latin typeface="微软雅黑" panose="020b0503020204020204" pitchFamily="34" charset="-122"/>
                          <a:ea typeface="微软雅黑" panose="020b0503020204020204" pitchFamily="34" charset="-122"/>
                        </a:rPr>
                        <a:t>下店铺</a:t>
                      </a: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zh-CN" altLang="en-US" sz="500" b="1" dirty="1">
                          <a:latin typeface="微软雅黑" panose="020b0503020204020204" pitchFamily="34" charset="-122"/>
                          <a:ea typeface="微软雅黑" panose="020b0503020204020204" pitchFamily="34" charset="-122"/>
                        </a:rPr>
                        <a:t>平台结构</a:t>
                      </a: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zh-CN" altLang="en-US" sz="500" b="1" dirty="1">
                          <a:latin typeface="微软雅黑" panose="020b0503020204020204" pitchFamily="34" charset="-122"/>
                          <a:ea typeface="微软雅黑" panose="020b0503020204020204" pitchFamily="34" charset="-122"/>
                        </a:rPr>
                        <a:t>各平台销售额占比</a:t>
                      </a: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zh-CN" altLang="en-US" sz="500" b="1" dirty="1">
                          <a:latin typeface="微软雅黑" panose="020b0503020204020204" pitchFamily="34" charset="-122"/>
                          <a:ea typeface="微软雅黑" panose="020b0503020204020204" pitchFamily="34" charset="-122"/>
                        </a:rPr>
                        <a:t>主营店铺净利润</a:t>
                      </a: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zh-CN" altLang="en-US" sz="500" b="1" dirty="1">
                          <a:latin typeface="微软雅黑" panose="020b0503020204020204" pitchFamily="34" charset="-122"/>
                          <a:ea typeface="微软雅黑" panose="020b0503020204020204" pitchFamily="34" charset="-122"/>
                        </a:rPr>
                        <a:t>市场推广费（万元</a:t>
                      </a:r>
                      <a:r>
                        <a:rPr lang="en-US" altLang="zh-CN" sz="500" b="1" dirty="1">
                          <a:latin typeface="微软雅黑" panose="020b0503020204020204" pitchFamily="34" charset="-122"/>
                          <a:ea typeface="微软雅黑" panose="020b0503020204020204" pitchFamily="34" charset="-122"/>
                        </a:rPr>
                        <a:t>/</a:t>
                      </a:r>
                      <a:r>
                        <a:rPr lang="zh-CN" altLang="en-US" sz="500" b="1" dirty="1">
                          <a:latin typeface="微软雅黑" panose="020b0503020204020204" pitchFamily="34" charset="-122"/>
                          <a:ea typeface="微软雅黑" panose="020b0503020204020204" pitchFamily="34" charset="-122"/>
                        </a:rPr>
                        <a:t>年）</a:t>
                      </a: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129540">
                <a:tc rowSpan="3">
                  <a:txBody>
                    <a:bodyPr anchorCtr="0"/>
                    <a:lstStyle/>
                    <a:p>
                      <a:pPr algn="ctr"/>
                      <a:r>
                        <a:rPr lang="en-US" altLang="zh-CN" sz="500" dirty="1">
                          <a:latin typeface="微软雅黑" panose="020b0503020204020204" pitchFamily="34" charset="-122"/>
                          <a:ea typeface="微软雅黑" panose="020b0503020204020204" pitchFamily="34" charset="-122"/>
                        </a:rPr>
                        <a:t>XX</a:t>
                      </a:r>
                      <a:r>
                        <a:rPr lang="zh-CN" altLang="en-US" sz="500" dirty="1">
                          <a:latin typeface="微软雅黑" panose="020b0503020204020204" pitchFamily="34" charset="-122"/>
                          <a:ea typeface="微软雅黑" panose="020b0503020204020204" pitchFamily="34" charset="-122"/>
                        </a:rPr>
                        <a:t>食品专营店</a:t>
                      </a: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天猫</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en-US" altLang="zh-CN" sz="500" dirty="1">
                          <a:latin typeface="微软雅黑" panose="020b0503020204020204" pitchFamily="34" charset="-122"/>
                          <a:ea typeface="微软雅黑" panose="020b0503020204020204" pitchFamily="34" charset="-122"/>
                        </a:rPr>
                        <a:t>89%</a:t>
                      </a:r>
                      <a:endParaRPr lang="zh-CN" altLang="en-US" sz="500">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1200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4000-5000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129540">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京东</a:t>
                      </a:r>
                    </a:p>
                  </a:txBody>
                  <a:tcPr marL="6356" marR="6356" marT="6356"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en-US" altLang="zh-CN" sz="500" dirty="1">
                          <a:latin typeface="微软雅黑" panose="020b0503020204020204" pitchFamily="34" charset="-122"/>
                          <a:ea typeface="微软雅黑" panose="020b0503020204020204" pitchFamily="34" charset="-122"/>
                        </a:rPr>
                        <a:t>8%</a:t>
                      </a:r>
                      <a:endParaRPr lang="zh-CN" altLang="en-US" sz="500">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endParaRPr lang="en-US" altLang="zh-CN" sz="500" b="0" i="0" u="none" strike="noStrike">
                        <a:solidFill>
                          <a:srgbClr val="000000"/>
                        </a:solidFill>
                        <a:effectLst/>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129540">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a:t>
                      </a: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号店</a:t>
                      </a:r>
                    </a:p>
                  </a:txBody>
                  <a:tcPr marL="6356" marR="6356" marT="6356"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en-US" altLang="zh-CN" sz="500" dirty="1">
                          <a:latin typeface="微软雅黑" panose="020b0503020204020204" pitchFamily="34" charset="-122"/>
                          <a:ea typeface="微软雅黑" panose="020b0503020204020204" pitchFamily="34" charset="-122"/>
                        </a:rPr>
                        <a:t>3%</a:t>
                      </a:r>
                      <a:endParaRPr lang="zh-CN" altLang="en-US" sz="500">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endParaRPr lang="en-US" altLang="zh-CN" sz="500" b="0" i="0" u="none" strike="noStrike">
                        <a:solidFill>
                          <a:srgbClr val="000000"/>
                        </a:solidFill>
                        <a:effectLst/>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129540">
                <a:tc rowSpan="3">
                  <a:txBody>
                    <a:bodyPr anchorCtr="0"/>
                    <a:lstStyle/>
                    <a:p>
                      <a:pPr algn="ctr"/>
                      <a:r>
                        <a:rPr lang="en-US" altLang="zh-CN" sz="500" dirty="1">
                          <a:latin typeface="微软雅黑" panose="020b0503020204020204" pitchFamily="34" charset="-122"/>
                          <a:ea typeface="微软雅黑" panose="020b0503020204020204" pitchFamily="34" charset="-122"/>
                        </a:rPr>
                        <a:t>LF</a:t>
                      </a:r>
                      <a:r>
                        <a:rPr lang="zh-CN" altLang="en-US" sz="500" dirty="1">
                          <a:latin typeface="微软雅黑" panose="020b0503020204020204" pitchFamily="34" charset="-122"/>
                          <a:ea typeface="微软雅黑" panose="020b0503020204020204" pitchFamily="34" charset="-122"/>
                        </a:rPr>
                        <a:t>食品专营店</a:t>
                      </a: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天猫</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en-US" altLang="zh-CN" sz="500" dirty="1">
                          <a:latin typeface="微软雅黑" panose="020b0503020204020204" pitchFamily="34" charset="-122"/>
                          <a:ea typeface="微软雅黑" panose="020b0503020204020204" pitchFamily="34" charset="-122"/>
                        </a:rPr>
                        <a:t>82%</a:t>
                      </a:r>
                      <a:endParaRPr lang="zh-CN" altLang="en-US" sz="500">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50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300-400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129540">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京东</a:t>
                      </a:r>
                    </a:p>
                  </a:txBody>
                  <a:tcPr marL="6356" marR="6356" marT="6356"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en-US" altLang="zh-CN" sz="500" dirty="1">
                          <a:latin typeface="微软雅黑" panose="020b0503020204020204" pitchFamily="34" charset="-122"/>
                          <a:ea typeface="微软雅黑" panose="020b0503020204020204" pitchFamily="34" charset="-122"/>
                        </a:rPr>
                        <a:t>13%</a:t>
                      </a:r>
                      <a:endParaRPr lang="zh-CN" altLang="en-US" sz="500">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endParaRPr lang="en-US" altLang="zh-CN" sz="500" b="0" i="0" u="none" strike="noStrike">
                        <a:solidFill>
                          <a:srgbClr val="000000"/>
                        </a:solidFill>
                        <a:effectLst/>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129540">
                <a:tc gridSpan="1" vMerge="1">
                  <a:txBody>
                    <a:bodyPr/>
                    <a:lstStyle/>
                    <a:p>
                      <a:pPr algn="ctr"/>
                      <a:endParaRPr lang="zh-CN" altLang="en-US" sz="1200">
                        <a:latin typeface="微软雅黑" panose="020b0503020204020204" pitchFamily="34" charset="-122"/>
                        <a:ea typeface="微软雅黑" panose="020b0503020204020204" pitchFamily="34" charset="-122"/>
                      </a:endParaRPr>
                    </a:p>
                  </a:txBody>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a:t>
                      </a: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号店</a:t>
                      </a:r>
                    </a:p>
                  </a:txBody>
                  <a:tcPr marL="6356" marR="6356" marT="6356" marB="0" anchor="ctr">
                    <a:lnL w="12700" cap="flat" cmpd="sng" algn="ctr">
                      <a:solidFill>
                        <a:schemeClr val="bg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en-US" altLang="zh-CN" sz="500" dirty="1">
                          <a:latin typeface="微软雅黑" panose="020b0503020204020204" pitchFamily="34" charset="-122"/>
                          <a:ea typeface="微软雅黑" panose="020b0503020204020204" pitchFamily="34" charset="-122"/>
                        </a:rPr>
                        <a:t>5%</a:t>
                      </a:r>
                      <a:endParaRPr lang="zh-CN" altLang="en-US" sz="500">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marL="0" marR="0" lvl="0" indent="0" algn="ctr" defTabSz="914400" fontAlgn="ctr" rtl="0" eaLnBrk="1" latinLnBrk="0" hangingPunct="1">
                        <a:lnSpc>
                          <a:spcPct val="100000"/>
                        </a:lnSpc>
                        <a:spcBef>
                          <a:spcPct val="0"/>
                        </a:spcBef>
                        <a:spcAft>
                          <a:spcPct val="0"/>
                        </a:spcAft>
                        <a:buClrTx/>
                        <a:buSzTx/>
                        <a:buFontTx/>
                        <a:buNone/>
                        <a:defRPr/>
                      </a:pP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marL="0" marR="0" lvl="0" indent="0" algn="ctr" defTabSz="914400" fontAlgn="ctr" rtl="0" eaLnBrk="1" latinLnBrk="0" hangingPunct="1">
                        <a:lnSpc>
                          <a:spcPct val="100000"/>
                        </a:lnSpc>
                        <a:spcBef>
                          <a:spcPct val="0"/>
                        </a:spcBef>
                        <a:spcAft>
                          <a:spcPct val="0"/>
                        </a:spcAft>
                        <a:buClrTx/>
                        <a:buSzTx/>
                        <a:buFontTx/>
                        <a:buNone/>
                        <a:defRPr/>
                      </a:pPr>
                      <a:endParaRPr lang="en-US" altLang="zh-CN" sz="500" b="0" i="0" u="none" strike="noStrike">
                        <a:solidFill>
                          <a:srgbClr val="000000"/>
                        </a:solidFill>
                        <a:effectLst/>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14838">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PC</a:t>
                      </a:r>
                      <a:r>
                        <a:rPr lang="zh-CN" altLang="en-US" sz="500" dirty="1">
                          <a:latin typeface="微软雅黑" panose="020b0503020204020204" pitchFamily="34" charset="-122"/>
                          <a:ea typeface="微软雅黑" panose="020b0503020204020204" pitchFamily="34" charset="-122"/>
                        </a:rPr>
                        <a:t>食品专营店</a:t>
                      </a: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天猫</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en-US" altLang="zh-CN" sz="500" dirty="1">
                          <a:latin typeface="微软雅黑" panose="020b0503020204020204" pitchFamily="34" charset="-122"/>
                          <a:ea typeface="微软雅黑" panose="020b0503020204020204" pitchFamily="34" charset="-122"/>
                        </a:rPr>
                        <a:t>100%</a:t>
                      </a:r>
                      <a:endParaRPr lang="zh-CN" altLang="en-US" sz="500">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240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1000-1200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131950">
                <a:tc>
                  <a:txBody>
                    <a:bodyPr anchorCtr="0"/>
                    <a:lstStyle/>
                    <a:p>
                      <a:pPr algn="ctr"/>
                      <a:r>
                        <a:rPr lang="en-US" altLang="zh-CN" sz="500" dirty="1">
                          <a:latin typeface="微软雅黑" panose="020b0503020204020204" pitchFamily="34" charset="-122"/>
                          <a:ea typeface="微软雅黑" panose="020b0503020204020204" pitchFamily="34" charset="-122"/>
                        </a:rPr>
                        <a:t>CFDIY</a:t>
                      </a:r>
                      <a:endParaRPr lang="zh-CN" altLang="en-US" sz="500">
                        <a:latin typeface="微软雅黑" panose="020b0503020204020204" pitchFamily="34" charset="-122"/>
                        <a:ea typeface="微软雅黑" panose="020b0503020204020204" pitchFamily="34" charset="-122"/>
                      </a:endParaRP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淘宝</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a:r>
                        <a:rPr lang="en-US" altLang="zh-CN" sz="500" dirty="1">
                          <a:latin typeface="微软雅黑" panose="020b0503020204020204" pitchFamily="34" charset="-122"/>
                          <a:ea typeface="微软雅黑" panose="020b0503020204020204" pitchFamily="34" charset="-122"/>
                        </a:rPr>
                        <a:t>100%</a:t>
                      </a:r>
                      <a:endParaRPr lang="zh-CN" altLang="en-US" sz="500">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200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850-1000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131950">
                <a:tc>
                  <a:txBody>
                    <a:bodyPr anchorCtr="0"/>
                    <a:lstStyle/>
                    <a:p>
                      <a:pPr algn="ctr"/>
                      <a:r>
                        <a:rPr lang="en-US" altLang="zh-CN" sz="500" dirty="1">
                          <a:latin typeface="微软雅黑" panose="020b0503020204020204" pitchFamily="34" charset="-122"/>
                          <a:ea typeface="微软雅黑" panose="020b0503020204020204" pitchFamily="34" charset="-122"/>
                        </a:rPr>
                        <a:t>ZY</a:t>
                      </a:r>
                      <a:r>
                        <a:rPr lang="zh-CN" altLang="en-US" sz="500" dirty="1">
                          <a:latin typeface="微软雅黑" panose="020b0503020204020204" pitchFamily="34" charset="-122"/>
                          <a:ea typeface="微软雅黑" panose="020b0503020204020204" pitchFamily="34" charset="-122"/>
                        </a:rPr>
                        <a:t>旗舰店</a:t>
                      </a: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天猫</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100%</a:t>
                      </a:r>
                      <a:endParaRPr lang="zh-CN" altLang="en-US" sz="500">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850</a:t>
                      </a:r>
                      <a:endParaRPr lang="en-US" altLang="zh-CN" sz="500" b="0" i="0" u="none" strike="noStrike" baseline="30000">
                        <a:solidFill>
                          <a:srgbClr val="FF0000"/>
                        </a:solidFill>
                        <a:effectLst/>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1000-1200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131950">
                <a:tc>
                  <a:txBody>
                    <a:bodyPr anchorCtr="0"/>
                    <a:lstStyle/>
                    <a:p>
                      <a:pPr algn="ctr"/>
                      <a:r>
                        <a:rPr lang="en-US" altLang="zh-CN" sz="500" dirty="1">
                          <a:latin typeface="微软雅黑" panose="020b0503020204020204" pitchFamily="34" charset="-122"/>
                          <a:ea typeface="微软雅黑" panose="020b0503020204020204" pitchFamily="34" charset="-122"/>
                        </a:rPr>
                        <a:t>JY</a:t>
                      </a:r>
                      <a:r>
                        <a:rPr lang="zh-CN" altLang="en-US" sz="500" dirty="1">
                          <a:latin typeface="微软雅黑" panose="020b0503020204020204" pitchFamily="34" charset="-122"/>
                          <a:ea typeface="微软雅黑" panose="020b0503020204020204" pitchFamily="34" charset="-122"/>
                        </a:rPr>
                        <a:t>烘焙</a:t>
                      </a: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淘宝</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100%</a:t>
                      </a:r>
                      <a:endParaRPr lang="zh-CN" altLang="en-US" sz="500">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30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40-50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214838">
                <a:tc>
                  <a:txBody>
                    <a:bodyPr anchorCtr="0"/>
                    <a:lstStyle/>
                    <a:p>
                      <a:pPr algn="ctr"/>
                      <a:r>
                        <a:rPr lang="en-US" altLang="zh-CN" sz="500" dirty="1">
                          <a:latin typeface="微软雅黑" panose="020b0503020204020204" pitchFamily="34" charset="-122"/>
                          <a:ea typeface="微软雅黑" panose="020b0503020204020204" pitchFamily="34" charset="-122"/>
                        </a:rPr>
                        <a:t>XX</a:t>
                      </a:r>
                      <a:r>
                        <a:rPr lang="zh-CN" altLang="en-US" sz="500" dirty="1">
                          <a:latin typeface="微软雅黑" panose="020b0503020204020204" pitchFamily="34" charset="-122"/>
                          <a:ea typeface="微软雅黑" panose="020b0503020204020204" pitchFamily="34" charset="-122"/>
                        </a:rPr>
                        <a:t>烘焙线下店</a:t>
                      </a:r>
                    </a:p>
                  </a:txBody>
                  <a:tcPr marL="61020" marR="61020" marT="30510" marB="3051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zh-CN" altLang="en-US" sz="500" b="0" i="0" u="none" strike="noStrike" dirty="1">
                          <a:solidFill>
                            <a:srgbClr val="000000"/>
                          </a:solidFill>
                          <a:effectLst/>
                          <a:latin typeface="微软雅黑" panose="020b0503020204020204" pitchFamily="34" charset="-122"/>
                          <a:ea typeface="微软雅黑" panose="020b0503020204020204" pitchFamily="34" charset="-122"/>
                        </a:rPr>
                        <a:t>上海松江实体店</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500" dirty="1">
                          <a:latin typeface="微软雅黑" panose="020b0503020204020204" pitchFamily="34" charset="-122"/>
                          <a:ea typeface="微软雅黑" panose="020b0503020204020204" pitchFamily="34" charset="-122"/>
                        </a:rPr>
                        <a:t>—</a:t>
                      </a:r>
                      <a:endParaRPr lang="zh-CN" altLang="en-US" sz="500">
                        <a:latin typeface="微软雅黑" panose="020b0503020204020204" pitchFamily="34" charset="-122"/>
                        <a:ea typeface="微软雅黑" panose="020b0503020204020204" pitchFamily="34" charset="-122"/>
                      </a:endParaRP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20</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nchorCtr="0"/>
                    <a:lstStyle/>
                    <a:p>
                      <a:pPr algn="ctr" fontAlgn="ctr"/>
                      <a:r>
                        <a:rPr lang="en-US" altLang="zh-CN" sz="500" b="0" i="0" u="none" strike="noStrike" dirty="1">
                          <a:solidFill>
                            <a:srgbClr val="000000"/>
                          </a:solidFill>
                          <a:effectLst/>
                          <a:latin typeface="微软雅黑" panose="020b0503020204020204" pitchFamily="34" charset="-122"/>
                          <a:ea typeface="微软雅黑" panose="020b0503020204020204" pitchFamily="34" charset="-122"/>
                        </a:rPr>
                        <a:t>—</a:t>
                      </a:r>
                    </a:p>
                  </a:txBody>
                  <a:tcPr marL="6356" marR="6356" marT="6356"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05" name="文本框 104"/>
          <p:cNvSpPr txBox="1"/>
          <p:nvPr/>
        </p:nvSpPr>
        <p:spPr>
          <a:xfrm>
            <a:off x="2628894" y="5673775"/>
            <a:ext cx="1087327" cy="2054409"/>
          </a:xfrm>
          <a:prstGeom prst="rect"/>
          <a:noFill/>
        </p:spPr>
        <p:txBody>
          <a:bodyPr wrap="square" rtlCol="0">
            <a:spAutoFit/>
          </a:bodyPr>
          <a:lstStyle/>
          <a:p>
            <a:pPr>
              <a:lnSpc>
                <a:spcPct val="150000"/>
              </a:lnSpc>
            </a:pPr>
            <a:r>
              <a:rPr lang="zh-CN" altLang="en-US" sz="700" b="1" dirty="1">
                <a:solidFill>
                  <a:schemeClr val="tx1">
                    <a:lumMod val="75000"/>
                    <a:lumOff val="25000"/>
                  </a:schemeClr>
                </a:solidFill>
                <a:latin typeface="微软雅黑" panose="020b0503020204020204" pitchFamily="34" charset="-122"/>
                <a:ea typeface="微软雅黑" panose="020b0503020204020204" pitchFamily="34" charset="-122"/>
              </a:rPr>
              <a:t>销售模式：</a:t>
            </a:r>
            <a:endParaRPr lang="en-US" altLang="zh-CN" sz="700" b="1">
              <a:solidFill>
                <a:schemeClr val="tx1">
                  <a:lumMod val="75000"/>
                  <a:lumOff val="25000"/>
                </a:schemeClr>
              </a:solidFill>
              <a:latin typeface="微软雅黑" panose="020b0503020204020204" pitchFamily="34" charset="-122"/>
              <a:ea typeface="微软雅黑" panose="020b0503020204020204" pitchFamily="34" charset="-122"/>
            </a:endParaRPr>
          </a:p>
          <a:p>
            <a:pPr indent="172800">
              <a:lnSpc>
                <a:spcPct val="150000"/>
              </a:lnSpc>
              <a:buFont typeface="Wingdings" panose="05000000000000000000" pitchFamily="2" charset="2"/>
              <a:buChar char="ü"/>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该公司采用的是多品牌集合店的销售模式，类似于知名化妆品牌</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SEPHORA</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的销售模式。</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indent="172800">
              <a:lnSpc>
                <a:spcPct val="150000"/>
              </a:lnSpc>
              <a:buFont typeface="Wingdings" panose="05000000000000000000" pitchFamily="2" charset="2"/>
              <a:buChar char="ü"/>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公司一开始致力于代理国内外知名品牌烘焙产品和器具，如</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QC</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SN</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等，在天猫电商平台不断提升公司知名度和好评率。</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indent="172800">
              <a:lnSpc>
                <a:spcPct val="150000"/>
              </a:lnSpc>
              <a:buFont typeface="Wingdings" panose="05000000000000000000" pitchFamily="2" charset="2"/>
              <a:buChar char="ü"/>
            </a:pP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2011</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年公司成立自己的独立品牌</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ZY</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ZY</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的销售渠道主要是线上店铺和线上分销商。</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6" name="文本框 105"/>
          <p:cNvSpPr txBox="1"/>
          <p:nvPr/>
        </p:nvSpPr>
        <p:spPr>
          <a:xfrm>
            <a:off x="3800475" y="5761620"/>
            <a:ext cx="1846562" cy="2031325"/>
          </a:xfrm>
          <a:prstGeom prst="rect"/>
          <a:noFill/>
        </p:spPr>
        <p:txBody>
          <a:bodyPr wrap="square" rtlCol="0">
            <a:spAutoFit/>
          </a:bodyPr>
          <a:lstStyle/>
          <a:p>
            <a:pPr>
              <a:lnSpc>
                <a:spcPct val="150000"/>
              </a:lnSpc>
            </a:pPr>
            <a:r>
              <a:rPr lang="en-US" altLang="zh-CN" sz="600" b="1" dirty="1">
                <a:solidFill>
                  <a:schemeClr val="tx1">
                    <a:lumMod val="75000"/>
                    <a:lumOff val="25000"/>
                  </a:schemeClr>
                </a:solidFill>
                <a:latin typeface="微软雅黑" panose="020b0503020204020204" pitchFamily="34" charset="-122"/>
                <a:ea typeface="微软雅黑" panose="020b0503020204020204" pitchFamily="34" charset="-122"/>
              </a:rPr>
              <a:t>1</a:t>
            </a:r>
            <a:r>
              <a:rPr lang="zh-CN" altLang="en-US" sz="600" b="1" dirty="1">
                <a:solidFill>
                  <a:schemeClr val="tx1">
                    <a:lumMod val="75000"/>
                    <a:lumOff val="25000"/>
                  </a:schemeClr>
                </a:solidFill>
                <a:latin typeface="微软雅黑" panose="020b0503020204020204" pitchFamily="34" charset="-122"/>
                <a:ea typeface="微软雅黑" panose="020b0503020204020204" pitchFamily="34" charset="-122"/>
              </a:rPr>
              <a:t>、成本控制</a:t>
            </a:r>
            <a:endParaRPr lang="en-US" altLang="zh-CN" sz="600" b="1">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成本控制主要是针对该公司的自有品牌</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ZY</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，公司近几年都在入股上游供应商，从上游开始控制成本，计划打造垂直产业链。</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en-US" altLang="zh-CN" sz="600" b="1" dirty="1">
                <a:solidFill>
                  <a:schemeClr val="tx1">
                    <a:lumMod val="75000"/>
                    <a:lumOff val="25000"/>
                  </a:schemeClr>
                </a:solidFill>
                <a:latin typeface="微软雅黑" panose="020b0503020204020204" pitchFamily="34" charset="-122"/>
                <a:ea typeface="微软雅黑" panose="020b0503020204020204" pitchFamily="34" charset="-122"/>
              </a:rPr>
              <a:t>2</a:t>
            </a:r>
            <a:r>
              <a:rPr lang="zh-CN" altLang="en-US" sz="600" b="1" dirty="1">
                <a:solidFill>
                  <a:schemeClr val="tx1">
                    <a:lumMod val="75000"/>
                    <a:lumOff val="25000"/>
                  </a:schemeClr>
                </a:solidFill>
                <a:latin typeface="微软雅黑" panose="020b0503020204020204" pitchFamily="34" charset="-122"/>
                <a:ea typeface="微软雅黑" panose="020b0503020204020204" pitchFamily="34" charset="-122"/>
              </a:rPr>
              <a:t>、产品质量把控</a:t>
            </a:r>
            <a:endParaRPr lang="en-US" altLang="zh-CN" sz="600" b="1">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烘焙行业对于食品原料的要求比较高，因此公司对于产品质量的把控相当严格。公司有专门的质检部门，负责给供应商提供产品型号、参数等要求。</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en-US" altLang="zh-CN" sz="600" b="1" dirty="1">
                <a:solidFill>
                  <a:schemeClr val="tx1">
                    <a:lumMod val="75000"/>
                    <a:lumOff val="25000"/>
                  </a:schemeClr>
                </a:solidFill>
                <a:latin typeface="微软雅黑" panose="020b0503020204020204" pitchFamily="34" charset="-122"/>
                <a:ea typeface="微软雅黑" panose="020b0503020204020204" pitchFamily="34" charset="-122"/>
              </a:rPr>
              <a:t>3</a:t>
            </a:r>
            <a:r>
              <a:rPr lang="zh-CN" altLang="en-US" sz="600" b="1" dirty="1">
                <a:solidFill>
                  <a:schemeClr val="tx1">
                    <a:lumMod val="75000"/>
                    <a:lumOff val="25000"/>
                  </a:schemeClr>
                </a:solidFill>
                <a:latin typeface="微软雅黑" panose="020b0503020204020204" pitchFamily="34" charset="-122"/>
                <a:ea typeface="微软雅黑" panose="020b0503020204020204" pitchFamily="34" charset="-122"/>
              </a:rPr>
              <a:t>、供应链管理</a:t>
            </a:r>
            <a:endParaRPr lang="en-US" altLang="zh-CN" sz="600" b="1">
              <a:solidFill>
                <a:schemeClr val="tx1">
                  <a:lumMod val="75000"/>
                  <a:lumOff val="25000"/>
                </a:schemeClr>
              </a:solidFill>
              <a:latin typeface="微软雅黑" panose="020b0503020204020204" pitchFamily="34" charset="-122"/>
              <a:ea typeface="微软雅黑" panose="020b0503020204020204" pitchFamily="34" charset="-122"/>
            </a:endParaRPr>
          </a:p>
          <a:p>
            <a:pPr>
              <a:lnSpc>
                <a:spcPct val="150000"/>
              </a:lnSpc>
            </a:pP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仓储比较系统化，在很早之前就计划在全国开</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7</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个仓库，上海、广东、山东、武汉、北京、沈阳和成都。北京的仓库由于</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201X</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年</a:t>
            </a:r>
            <a:r>
              <a:rPr lang="en-US" altLang="zh-CN" sz="600" dirty="1">
                <a:solidFill>
                  <a:schemeClr val="tx1">
                    <a:lumMod val="75000"/>
                    <a:lumOff val="25000"/>
                  </a:schemeClr>
                </a:solidFill>
                <a:latin typeface="微软雅黑" panose="020b0503020204020204" pitchFamily="34" charset="-122"/>
                <a:ea typeface="微软雅黑" panose="020b0503020204020204" pitchFamily="34" charset="-122"/>
              </a:rPr>
              <a:t>XX</a:t>
            </a:r>
            <a:r>
              <a:rPr lang="zh-CN" altLang="en-US" sz="600" dirty="1">
                <a:solidFill>
                  <a:schemeClr val="tx1">
                    <a:lumMod val="75000"/>
                    <a:lumOff val="25000"/>
                  </a:schemeClr>
                </a:solidFill>
                <a:latin typeface="微软雅黑" panose="020b0503020204020204" pitchFamily="34" charset="-122"/>
                <a:ea typeface="微软雅黑" panose="020b0503020204020204" pitchFamily="34" charset="-122"/>
              </a:rPr>
              <a:t>火灾事件而被撤掉，目前在筹建沈阳和成都两个仓库。</a:t>
            </a:r>
            <a:endParaRPr lang="en-US" altLang="zh-CN" sz="60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8" name="矩形 107"/>
          <p:cNvSpPr/>
          <p:nvPr/>
        </p:nvSpPr>
        <p:spPr>
          <a:xfrm>
            <a:off x="3806216" y="5574717"/>
            <a:ext cx="595036" cy="215444"/>
          </a:xfrm>
          <a:prstGeom prst="rect"/>
          <a:solidFill>
            <a:srgbClr val="002060"/>
          </a:solidFill>
        </p:spPr>
        <p:txBody>
          <a:bodyPr wrap="none" rtlCol="0" anchor="ctr" anchorCtr="1">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优势分析</a:t>
            </a:r>
          </a:p>
        </p:txBody>
      </p:sp>
      <p:sp>
        <p:nvSpPr>
          <p:cNvPr id="104" name="矩形 103"/>
          <p:cNvSpPr/>
          <p:nvPr/>
        </p:nvSpPr>
        <p:spPr>
          <a:xfrm>
            <a:off x="476968" y="533625"/>
            <a:ext cx="595036" cy="215444"/>
          </a:xfrm>
          <a:prstGeom prst="rect"/>
          <a:solidFill>
            <a:srgbClr val="002060"/>
          </a:solidFill>
        </p:spPr>
        <p:txBody>
          <a:bodyPr wrap="none" rtlCol="0" anchor="ctr" anchorCtr="1">
            <a:spAutoFit/>
          </a:bodyPr>
          <a:lstStyle/>
          <a:p>
            <a:pPr algn="ctr"/>
            <a:r>
              <a:rPr lang="zh-CN" altLang="en-US" sz="800" b="1" dirty="1">
                <a:solidFill>
                  <a:schemeClr val="bg1"/>
                </a:solidFill>
                <a:latin typeface="微软雅黑" panose="020b0503020204020204" pitchFamily="34" charset="-122"/>
                <a:ea typeface="微软雅黑" panose="020b0503020204020204" pitchFamily="34" charset="-122"/>
              </a:rPr>
              <a:t>财务情况</a:t>
            </a:r>
          </a:p>
        </p:txBody>
      </p:sp>
    </p:spTree>
    <p:extLst>
      <p:ext uri="{BB962C8B-B14F-4D97-AF65-F5344CB8AC3E}">
        <p14:creationId xmlns:p14="http://schemas.microsoft.com/office/powerpoint/2010/main" val="3096473402"/>
      </p:ext>
    </p:extLst>
  </p:cSld>
  <p:clrMapOvr>
    <a:masterClrMapping/>
  </p:clrMapOvr>
  <p:transition spd="fast"/>
  <p:timing>
    <p:tnLst>
      <p:par>
        <p:cTn id="1"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 name="文本框 5"/>
          <p:cNvSpPr txBox="1"/>
          <p:nvPr/>
        </p:nvSpPr>
        <p:spPr>
          <a:xfrm>
            <a:off x="910428" y="658186"/>
            <a:ext cx="4303254" cy="4485042"/>
          </a:xfrm>
          <a:prstGeom prst="rect"/>
          <a:noFill/>
        </p:spPr>
        <p:txBody>
          <a:bodyPr wrap="square" rtlCol="0">
            <a:spAutoFit/>
          </a:bodyPr>
          <a:lstStyle/>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以上数据分析均来自于尚普咨询《中国烘焙材料行业市场调研咨询案例》。</a:t>
            </a: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尚普咨询作为中国知名的独立第三方咨询领导品牌之一，专注于市场研究与投融资咨询，是中国第一批提供专项市场咨询服务的咨询机构。作为国家统计局涉外调查许可单位，建立了科学的数据分析方法与市场测算模型，拥有</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28</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项自主知识产权，目前自有数据库容量超过</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9000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多万条数据。</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多年来，已为</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5000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多家机构提供定制化的专项市场研究咨询服务。</a:t>
            </a:r>
            <a:endParaRPr lang="en-US" altLang="zh-CN"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荣获</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经济</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杂志社、人民日报</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新闻战线</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杂志社颁发的“中国市场调查客户满意最佳品牌”、“中国行业诚信企业奖”，成功入选财政部首批</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PPP</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咨询机构库</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还荣获“中国咨询服务机构百强”、“市场咨询行业先锋机构”、 “中国咨询服务最佳智库奖”、“中国旅游咨询服务首选品牌”等来自第三方评价机构的专业认可。</a:t>
            </a:r>
          </a:p>
        </p:txBody>
      </p:sp>
    </p:spTree>
    <p:extLst>
      <p:ext uri="{BB962C8B-B14F-4D97-AF65-F5344CB8AC3E}">
        <p14:creationId xmlns:p14="http://schemas.microsoft.com/office/powerpoint/2010/main" val="1199640216"/>
      </p:ext>
    </p:extLst>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18449"/>
  <p:tag name="AS_OS" val="Microsoft Windows NT 6.2.9200.0"/>
  <p:tag name="AS_RELEASE_DATE" val="2013.12.17"/>
  <p:tag name="AS_TITLE" val="Spire.Presentation for .NET "/>
  <p:tag name="AS_VERSION" val="2.1.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游ゴシック Light"/>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游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solidFill>
          <a:srgbClr val="7030A0"/>
        </a:solidFill>
      </a:spPr>
      <a:bodyPr wrap="none" anchor="ctr">
        <a:spAutoFit/>
      </a:bodyPr>
      <a:lstStyle>
        <a:defPPr algn="ctr">
          <a:defRPr sz="800" dirty="0">
            <a:solidFill>
              <a:schemeClr val="bg1"/>
            </a:solidFill>
            <a:latin typeface="微软雅黑" panose="020B0503020204020204" pitchFamily="34" charset="-122"/>
            <a:ea typeface="微软雅黑" panose="020B0503020204020204" pitchFamily="34" charset="-122"/>
          </a:defRPr>
        </a:defPPr>
      </a:lstStyle>
    </a:spDef>
  </a:objectDefaults>
</a:theme>
</file>

<file path=docProps/app.xml><?xml version="1.0" encoding="utf-8"?>
<Properties xmlns="http://schemas.openxmlformats.org/officeDocument/2006/extended-properties" xmlns:vt="http://schemas.openxmlformats.org/officeDocument/2006/docPropsVTypes">
  <Template/>
  <TotalTime>945</TotalTime>
  <Application>Microsoft Office PowerPoint</Application>
  <PresentationFormat>自定义</PresentationFormat>
  <Slides>3</Slide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顾梦薇</dc:creator>
  <cp:lastModifiedBy>zhengxu@shangpu-china.com</cp:lastModifiedBy>
  <cp:revision>1184</cp:revision>
  <dcterms:created xsi:type="dcterms:W3CDTF">2018-02-01T06:35:20.0000000Z</dcterms:created>
  <dcterms:modified xsi:type="dcterms:W3CDTF">2019-10-17T02:50:18.0000000Z</dcterms:modified>
</cp:coreProperties>
</file>