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jpeg" ContentType="image/jpeg"/>
  <Default Extension="xlsx" ContentType="application/vnd.openxmlformats-officedocument.spreadsheetml.sheet"/>
  <Override PartName="/docProps/app.xml" ContentType="application/vnd.openxmlformats-officedocument.extended-properties+xml"/>
  <Override PartName="/docProps/core.xml" ContentType="application/vnd.openxmlformats-package.core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olors1.xml" ContentType="application/vnd.ms-office.chartcolorstyle+xml"/>
  <Override PartName="/ppt/charts/colors2.xml" ContentType="application/vnd.ms-office.chartcolorstyle+xml"/>
  <Override PartName="/ppt/charts/colors3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charts/style3.xml" ContentType="application/vnd.ms-office.chartstyl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2.6.19040--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r:id="rId1" id="2147483660"/>
  </p:sldMasterIdLst>
  <p:notesMasterIdLst>
    <p:notesMasterId r:id="rId5"/>
  </p:notesMasterIdLst>
  <p:handoutMasterIdLst>
    <p:handoutMasterId r:id="rId6"/>
  </p:handoutMasterIdLst>
  <p:sldIdLst>
    <p:sldId r:id="rId2" id="915"/>
    <p:sldId r:id="rId3" id="916"/>
    <p:sldId r:id="rId4" id="1128"/>
  </p:sldIdLst>
  <p:sldSz cx="6119813" cy="8280400"/>
  <p:notesSz cx="6858000" cy="9144000"/>
  <p:custDataLst>
    <p:tags r:id="rId11"/>
  </p:custDataLst>
  <p:kinsoku lang="zh-CN" invalStChars="!),.:;?]}、。—ˇ¨〃々～‖…’”〕〉》」』〗】∶！＂＇），．：；？］｀｜｝·" invalEndChars="([{‘“〔〈《「『〖【（［｛．·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08" userDrawn="1">
          <p15:clr>
            <a:srgbClr val="A4A3A4"/>
          </p15:clr>
        </p15:guide>
        <p15:guide id="2" pos="192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clrMru>
    <a:srgbClr val="4472C4"/>
    <a:srgbClr val="558ED5"/>
    <a:srgbClr val="9BBB59"/>
    <a:srgbClr val="157E9F"/>
    <a:srgbClr val="0070C0"/>
    <a:srgbClr val="DCE6F2"/>
    <a:srgbClr val="FFCCFF"/>
    <a:srgbClr val="FFCCCC"/>
    <a:srgbClr val="4BACC6"/>
    <a:srgbClr val="9537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fill>
          <a:solidFill>
            <a:schemeClr val="accent1">
              <a:tint val="40000"/>
            </a:schemeClr>
          </a:solidFill>
        </a:fill>
      </a:tcStyle>
    </a:band1H>
    <a:band1V>
      <a:tcStyle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fill>
          <a:solidFill>
            <a:schemeClr val="accent3">
              <a:alpha val="20000"/>
            </a:schemeClr>
          </a:solidFill>
        </a:fill>
      </a:tcStyle>
    </a:band1H>
    <a:band1V>
      <a:tcStyle>
        <a:fill>
          <a:solidFill>
            <a:schemeClr val="accent3">
              <a:alpha val="20000"/>
            </a:schemeClr>
          </a:solidFill>
        </a:fill>
      </a:tcStyle>
    </a:band1V>
    <a:lastCol>
      <a:tcTxStyle b="on"/>
    </a:lastCol>
    <a:firstCol>
      <a:tcTxStyle b="on"/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A488322-F2BA-4B5B-9748-0D474271808F}" styleName="中度样式 3 - 强调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fill>
          <a:solidFill>
            <a:schemeClr val="dk1">
              <a:tint val="20000"/>
            </a:schemeClr>
          </a:solidFill>
        </a:fill>
      </a:tcStyle>
    </a:band1H>
    <a:band1V>
      <a:tcStyle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</a:seCell>
    <a:swCell>
      <a:tcTxStyle b="on">
        <a:fontRef idx="minor">
          <a:scrgbClr r="0" g="0" b="0"/>
        </a:fontRef>
        <a:schemeClr val="dk1"/>
      </a:tcTx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25" autoAdjust="0"/>
    <p:restoredTop sz="94238" autoAdjust="0"/>
  </p:normalViewPr>
  <p:slideViewPr>
    <p:cSldViewPr snapToGrid="0">
      <p:cViewPr>
        <p:scale>
          <a:sx n="220" d="100"/>
          <a:sy n="220" d="100"/>
        </p:scale>
        <p:origin x="786" y="-708"/>
      </p:cViewPr>
      <p:guideLst>
        <p:guide orient="horz" pos="2608"/>
        <p:guide pos="192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38"/>
    </p:cViewPr>
  </p:sorter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11" Type="http://schemas.openxmlformats.org/officeDocument/2006/relationships/tags" Target="tags/tag1.xml" /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notesMaster" Target="notesMasters/notesMaster1.xml" /><Relationship Id="rId6" Type="http://schemas.openxmlformats.org/officeDocument/2006/relationships/handoutMaster" Target="handoutMasters/handoutMaster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charts/_rels/chart1.xml.rels>&#65279;<?xml version="1.0" encoding="utf-8" standalone="yes"?><Relationships xmlns="http://schemas.openxmlformats.org/package/2006/relationships"><Relationship Id="rId1" Type="http://schemas.microsoft.com/office/2011/relationships/chartStyle" Target="style1.xml" /><Relationship Id="rId2" Type="http://schemas.microsoft.com/office/2011/relationships/chartColorStyle" Target="colors1.xml" /><Relationship Id="rId3" Type="http://schemas.openxmlformats.org/officeDocument/2006/relationships/themeOverride" Target="../theme/themeOverride1.xml" /><Relationship Id="rId4" Type="http://schemas.openxmlformats.org/officeDocument/2006/relationships/package" Target="../embeddings/Microsoft_Excel_Worksheet126.xlsx" /></Relationships>
</file>

<file path=ppt/charts/_rels/chart2.xml.rels>&#65279;<?xml version="1.0" encoding="utf-8" standalone="yes"?><Relationships xmlns="http://schemas.openxmlformats.org/package/2006/relationships"><Relationship Id="rId1" Type="http://schemas.microsoft.com/office/2011/relationships/chartStyle" Target="style2.xml" /><Relationship Id="rId2" Type="http://schemas.microsoft.com/office/2011/relationships/chartColorStyle" Target="colors2.xml" /><Relationship Id="rId3" Type="http://schemas.openxmlformats.org/officeDocument/2006/relationships/themeOverride" Target="../theme/themeOverride2.xml" /><Relationship Id="rId4" Type="http://schemas.openxmlformats.org/officeDocument/2006/relationships/package" Target="../embeddings/Microsoft_Excel_Worksheet127.xlsx" /></Relationships>
</file>

<file path=ppt/charts/_rels/chart3.xml.rels>&#65279;<?xml version="1.0" encoding="utf-8" standalone="yes"?><Relationships xmlns="http://schemas.openxmlformats.org/package/2006/relationships"><Relationship Id="rId1" Type="http://schemas.microsoft.com/office/2011/relationships/chartStyle" Target="style3.xml" /><Relationship Id="rId2" Type="http://schemas.microsoft.com/office/2011/relationships/chartColorStyle" Target="colors3.xml" /><Relationship Id="rId3" Type="http://schemas.openxmlformats.org/officeDocument/2006/relationships/themeOverride" Target="../theme/themeOverride3.xml" /><Relationship Id="rId4" Type="http://schemas.openxmlformats.org/officeDocument/2006/relationships/package" Target="../embeddings/Microsoft_Excel_Worksheet128.xlsx" 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accent1="accent1" accent2="accent2" accent3="accent3" accent4="accent4" accent5="accent5" accent6="accent6" bg1="lt1" bg2="lt2" folHlink="folHlink" hlink="hlink" tx1="dk1" tx2="dk2"/>
  <c:chart>
    <c:autoTitleDeleted val="1"/>
    <c:plotArea>
      <c:layout>
        <c:manualLayout>
          <c:layoutTarget val="inner"/>
          <c:xMode val="edge"/>
          <c:yMode val="edge"/>
          <c:x val="0.136190429"/>
          <c:y val="0.107746363"/>
          <c:w val="0.736417234"/>
          <c:h val="0.6267138"/>
        </c:manualLayout>
      </c:layout>
      <c:barChart>
        <c:dLbls>
          <c:showLegendKey val="0"/>
          <c:showVal val="0"/>
          <c:showCatName val="0"/>
          <c:showSerName val="0"/>
          <c:showPercent val="0"/>
          <c:showBubbleSize val="0"/>
        </c:dLbls>
        <c:axId val="398719728"/>
        <c:axId val="398720512"/>
        <c:barDir val="col"/>
        <c:grouping val="clustered"/>
        <c:varyColors val="0"/>
        <c:ser>
          <c:idx val="0"/>
          <c:order val="0"/>
          <c:tx>
            <c:v>出生总人数</c:v>
          </c:tx>
          <c:spPr>
            <a:solidFill>
              <a:srgbClr val="FFC000">
                <a:lumMod val="5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6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 xmlns:c="http://schemas.openxmlformats.org/drawingml/2006/chart">
                    <a:ln xmlns:a="http://schemas.openxmlformats.org/drawingml/2006/main"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 xmlns:a="http://schemas.openxmlformats.org/drawingml/2006/main"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1786</c:v>
                </c:pt>
                <c:pt idx="1">
                  <c:v>1723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63-411D-82E3-9242FC636AF1}"/>
            </c:ext>
          </c:extLst>
        </c:ser>
        <c:gapWidth val="247"/>
        <c:overlap/>
      </c:barChart>
      <c:lineChart>
        <c:dLbls>
          <c:showLegendKey val="0"/>
          <c:showVal val="0"/>
          <c:showCatName val="0"/>
          <c:showSerName val="0"/>
          <c:showPercent val="0"/>
          <c:showBubbleSize val="0"/>
        </c:dLbls>
        <c:axId val="398721688"/>
        <c:axId val="398718160"/>
        <c:grouping val="standard"/>
        <c:varyColors val="0"/>
        <c:ser>
          <c:idx val="1"/>
          <c:order val="1"/>
          <c:tx>
            <c:v>二孩占比</c:v>
          </c:tx>
          <c:spPr>
            <a:ln w="3175" cap="rnd">
              <a:solidFill>
                <a:schemeClr val="accent2"/>
              </a:solidFill>
              <a:round/>
            </a:ln>
            <a:effectLst/>
          </c:spPr>
          <c:marker>
            <c:symbol val="none"/>
            <c:size val="5"/>
          </c:marker>
          <c:dPt>
            <c:idx val="1"/>
            <c:marker>
              <c:symbol val="none"/>
              <c:size val="5"/>
            </c:marker>
            <c:bubble3D val="0"/>
            <c:extLst>
              <c:ext xmlns:c16="http://schemas.microsoft.com/office/drawing/2014/chart" uri="{C3380CC4-5D6E-409C-BE32-E72D297353CC}">
                <c16:uniqueId val="{00000001-CE63-411D-82E3-9242FC636AF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6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 xmlns:c="http://schemas.openxmlformats.org/drawingml/2006/chart">
                    <a:ln xmlns:a="http://schemas.openxmlformats.org/drawingml/2006/main"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 xmlns:a="http://schemas.openxmlformats.org/drawingml/2006/main"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Sheet1!$C$2:$C$3</c:f>
              <c:numCache>
                <c:formatCode>0.00%</c:formatCode>
                <c:ptCount val="2"/>
                <c:pt idx="0">
                  <c:v>0.40200000000000002</c:v>
                </c:pt>
                <c:pt idx="1">
                  <c:v>0.51200000000000001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E63-411D-82E3-9242FC636AF1}"/>
            </c:ext>
          </c:extLst>
        </c:ser>
        <c:marker/>
        <c:smooth val="0"/>
      </c:lineChart>
      <c:catAx>
        <c:axId val="398719728"/>
        <c:scaling>
          <c:orientation val="minMax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398720512"/>
        <c:crosses val="autoZero"/>
        <c:auto val="1"/>
        <c:lblAlgn val="ctr"/>
        <c:lblOffset val="100"/>
        <c:noMultiLvlLbl val="0"/>
      </c:catAx>
      <c:valAx>
        <c:axId val="398720512"/>
        <c:scaling>
          <c:orientation val="minMax"/>
          <c:min val="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398719728"/>
        <c:crosses val="autoZero"/>
        <c:crossBetween val="between"/>
      </c:valAx>
      <c:valAx>
        <c:axId val="398718160"/>
        <c:scaling>
          <c:orientation val="minMax"/>
        </c:scaling>
        <c:delete val="0"/>
        <c:axPos val="r"/>
        <c:numFmt formatCode="0%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398721688"/>
        <c:crosses val="max"/>
        <c:crossBetween val="between"/>
      </c:valAx>
      <c:catAx>
        <c:axId val="3987216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98718160"/>
        <c:crosses val="autoZero"/>
        <c:auto val="1"/>
        <c:lblAlgn val="ctr"/>
        <c:lblOffset val="100"/>
        <c:noMultiLvlLbl val="0"/>
      </c:catAx>
      <c:spPr>
        <a:noFill/>
        <a:ln>
          <a:solidFill>
            <a:schemeClr val="dk1">
              <a:lumMod val="15000"/>
              <a:lumOff val="85000"/>
            </a:schemeClr>
          </a:solidFill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noFill/>
      <a:round/>
    </a:ln>
    <a:effectLst/>
  </c:spPr>
  <c:txPr>
    <a:bodyPr/>
    <a:lstStyle/>
    <a:p>
      <a:pPr>
        <a:defRPr sz="600"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accent1="accent1" accent2="accent2" accent3="accent3" accent4="accent4" accent5="accent5" accent6="accent6" bg1="lt1" bg2="lt2" folHlink="folHlink" hlink="hlink" tx1="dk1" tx2="dk2"/>
  <c:chart>
    <c:autoTitleDeleted val="1"/>
    <c:plotArea>
      <c:layout>
        <c:manualLayout>
          <c:layoutTarget val="inner"/>
          <c:xMode val="edge"/>
          <c:yMode val="edge"/>
          <c:x val="0.117693655"/>
          <c:y val="0.0874517262"/>
          <c:w val="0.7589837"/>
          <c:h val="0.7929766"/>
        </c:manualLayout>
      </c:layout>
      <c:barChart>
        <c:dLbls>
          <c:showLegendKey val="0"/>
          <c:showVal val="0"/>
          <c:showCatName val="0"/>
          <c:showSerName val="0"/>
          <c:showPercent val="0"/>
          <c:showBubbleSize val="0"/>
        </c:dLbls>
        <c:axId val="398715024"/>
        <c:axId val="398714632"/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FFC000">
                <a:lumMod val="5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 xmlns:c="http://schemas.openxmlformats.org/drawingml/2006/chart">
                    <a:ln xmlns:a="http://schemas.openxmlformats.org/drawingml/2006/main"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 xmlns:a="http://schemas.openxmlformats.org/drawingml/2006/main"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Sheet1!$B$2:$B$7</c:f>
              <c:numCache>
                <c:formatCode>0.0_ </c:formatCode>
                <c:ptCount val="6"/>
                <c:pt idx="0">
                  <c:v>134</c:v>
                </c:pt>
                <c:pt idx="1">
                  <c:v>148.07</c:v>
                </c:pt>
                <c:pt idx="2">
                  <c:v>163.91349</c:v>
                </c:pt>
                <c:pt idx="3">
                  <c:v>180.63266598000001</c:v>
                </c:pt>
                <c:pt idx="4">
                  <c:v>205</c:v>
                </c:pt>
                <c:pt idx="5">
                  <c:v>226.52500000000001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70-4AE8-8C66-D38A9E9C731B}"/>
            </c:ext>
          </c:extLst>
        </c:ser>
        <c:gapWidth val="219"/>
        <c:overlap val="-27"/>
      </c:barChart>
      <c:lineChart>
        <c:dLbls>
          <c:showLegendKey val="0"/>
          <c:showVal val="0"/>
          <c:showCatName val="0"/>
          <c:showSerName val="0"/>
          <c:showPercent val="0"/>
          <c:showBubbleSize val="0"/>
        </c:dLbls>
        <c:axId val="398716200"/>
        <c:axId val="398715808"/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12700" cap="rnd">
              <a:solidFill>
                <a:schemeClr val="accent2"/>
              </a:solidFill>
              <a:round/>
            </a:ln>
            <a:effectLst/>
          </c:spPr>
          <c:marker>
            <c:symbol val="diamond"/>
            <c:size val="8"/>
            <c:spPr>
              <a:solidFill>
                <a:schemeClr val="accent2"/>
              </a:solidFill>
              <a:ln w="12700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0.036814943"/>
                  <c:y val="0.0083134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1599996956244933E-2"/>
                      <c:h val="7.361274481888260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2753-4440-9367-655C806D7A89}"/>
                </c:ext>
              </c:extLst>
            </c:dLbl>
            <c:dLbl>
              <c:idx val="4"/>
              <c:layout>
                <c:manualLayout>
                  <c:x val="0.009583133"/>
                  <c:y val="0.038807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0D6-47E9-A6F2-6C725F90F584}"/>
                </c:ext>
              </c:extLst>
            </c:dLbl>
            <c:dLbl>
              <c:idx val="5"/>
              <c:layout>
                <c:manualLayout>
                  <c:x val="-0.0184076317"/>
                  <c:y val="-0.005682447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753-4440-9367-655C806D7A89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 xmlns:c="http://schemas.openxmlformats.org/drawingml/2006/chart">
                    <a:ln xmlns:a="http://schemas.openxmlformats.org/drawingml/2006/main"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 xmlns:a="http://schemas.openxmlformats.org/drawingml/2006/main"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Sheet1!$C$2:$C$7</c:f>
              <c:numCache>
                <c:formatCode>0.00%</c:formatCode>
                <c:ptCount val="6"/>
                <c:pt idx="0">
                  <c:v>0.105</c:v>
                </c:pt>
                <c:pt idx="1">
                  <c:v>0.105</c:v>
                </c:pt>
                <c:pt idx="2">
                  <c:v>0.107</c:v>
                </c:pt>
                <c:pt idx="3">
                  <c:v>0.10199999999999999</c:v>
                </c:pt>
                <c:pt idx="4">
                  <c:v>0.13800000000000001</c:v>
                </c:pt>
                <c:pt idx="5">
                  <c:v>0.105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470-4AE8-8C66-D38A9E9C731B}"/>
            </c:ext>
          </c:extLst>
        </c:ser>
        <c:marker/>
        <c:smooth val="0"/>
      </c:lineChart>
      <c:catAx>
        <c:axId val="398715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398714632"/>
        <c:crosses val="autoZero"/>
        <c:auto val="1"/>
        <c:lblAlgn val="ctr"/>
        <c:lblOffset val="100"/>
        <c:noMultiLvlLbl val="0"/>
      </c:catAx>
      <c:valAx>
        <c:axId val="398714632"/>
        <c:scaling>
          <c:orientation val="minMax"/>
        </c:scaling>
        <c:delete val="0"/>
        <c:axPos val="l"/>
        <c:numFmt formatCode="0_ 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398715024"/>
        <c:crosses val="autoZero"/>
        <c:crossBetween val="between"/>
      </c:valAx>
      <c:valAx>
        <c:axId val="398715808"/>
        <c:scaling>
          <c:orientation val="minMax"/>
        </c:scaling>
        <c:delete val="0"/>
        <c:axPos val="r"/>
        <c:numFmt formatCode="0%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398716200"/>
        <c:crosses val="max"/>
        <c:crossBetween val="between"/>
      </c:valAx>
      <c:catAx>
        <c:axId val="3987162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98715808"/>
        <c:crosses val="autoZero"/>
        <c:auto val="1"/>
        <c:lblAlgn val="ctr"/>
        <c:lblOffset val="100"/>
        <c:noMultiLvlLbl val="0"/>
      </c:catAx>
      <c:spPr>
        <a:noFill/>
        <a:ln w="9525">
          <a:solidFill>
            <a:schemeClr val="dk1">
              <a:lumMod val="15000"/>
              <a:lumOff val="85000"/>
            </a:schemeClr>
          </a:solidFill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600"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accent1="accent1" accent2="accent2" accent3="accent3" accent4="accent4" accent5="accent5" accent6="accent6" bg1="lt1" bg2="lt2" folHlink="folHlink" hlink="hlink" tx1="dk1" tx2="dk2"/>
  <c:chart>
    <c:autoTitleDeleted val="1"/>
    <c:plotArea>
      <c:layout>
        <c:manualLayout>
          <c:layoutTarget val="inner"/>
          <c:xMode val="edge"/>
          <c:yMode val="edge"/>
          <c:x val="0.09963643"/>
          <c:y val="0.07140786"/>
          <c:w val="0.810166359"/>
          <c:h val="0.810524166"/>
        </c:manualLayout>
      </c:layout>
      <c:barChart>
        <c:dLbls>
          <c:showLegendKey val="0"/>
          <c:showVal val="0"/>
          <c:showCatName val="0"/>
          <c:showSerName val="0"/>
          <c:showPercent val="0"/>
          <c:showBubbleSize val="0"/>
        </c:dLbls>
        <c:axId val="398717376"/>
        <c:axId val="398717768"/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FFC000">
                <a:lumMod val="50000"/>
              </a:srgbClr>
            </a:solidFill>
            <a:ln w="9525">
              <a:noFill/>
            </a:ln>
            <a:effectLst/>
          </c:spPr>
          <c:invertIfNegative val="0"/>
          <c:dLbls>
            <c:numFmt formatCode="#,##0.0_);[Red]\(#,##0.0\)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 xmlns:c="http://schemas.openxmlformats.org/drawingml/2006/chart">
                    <a:ln xmlns:a="http://schemas.openxmlformats.org/drawingml/2006/main"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 xmlns:a="http://schemas.openxmlformats.org/drawingml/2006/main"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Sheet1!$B$2:$B$6</c:f>
              <c:numCache>
                <c:formatCode>0.00_ </c:formatCode>
                <c:ptCount val="5"/>
                <c:pt idx="0">
                  <c:v>250.98970000000003</c:v>
                </c:pt>
                <c:pt idx="1">
                  <c:v>278.84955670000005</c:v>
                </c:pt>
                <c:pt idx="2">
                  <c:v>310.35955660710005</c:v>
                </c:pt>
                <c:pt idx="3">
                  <c:v>345.43018650370237</c:v>
                </c:pt>
                <c:pt idx="4">
                  <c:v>385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34-4FE9-88A3-16C68864DE17}"/>
            </c:ext>
          </c:extLst>
        </c:ser>
        <c:gapWidth val="219"/>
        <c:overlap val="-27"/>
      </c:barChart>
      <c:lineChart>
        <c:dLbls>
          <c:showLegendKey val="0"/>
          <c:showVal val="0"/>
          <c:showCatName val="0"/>
          <c:showSerName val="0"/>
          <c:showPercent val="0"/>
          <c:showBubbleSize val="0"/>
        </c:dLbls>
        <c:axId val="398718944"/>
        <c:axId val="398718552"/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12700" cap="rnd">
              <a:solidFill>
                <a:schemeClr val="accent2"/>
              </a:solidFill>
              <a:round/>
            </a:ln>
            <a:effectLst/>
          </c:spPr>
          <c:marker>
            <c:symbol val="diamond"/>
            <c:size val="8"/>
            <c:spPr>
              <a:solidFill>
                <a:schemeClr val="accent2"/>
              </a:solidFill>
              <a:ln w="12700">
                <a:solidFill>
                  <a:schemeClr val="accent2"/>
                </a:solidFill>
              </a:ln>
              <a:effectLst/>
            </c:spPr>
          </c:marker>
          <c:dLbls>
            <c:dLbl>
              <c:idx val="4"/>
              <c:layout>
                <c:manualLayout>
                  <c:x val="-0.0247252285"/>
                  <c:y val="0.0346110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935-4918-B4C5-BA70FD5965E9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 xmlns:c="http://schemas.openxmlformats.org/drawingml/2006/chart">
                    <a:ln xmlns:a="http://schemas.openxmlformats.org/drawingml/2006/main"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 xmlns:a="http://schemas.openxmlformats.org/drawingml/2006/main"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Sheet1!$C$2:$C$6</c:f>
              <c:numCache>
                <c:formatCode>0.00%</c:formatCode>
                <c:ptCount val="5"/>
                <c:pt idx="0">
                  <c:v>0.108</c:v>
                </c:pt>
                <c:pt idx="1">
                  <c:v>0.111</c:v>
                </c:pt>
                <c:pt idx="2">
                  <c:v>0.113</c:v>
                </c:pt>
                <c:pt idx="3">
                  <c:v>0.113</c:v>
                </c:pt>
                <c:pt idx="4">
                  <c:v>0.11799999999999999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D34-4FE9-88A3-16C68864DE17}"/>
            </c:ext>
          </c:extLst>
        </c:ser>
        <c:marker/>
        <c:smooth val="0"/>
      </c:lineChart>
      <c:catAx>
        <c:axId val="398717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398717768"/>
        <c:crosses val="autoZero"/>
        <c:auto val="1"/>
        <c:lblAlgn val="ctr"/>
        <c:lblOffset val="100"/>
        <c:noMultiLvlLbl val="0"/>
      </c:catAx>
      <c:valAx>
        <c:axId val="398717768"/>
        <c:scaling>
          <c:orientation val="minMax"/>
        </c:scaling>
        <c:delete val="0"/>
        <c:axPos val="l"/>
        <c:numFmt formatCode="0_ 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398717376"/>
        <c:crosses val="autoZero"/>
        <c:crossBetween val="between"/>
      </c:valAx>
      <c:valAx>
        <c:axId val="398718552"/>
        <c:scaling>
          <c:orientation val="minMax"/>
          <c:max val="0.15"/>
          <c:min val="0"/>
        </c:scaling>
        <c:delete val="0"/>
        <c:axPos val="r"/>
        <c:numFmt formatCode="0%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398718944"/>
        <c:crosses val="max"/>
        <c:crossBetween val="between"/>
        <c:majorUnit val="0.03"/>
      </c:valAx>
      <c:catAx>
        <c:axId val="39871894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98718552"/>
        <c:crosses val="autoZero"/>
        <c:auto val="1"/>
        <c:lblAlgn val="ctr"/>
        <c:lblOffset val="100"/>
        <c:noMultiLvlLbl val="0"/>
      </c:catAx>
      <c:spPr>
        <a:noFill/>
        <a:ln>
          <a:solidFill>
            <a:schemeClr val="dk1">
              <a:lumMod val="15000"/>
              <a:lumOff val="85000"/>
            </a:schemeClr>
          </a:solidFill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600"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/>
          <p:nvPr>
            <p:ph type="hdr" sz="quarter"/>
          </p:nvPr>
        </p:nvSpPr>
        <p:spPr>
          <a:xfrm>
            <a:off x="0" y="0"/>
            <a:ext cx="2971800" cy="458788"/>
          </a:xfrm>
          <a:prstGeom prst="rect"/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/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/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119AFC-BECB-4058-BE1C-2ADCBF05FC91}" type="datetimeFigureOut">
              <a:rPr lang="zh-CN" altLang="en-US" smtClean="0"/>
              <a:t>2019-10-17</a:t>
            </a:fld>
            <a:endParaRPr lang="zh-CN" altLang="en-US"/>
          </a:p>
        </p:txBody>
      </p:sp>
      <p:sp>
        <p:nvSpPr>
          <p:cNvPr id="4" name="页脚占位符 3"/>
          <p:cNvSpPr/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/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altLang="zh-CN" dirty="1"/>
              <a:t>©2018 SHANGPUConsulting—Confidentia</a:t>
            </a:r>
            <a:endParaRPr lang="zh-CN" altLang="en-US"/>
          </a:p>
        </p:txBody>
      </p:sp>
      <p:sp>
        <p:nvSpPr>
          <p:cNvPr id="5" name="灯片编号占位符 4"/>
          <p:cNvSpPr/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/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5FE813-D21C-4345-B8C7-4BD3E009C5D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51384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/>
          <p:nvPr>
            <p:ph type="hdr" sz="quarter"/>
          </p:nvPr>
        </p:nvSpPr>
        <p:spPr>
          <a:xfrm>
            <a:off x="0" y="0"/>
            <a:ext cx="2971800" cy="458788"/>
          </a:xfrm>
          <a:prstGeom prst="rect"/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/>
          <p:nvPr>
            <p:ph type="dt" idx="1"/>
          </p:nvPr>
        </p:nvSpPr>
        <p:spPr>
          <a:xfrm>
            <a:off x="3884613" y="0"/>
            <a:ext cx="2971800" cy="458788"/>
          </a:xfrm>
          <a:prstGeom prst="rect"/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FC010-C8B4-4F10-8B32-911B7D8D5D8D}" type="datetimeFigureOut">
              <a:rPr lang="zh-CN" altLang="en-US" smtClean="0"/>
              <a:t>2019-10-17</a:t>
            </a:fld>
            <a:endParaRPr lang="zh-CN" altLang="en-US"/>
          </a:p>
        </p:txBody>
      </p:sp>
      <p:sp>
        <p:nvSpPr>
          <p:cNvPr id="4" name="幻灯片图像占位符 3"/>
          <p:cNvSpPr/>
          <p:nvPr>
            <p:ph type="sldImg" idx="2"/>
          </p:nvPr>
        </p:nvSpPr>
        <p:spPr>
          <a:xfrm>
            <a:off x="2289175" y="1143000"/>
            <a:ext cx="2279650" cy="3086100"/>
          </a:xfrm>
          <a:prstGeom prst="rect"/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/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/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1"/>
              <a:t>编辑母版文本样式</a:t>
            </a:r>
          </a:p>
          <a:p>
            <a:pPr lvl="1"/>
            <a:r>
              <a:rPr lang="zh-CN" altLang="en-US" dirty="1"/>
              <a:t>第二级</a:t>
            </a:r>
          </a:p>
          <a:p>
            <a:pPr lvl="2"/>
            <a:r>
              <a:rPr lang="zh-CN" altLang="en-US" dirty="1"/>
              <a:t>第三级</a:t>
            </a:r>
          </a:p>
          <a:p>
            <a:pPr lvl="3"/>
            <a:r>
              <a:rPr lang="zh-CN" altLang="en-US" dirty="1"/>
              <a:t>第四级</a:t>
            </a:r>
          </a:p>
          <a:p>
            <a:pPr lvl="4"/>
            <a:r>
              <a:rPr lang="zh-CN" altLang="en-US" dirty="1"/>
              <a:t>第五级</a:t>
            </a:r>
          </a:p>
        </p:txBody>
      </p:sp>
      <p:sp>
        <p:nvSpPr>
          <p:cNvPr id="6" name="页脚占位符 5"/>
          <p:cNvSpPr/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/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altLang="zh-CN" dirty="1"/>
              <a:t>©2018 SHANGPUConsulting—Confidentia</a:t>
            </a:r>
            <a:endParaRPr lang="zh-CN" altLang="en-US"/>
          </a:p>
        </p:txBody>
      </p:sp>
      <p:sp>
        <p:nvSpPr>
          <p:cNvPr id="7" name="灯片编号占位符 6"/>
          <p:cNvSpPr/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/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0D8248-4E48-4E75-9755-DB088FB055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97118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图片 32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6764225"/>
            <a:ext cx="1959568" cy="1065730"/>
          </a:xfrm>
          <a:prstGeom prst="rect"/>
        </p:spPr>
      </p:pic>
      <p:pic>
        <p:nvPicPr>
          <p:cNvPr id="29" name="图片 28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5646026"/>
            <a:ext cx="1959568" cy="1065730"/>
          </a:xfrm>
          <a:prstGeom prst="rect"/>
        </p:spPr>
      </p:pic>
      <p:pic>
        <p:nvPicPr>
          <p:cNvPr id="25" name="图片 24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4527400"/>
            <a:ext cx="1959568" cy="1065730"/>
          </a:xfrm>
          <a:prstGeom prst="rect"/>
        </p:spPr>
      </p:pic>
      <p:pic>
        <p:nvPicPr>
          <p:cNvPr id="21" name="图片 20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3408774"/>
            <a:ext cx="1959568" cy="1065730"/>
          </a:xfrm>
          <a:prstGeom prst="rect"/>
        </p:spPr>
      </p:pic>
      <p:pic>
        <p:nvPicPr>
          <p:cNvPr id="17" name="图片 16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2290148"/>
            <a:ext cx="1959568" cy="1065730"/>
          </a:xfrm>
          <a:prstGeom prst="rect"/>
        </p:spPr>
      </p:pic>
      <p:pic>
        <p:nvPicPr>
          <p:cNvPr id="13" name="图片 12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1171522"/>
            <a:ext cx="1959568" cy="1065730"/>
          </a:xfrm>
          <a:prstGeom prst="rect"/>
        </p:spPr>
      </p:pic>
      <p:pic>
        <p:nvPicPr>
          <p:cNvPr id="3" name="图片 2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52896"/>
            <a:ext cx="1959568" cy="1065730"/>
          </a:xfrm>
          <a:prstGeom prst="rect"/>
        </p:spPr>
      </p:pic>
      <p:pic>
        <p:nvPicPr>
          <p:cNvPr id="8" name="图片 7" descr="C:\Documents and Settings\www.cu-market.com.cn\桌面\报告版面设计\英文标识副本4.png"/>
          <p:cNvPicPr/>
          <p:nvPr userDrawn="1"/>
        </p:nvPicPr>
        <p:blipFill>
          <a:blip r:embed="rId3"/>
          <a:srcRect/>
          <a:stretch>
            <a:fillRect/>
          </a:stretch>
        </p:blipFill>
        <p:spPr>
          <a:xfrm>
            <a:off x="225372" y="266264"/>
            <a:ext cx="689029" cy="174005"/>
          </a:xfrm>
          <a:prstGeom prst="rect"/>
          <a:noFill/>
          <a:ln w="9525">
            <a:noFill/>
            <a:miter lim="800000"/>
          </a:ln>
        </p:spPr>
      </p:pic>
      <p:pic>
        <p:nvPicPr>
          <p:cNvPr id="10" name="图片 9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52896"/>
            <a:ext cx="1959568" cy="1065730"/>
          </a:xfrm>
          <a:prstGeom prst="rect"/>
        </p:spPr>
      </p:pic>
      <p:pic>
        <p:nvPicPr>
          <p:cNvPr id="11" name="图片 10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52896"/>
            <a:ext cx="1959568" cy="1065730"/>
          </a:xfrm>
          <a:prstGeom prst="rect"/>
        </p:spPr>
      </p:pic>
      <p:pic>
        <p:nvPicPr>
          <p:cNvPr id="14" name="图片 13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1171522"/>
            <a:ext cx="1959568" cy="1065730"/>
          </a:xfrm>
          <a:prstGeom prst="rect"/>
        </p:spPr>
      </p:pic>
      <p:pic>
        <p:nvPicPr>
          <p:cNvPr id="15" name="图片 14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1171522"/>
            <a:ext cx="1959568" cy="1065730"/>
          </a:xfrm>
          <a:prstGeom prst="rect"/>
        </p:spPr>
      </p:pic>
      <p:pic>
        <p:nvPicPr>
          <p:cNvPr id="18" name="图片 17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2290148"/>
            <a:ext cx="1959568" cy="1065730"/>
          </a:xfrm>
          <a:prstGeom prst="rect"/>
        </p:spPr>
      </p:pic>
      <p:pic>
        <p:nvPicPr>
          <p:cNvPr id="19" name="图片 18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2290148"/>
            <a:ext cx="1959568" cy="1065730"/>
          </a:xfrm>
          <a:prstGeom prst="rect"/>
        </p:spPr>
      </p:pic>
      <p:pic>
        <p:nvPicPr>
          <p:cNvPr id="22" name="图片 21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3408774"/>
            <a:ext cx="1959568" cy="1065730"/>
          </a:xfrm>
          <a:prstGeom prst="rect"/>
        </p:spPr>
      </p:pic>
      <p:pic>
        <p:nvPicPr>
          <p:cNvPr id="23" name="图片 22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3408774"/>
            <a:ext cx="1959568" cy="1065730"/>
          </a:xfrm>
          <a:prstGeom prst="rect"/>
        </p:spPr>
      </p:pic>
      <p:pic>
        <p:nvPicPr>
          <p:cNvPr id="26" name="图片 25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4527400"/>
            <a:ext cx="1959568" cy="1065730"/>
          </a:xfrm>
          <a:prstGeom prst="rect"/>
        </p:spPr>
      </p:pic>
      <p:pic>
        <p:nvPicPr>
          <p:cNvPr id="27" name="图片 26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4527400"/>
            <a:ext cx="1959568" cy="1065730"/>
          </a:xfrm>
          <a:prstGeom prst="rect"/>
        </p:spPr>
      </p:pic>
      <p:pic>
        <p:nvPicPr>
          <p:cNvPr id="30" name="图片 29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5646026"/>
            <a:ext cx="1959568" cy="1065730"/>
          </a:xfrm>
          <a:prstGeom prst="rect"/>
        </p:spPr>
      </p:pic>
      <p:pic>
        <p:nvPicPr>
          <p:cNvPr id="31" name="图片 30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5646026"/>
            <a:ext cx="1959568" cy="1065730"/>
          </a:xfrm>
          <a:prstGeom prst="rect"/>
        </p:spPr>
      </p:pic>
      <p:pic>
        <p:nvPicPr>
          <p:cNvPr id="34" name="图片 33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6764225"/>
            <a:ext cx="1959568" cy="1065730"/>
          </a:xfrm>
          <a:prstGeom prst="rect"/>
        </p:spPr>
      </p:pic>
      <p:pic>
        <p:nvPicPr>
          <p:cNvPr id="35" name="图片 34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6764225"/>
            <a:ext cx="1959568" cy="1065730"/>
          </a:xfrm>
          <a:prstGeom prst="rect"/>
        </p:spPr>
      </p:pic>
    </p:spTree>
    <p:extLst>
      <p:ext uri="{BB962C8B-B14F-4D97-AF65-F5344CB8AC3E}">
        <p14:creationId xmlns:p14="http://schemas.microsoft.com/office/powerpoint/2010/main" val="3325474277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6764225"/>
            <a:ext cx="1959568" cy="1065730"/>
          </a:xfrm>
          <a:prstGeom prst="rect"/>
        </p:spPr>
      </p:pic>
      <p:pic>
        <p:nvPicPr>
          <p:cNvPr id="9" name="图片 8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5646026"/>
            <a:ext cx="1959568" cy="1065730"/>
          </a:xfrm>
          <a:prstGeom prst="rect"/>
        </p:spPr>
      </p:pic>
      <p:pic>
        <p:nvPicPr>
          <p:cNvPr id="10" name="图片 9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4527400"/>
            <a:ext cx="1959568" cy="1065730"/>
          </a:xfrm>
          <a:prstGeom prst="rect"/>
        </p:spPr>
      </p:pic>
      <p:pic>
        <p:nvPicPr>
          <p:cNvPr id="11" name="图片 10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3408774"/>
            <a:ext cx="1959568" cy="1065730"/>
          </a:xfrm>
          <a:prstGeom prst="rect"/>
        </p:spPr>
      </p:pic>
      <p:pic>
        <p:nvPicPr>
          <p:cNvPr id="12" name="图片 11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2290148"/>
            <a:ext cx="1959568" cy="1065730"/>
          </a:xfrm>
          <a:prstGeom prst="rect"/>
        </p:spPr>
      </p:pic>
      <p:pic>
        <p:nvPicPr>
          <p:cNvPr id="13" name="图片 12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1171522"/>
            <a:ext cx="1959568" cy="1065730"/>
          </a:xfrm>
          <a:prstGeom prst="rect"/>
        </p:spPr>
      </p:pic>
      <p:pic>
        <p:nvPicPr>
          <p:cNvPr id="14" name="图片 13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52896"/>
            <a:ext cx="1959568" cy="1065730"/>
          </a:xfrm>
          <a:prstGeom prst="rect"/>
        </p:spPr>
      </p:pic>
      <p:pic>
        <p:nvPicPr>
          <p:cNvPr id="15" name="图片 14" descr="C:\Documents and Settings\www.cu-market.com.cn\桌面\报告版面设计\英文标识副本4.png"/>
          <p:cNvPicPr/>
          <p:nvPr userDrawn="1"/>
        </p:nvPicPr>
        <p:blipFill>
          <a:blip r:embed="rId3"/>
          <a:srcRect/>
          <a:stretch>
            <a:fillRect/>
          </a:stretch>
        </p:blipFill>
        <p:spPr>
          <a:xfrm>
            <a:off x="225372" y="266264"/>
            <a:ext cx="689029" cy="174005"/>
          </a:xfrm>
          <a:prstGeom prst="rect"/>
          <a:noFill/>
          <a:ln w="9525">
            <a:noFill/>
            <a:miter lim="800000"/>
          </a:ln>
        </p:spPr>
      </p:pic>
      <p:pic>
        <p:nvPicPr>
          <p:cNvPr id="16" name="图片 15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52896"/>
            <a:ext cx="1959568" cy="1065730"/>
          </a:xfrm>
          <a:prstGeom prst="rect"/>
        </p:spPr>
      </p:pic>
      <p:pic>
        <p:nvPicPr>
          <p:cNvPr id="17" name="图片 16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52896"/>
            <a:ext cx="1959568" cy="1065730"/>
          </a:xfrm>
          <a:prstGeom prst="rect"/>
        </p:spPr>
      </p:pic>
      <p:pic>
        <p:nvPicPr>
          <p:cNvPr id="18" name="图片 17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1171522"/>
            <a:ext cx="1959568" cy="1065730"/>
          </a:xfrm>
          <a:prstGeom prst="rect"/>
        </p:spPr>
      </p:pic>
      <p:pic>
        <p:nvPicPr>
          <p:cNvPr id="19" name="图片 18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1171522"/>
            <a:ext cx="1959568" cy="1065730"/>
          </a:xfrm>
          <a:prstGeom prst="rect"/>
        </p:spPr>
      </p:pic>
      <p:pic>
        <p:nvPicPr>
          <p:cNvPr id="20" name="图片 19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2290148"/>
            <a:ext cx="1959568" cy="1065730"/>
          </a:xfrm>
          <a:prstGeom prst="rect"/>
        </p:spPr>
      </p:pic>
      <p:pic>
        <p:nvPicPr>
          <p:cNvPr id="21" name="图片 20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2290148"/>
            <a:ext cx="1959568" cy="1065730"/>
          </a:xfrm>
          <a:prstGeom prst="rect"/>
        </p:spPr>
      </p:pic>
      <p:pic>
        <p:nvPicPr>
          <p:cNvPr id="22" name="图片 21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3408774"/>
            <a:ext cx="1959568" cy="1065730"/>
          </a:xfrm>
          <a:prstGeom prst="rect"/>
        </p:spPr>
      </p:pic>
      <p:pic>
        <p:nvPicPr>
          <p:cNvPr id="23" name="图片 22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3408774"/>
            <a:ext cx="1959568" cy="1065730"/>
          </a:xfrm>
          <a:prstGeom prst="rect"/>
        </p:spPr>
      </p:pic>
      <p:pic>
        <p:nvPicPr>
          <p:cNvPr id="24" name="图片 23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4527400"/>
            <a:ext cx="1959568" cy="1065730"/>
          </a:xfrm>
          <a:prstGeom prst="rect"/>
        </p:spPr>
      </p:pic>
      <p:pic>
        <p:nvPicPr>
          <p:cNvPr id="25" name="图片 24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4527400"/>
            <a:ext cx="1959568" cy="1065730"/>
          </a:xfrm>
          <a:prstGeom prst="rect"/>
        </p:spPr>
      </p:pic>
      <p:pic>
        <p:nvPicPr>
          <p:cNvPr id="26" name="图片 25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5646026"/>
            <a:ext cx="1959568" cy="1065730"/>
          </a:xfrm>
          <a:prstGeom prst="rect"/>
        </p:spPr>
      </p:pic>
      <p:pic>
        <p:nvPicPr>
          <p:cNvPr id="27" name="图片 26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5646026"/>
            <a:ext cx="1959568" cy="1065730"/>
          </a:xfrm>
          <a:prstGeom prst="rect"/>
        </p:spPr>
      </p:pic>
      <p:pic>
        <p:nvPicPr>
          <p:cNvPr id="28" name="图片 27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6764225"/>
            <a:ext cx="1959568" cy="1065730"/>
          </a:xfrm>
          <a:prstGeom prst="rect"/>
        </p:spPr>
      </p:pic>
      <p:pic>
        <p:nvPicPr>
          <p:cNvPr id="29" name="图片 28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6764225"/>
            <a:ext cx="1959568" cy="1065730"/>
          </a:xfrm>
          <a:prstGeom prst="rect"/>
        </p:spPr>
      </p:pic>
    </p:spTree>
    <p:extLst>
      <p:ext uri="{BB962C8B-B14F-4D97-AF65-F5344CB8AC3E}">
        <p14:creationId xmlns:p14="http://schemas.microsoft.com/office/powerpoint/2010/main" val="2754072822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4228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ransition spd="fast"/>
  <p:timing>
    <p:tnLst>
      <p:par>
        <p:cTn id="1" restart="never" nodeType="tmRoot"/>
      </p:par>
    </p:tnLst>
  </p:timing>
  <p:txStyles>
    <p:titleStyle>
      <a:lvl1pPr algn="l" defTabSz="612008" rtl="0" eaLnBrk="1" latinLnBrk="0" hangingPunct="1">
        <a:lnSpc>
          <a:spcPct val="90000"/>
        </a:lnSpc>
        <a:spcBef>
          <a:spcPct val="0"/>
        </a:spcBef>
        <a:buNone/>
        <a:defRPr sz="29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3002" indent="-153002" algn="l" defTabSz="612008" rtl="0" eaLnBrk="1" latinLnBrk="0" hangingPunct="1">
        <a:lnSpc>
          <a:spcPct val="90000"/>
        </a:lnSpc>
        <a:spcBef>
          <a:spcPts val="669"/>
        </a:spcBef>
        <a:buFont typeface="Arial" panose="020b0604020202020204" pitchFamily="34" charset="0"/>
        <a:buChar char="•"/>
        <a:defRPr sz="1874" kern="1200">
          <a:solidFill>
            <a:schemeClr val="tx1"/>
          </a:solidFill>
          <a:latin typeface="+mn-lt"/>
          <a:ea typeface="+mn-ea"/>
          <a:cs typeface="+mn-cs"/>
        </a:defRPr>
      </a:lvl1pPr>
      <a:lvl2pPr marL="459006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765010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339" kern="1200">
          <a:solidFill>
            <a:schemeClr val="tx1"/>
          </a:solidFill>
          <a:latin typeface="+mn-lt"/>
          <a:ea typeface="+mn-ea"/>
          <a:cs typeface="+mn-cs"/>
        </a:defRPr>
      </a:lvl3pPr>
      <a:lvl4pPr marL="1071014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4pPr>
      <a:lvl5pPr marL="1377018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5pPr>
      <a:lvl6pPr marL="1683022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6pPr>
      <a:lvl7pPr marL="1989026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7pPr>
      <a:lvl8pPr marL="2295030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8pPr>
      <a:lvl9pPr marL="2601034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1pPr>
      <a:lvl2pPr marL="306004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2pPr>
      <a:lvl3pPr marL="612008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3pPr>
      <a:lvl4pPr marL="918012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4pPr>
      <a:lvl5pPr marL="1224016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5pPr>
      <a:lvl6pPr marL="1530020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6pPr>
      <a:lvl7pPr marL="1836024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7pPr>
      <a:lvl8pPr marL="2142028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8pPr>
      <a:lvl9pPr marL="2448032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chart" Target="../charts/chart1.xml" /><Relationship Id="rId3" Type="http://schemas.openxmlformats.org/officeDocument/2006/relationships/chart" Target="../charts/chart2.xml" /><Relationship Id="rId4" Type="http://schemas.openxmlformats.org/officeDocument/2006/relationships/chart" Target="../charts/chart3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918743" y="567728"/>
            <a:ext cx="4251127" cy="549189"/>
          </a:xfrm>
          <a:prstGeom prst="rect"/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中国孕妇服装行业市场调研咨询案例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918743" y="1697277"/>
            <a:ext cx="4303254" cy="4118915"/>
          </a:xfrm>
          <a:prstGeom prst="rect"/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zh-CN" altLang="en-US" sz="140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近几年，我国孕妇装行业已经初步进入品牌、产品竞争阶段，且新加入的竞争对手实力越来越强、起点越来越高，一些具有系统资源整合能力、注重品牌运作的企业会逐步在目前的孕妇装市场站稳脚步。</a:t>
            </a:r>
            <a:endParaRPr lang="en-US" altLang="zh-CN" sz="100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140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140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委托方是孕妇装行业排名第二的企业，是孕妇时装设计、生产、销售的专业公司。品牌定位于“时尚个性的专业孕装” ，产品系列分明，结构完整，其新潮时尚的特色，优质的销售和服务，在业内赢得出色的业绩。面对复杂的竞争环境，为全面梳理行业情况，委托方希望对该</a:t>
            </a:r>
            <a:r>
              <a:rPr lang="zh-TW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行业</a:t>
            </a: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市场进行深入调研</a:t>
            </a:r>
            <a:r>
              <a:rPr lang="zh-TW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，为其</a:t>
            </a: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未来制定运营策略提供相关依据</a:t>
            </a:r>
            <a:r>
              <a:rPr lang="zh-TW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。</a:t>
            </a:r>
            <a:endParaRPr lang="en-US" altLang="zh-TW" sz="100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100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140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项目组对行业现状、竞争格局、目标企业（基本情况、业务现状、渠道建设、营销方案、品牌建设等）进行深度研究。为委托方最终提供从业企业图谱、竞争优势分析、渠道及品牌建设建议等。</a:t>
            </a:r>
          </a:p>
        </p:txBody>
      </p:sp>
    </p:spTree>
    <p:extLst>
      <p:ext uri="{BB962C8B-B14F-4D97-AF65-F5344CB8AC3E}">
        <p14:creationId xmlns:p14="http://schemas.microsoft.com/office/powerpoint/2010/main" val="2387870684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" name="图表 62"/>
          <p:cNvGraphicFramePr/>
          <p:nvPr/>
        </p:nvGraphicFramePr>
        <p:xfrm>
          <a:off x="2949934" y="3832495"/>
          <a:ext cx="2649305" cy="1479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矩形 16"/>
          <p:cNvSpPr/>
          <p:nvPr/>
        </p:nvSpPr>
        <p:spPr>
          <a:xfrm>
            <a:off x="463550" y="5264910"/>
            <a:ext cx="5187950" cy="2483426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463550" y="559273"/>
            <a:ext cx="5187950" cy="2529887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463551" y="3156830"/>
            <a:ext cx="2308216" cy="2010797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878372" y="3156830"/>
            <a:ext cx="2773128" cy="2010797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72246" y="568090"/>
            <a:ext cx="800219" cy="180000"/>
          </a:xfrm>
          <a:prstGeom prst="rect"/>
          <a:gradFill>
            <a:gsLst>
              <a:gs pos="0">
                <a:srgbClr val="7F54B1"/>
              </a:gs>
              <a:gs pos="26000">
                <a:srgbClr val="8E78C2"/>
              </a:gs>
              <a:gs pos="0">
                <a:schemeClr val="accent1">
                  <a:lumMod val="45000"/>
                  <a:lumOff val="55000"/>
                </a:schemeClr>
              </a:gs>
              <a:gs pos="52000">
                <a:srgbClr val="7030A0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none" rtlCol="0" anchor="ctr">
            <a:spAutoFit/>
          </a:bodyPr>
          <a:lstStyle/>
          <a:p>
            <a:pPr algn="ctr"/>
            <a:r>
              <a:rPr lang="zh-CN" altLang="en-US" sz="800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孕妇装产业链</a:t>
            </a:r>
          </a:p>
        </p:txBody>
      </p:sp>
      <p:sp>
        <p:nvSpPr>
          <p:cNvPr id="3" name="矩形 2"/>
          <p:cNvSpPr/>
          <p:nvPr/>
        </p:nvSpPr>
        <p:spPr>
          <a:xfrm>
            <a:off x="480120" y="749010"/>
            <a:ext cx="5119119" cy="491481"/>
          </a:xfrm>
          <a:prstGeom prst="rect"/>
        </p:spPr>
        <p:txBody>
          <a:bodyPr wrap="square">
            <a:spAutoFit/>
          </a:bodyPr>
          <a:lstStyle/>
          <a:p>
            <a:pPr marL="88900" indent="-88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随着经济社会的发展，专业孕育观念日益增强，人们对孕妇装的要求越来越高。为满足不同阶段、不同层次准妈妈的选择，孕妇装的分类更细化。</a:t>
            </a:r>
            <a:endParaRPr lang="en-US" altLang="zh-CN" sz="600" kern="10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88900" indent="-88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纵观孕妇装行业的产业链，孕妇装的上游是材料供应商，主要供应植物纤维、动物皮毛、化学纤维之类的面料，中游是生产商，生产产品主要有家居孕妇装、职业孕妇装和孕妇睡衣装等，下游是终端渠道及消费者。</a:t>
            </a:r>
            <a:endParaRPr lang="zh-CN" altLang="zh-CN" sz="600" kern="10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38" name="组合 37"/>
          <p:cNvGrpSpPr/>
          <p:nvPr/>
        </p:nvGrpSpPr>
        <p:grpSpPr>
          <a:xfrm>
            <a:off x="787802" y="1382769"/>
            <a:ext cx="4612334" cy="1605115"/>
            <a:chOff x="-34129" y="-115129"/>
            <a:chExt cx="5509225" cy="3945694"/>
          </a:xfrm>
        </p:grpSpPr>
        <p:sp>
          <p:nvSpPr>
            <p:cNvPr id="39" name="矩形 38"/>
            <p:cNvSpPr/>
            <p:nvPr/>
          </p:nvSpPr>
          <p:spPr>
            <a:xfrm>
              <a:off x="-34129" y="-115129"/>
              <a:ext cx="5509225" cy="3661354"/>
            </a:xfrm>
            <a:prstGeom prst="rect"/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/>
              <a:noAutofit/>
            </a:bodyPr>
            <a:lstStyle/>
            <a:p>
              <a:pPr marL="0" marR="0" lvl="0" indent="0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0" name="矩形: 圆角 199"/>
            <p:cNvSpPr/>
            <p:nvPr/>
          </p:nvSpPr>
          <p:spPr>
            <a:xfrm>
              <a:off x="3886490" y="681893"/>
              <a:ext cx="1431325" cy="3130355"/>
            </a:xfrm>
            <a:prstGeom prst="roundRect">
              <a:avLst>
                <a:gd name="adj" fmla="val 9248"/>
              </a:avLst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>
                  <a:lumMod val="50000"/>
                </a:sysClr>
              </a:solidFill>
              <a:prstDash val="sysDot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/>
              <a:noAutofit/>
            </a:bodyPr>
            <a:lstStyle/>
            <a:p>
              <a:pPr defTabSz="914400"/>
              <a:endParaRPr lang="zh-CN" altLang="en-US" sz="600" kern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" name="矩形: 圆角 200"/>
            <p:cNvSpPr/>
            <p:nvPr/>
          </p:nvSpPr>
          <p:spPr>
            <a:xfrm>
              <a:off x="1971192" y="700210"/>
              <a:ext cx="1431325" cy="3130355"/>
            </a:xfrm>
            <a:prstGeom prst="roundRect">
              <a:avLst>
                <a:gd name="adj" fmla="val 9248"/>
              </a:avLst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>
                  <a:lumMod val="50000"/>
                </a:sysClr>
              </a:solidFill>
              <a:prstDash val="sysDot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/>
              <a:noAutofit/>
            </a:bodyPr>
            <a:lstStyle/>
            <a:p>
              <a:pPr defTabSz="914400"/>
              <a:endParaRPr lang="zh-CN" altLang="en-US" sz="600" kern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" name="矩形: 圆角 201"/>
            <p:cNvSpPr/>
            <p:nvPr/>
          </p:nvSpPr>
          <p:spPr>
            <a:xfrm>
              <a:off x="95960" y="670541"/>
              <a:ext cx="1431325" cy="3130355"/>
            </a:xfrm>
            <a:prstGeom prst="roundRect">
              <a:avLst>
                <a:gd name="adj" fmla="val 9778"/>
              </a:avLst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>
                  <a:lumMod val="50000"/>
                </a:sysClr>
              </a:solidFill>
              <a:prstDash val="sysDot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/>
              <a:noAutofit/>
            </a:bodyPr>
            <a:lstStyle/>
            <a:p>
              <a:pPr marL="0" marR="0" lvl="0" indent="0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3" name="矩形: 圆角 202"/>
            <p:cNvSpPr/>
            <p:nvPr/>
          </p:nvSpPr>
          <p:spPr>
            <a:xfrm>
              <a:off x="193643" y="2016930"/>
              <a:ext cx="1240150" cy="612811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/>
              <a:noAutofit/>
            </a:bodyPr>
            <a:lstStyle/>
            <a:p>
              <a:pPr marL="0" marR="0" lvl="0" indent="0" algn="ctr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600" i="0" u="none" strike="noStrike" kern="1200" cap="none" spc="0" normalizeH="0" baseline="0" noProof="0" dirty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动物毛皮</a:t>
              </a:r>
              <a:endParaRPr kumimoji="0" lang="zh-CN" altLang="en-US" sz="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endParaRPr>
            </a:p>
          </p:txBody>
        </p:sp>
        <p:sp>
          <p:nvSpPr>
            <p:cNvPr id="44" name="矩形: 圆角 203"/>
            <p:cNvSpPr/>
            <p:nvPr/>
          </p:nvSpPr>
          <p:spPr>
            <a:xfrm>
              <a:off x="193643" y="939211"/>
              <a:ext cx="1240150" cy="612811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/>
              <a:noAutofit/>
            </a:bodyPr>
            <a:lstStyle/>
            <a:p>
              <a:pPr marL="0" marR="0" lvl="0" indent="0" algn="ctr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600" i="0" u="none" strike="noStrike" kern="1200" cap="none" spc="0" normalizeH="0" baseline="0" noProof="0" dirty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植物纤维（棉麻丝等）</a:t>
              </a:r>
              <a:endParaRPr kumimoji="0" lang="zh-CN" altLang="en-US" sz="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endParaRPr>
            </a:p>
          </p:txBody>
        </p:sp>
        <p:sp>
          <p:nvSpPr>
            <p:cNvPr id="45" name="矩形: 圆角 204"/>
            <p:cNvSpPr/>
            <p:nvPr/>
          </p:nvSpPr>
          <p:spPr>
            <a:xfrm>
              <a:off x="193643" y="3094648"/>
              <a:ext cx="1240150" cy="564555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/>
              <a:noAutofit/>
            </a:bodyPr>
            <a:lstStyle/>
            <a:p>
              <a:pPr marL="0" marR="0" lvl="0" indent="0" algn="ctr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600" i="0" u="none" strike="noStrike" kern="1200" cap="none" spc="0" normalizeH="0" baseline="0" noProof="0" dirty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化学纤维</a:t>
              </a:r>
              <a:endParaRPr kumimoji="0" lang="zh-CN" altLang="en-US" sz="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endParaRPr>
            </a:p>
          </p:txBody>
        </p:sp>
        <p:sp>
          <p:nvSpPr>
            <p:cNvPr id="46" name="矩形: 圆角 205"/>
            <p:cNvSpPr/>
            <p:nvPr/>
          </p:nvSpPr>
          <p:spPr>
            <a:xfrm>
              <a:off x="2140083" y="1539779"/>
              <a:ext cx="1129088" cy="426365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/>
              <a:noAutofit/>
            </a:bodyPr>
            <a:lstStyle/>
            <a:p>
              <a:pPr marL="0" marR="0" lvl="0" indent="0" algn="ctr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600" i="0" u="none" strike="noStrike" kern="1200" cap="none" spc="0" normalizeH="0" baseline="0" noProof="0" dirty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职业孕妇装</a:t>
              </a:r>
              <a:endParaRPr kumimoji="0" lang="zh-CN" altLang="en-US" sz="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endParaRPr>
            </a:p>
          </p:txBody>
        </p:sp>
        <p:sp>
          <p:nvSpPr>
            <p:cNvPr id="47" name="矩形: 圆角 206"/>
            <p:cNvSpPr/>
            <p:nvPr/>
          </p:nvSpPr>
          <p:spPr>
            <a:xfrm>
              <a:off x="2140083" y="939211"/>
              <a:ext cx="1129088" cy="426365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/>
              <a:noAutofit/>
            </a:bodyPr>
            <a:lstStyle/>
            <a:p>
              <a:pPr marL="0" marR="0" lvl="0" indent="0" algn="ctr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600" i="0" u="none" strike="noStrike" kern="1200" cap="none" spc="0" normalizeH="0" baseline="0" noProof="0" dirty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家居休闲孕妇装</a:t>
              </a:r>
              <a:endParaRPr kumimoji="0" lang="zh-CN" altLang="en-US" sz="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endParaRPr>
            </a:p>
          </p:txBody>
        </p:sp>
        <p:sp>
          <p:nvSpPr>
            <p:cNvPr id="48" name="矩形: 圆角 207"/>
            <p:cNvSpPr/>
            <p:nvPr/>
          </p:nvSpPr>
          <p:spPr>
            <a:xfrm>
              <a:off x="2140083" y="2740915"/>
              <a:ext cx="1129088" cy="426365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/>
              <a:noAutofit/>
            </a:bodyPr>
            <a:lstStyle/>
            <a:p>
              <a:pPr marL="0" marR="0" lvl="0" indent="0" algn="ctr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600" i="0" u="none" strike="noStrike" kern="1200" cap="none" spc="0" normalizeH="0" baseline="0" noProof="0" dirty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内衣</a:t>
              </a:r>
              <a:endParaRPr kumimoji="0" lang="zh-CN" altLang="en-US" sz="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endParaRPr>
            </a:p>
          </p:txBody>
        </p:sp>
        <p:sp>
          <p:nvSpPr>
            <p:cNvPr id="49" name="矩形: 圆角 208"/>
            <p:cNvSpPr/>
            <p:nvPr/>
          </p:nvSpPr>
          <p:spPr>
            <a:xfrm>
              <a:off x="4037610" y="2478085"/>
              <a:ext cx="1129088" cy="426365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/>
              <a:noAutofit/>
            </a:bodyPr>
            <a:lstStyle/>
            <a:p>
              <a:pPr marL="0" marR="0" lvl="0" indent="0" algn="ctr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600" i="0" u="none" strike="noStrike" kern="1200" cap="none" spc="0" normalizeH="0" baseline="0" noProof="0" dirty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服装批发市场</a:t>
              </a:r>
              <a:endParaRPr kumimoji="0" lang="zh-CN" altLang="en-US" sz="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endParaRPr>
            </a:p>
          </p:txBody>
        </p:sp>
        <p:sp>
          <p:nvSpPr>
            <p:cNvPr id="50" name="矩形: 圆角 209"/>
            <p:cNvSpPr/>
            <p:nvPr/>
          </p:nvSpPr>
          <p:spPr>
            <a:xfrm>
              <a:off x="4037610" y="1708648"/>
              <a:ext cx="1129088" cy="426365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/>
              <a:noAutofit/>
            </a:bodyPr>
            <a:lstStyle/>
            <a:p>
              <a:pPr marL="0" marR="0" lvl="0" indent="0" algn="ctr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600" i="0" u="none" strike="noStrike" kern="1200" cap="none" spc="0" normalizeH="0" baseline="0" noProof="0" dirty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品牌实体店</a:t>
              </a:r>
              <a:endParaRPr kumimoji="0" lang="zh-CN" altLang="en-US" sz="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endParaRPr>
            </a:p>
          </p:txBody>
        </p:sp>
        <p:sp>
          <p:nvSpPr>
            <p:cNvPr id="51" name="矩形: 圆角 210"/>
            <p:cNvSpPr/>
            <p:nvPr/>
          </p:nvSpPr>
          <p:spPr>
            <a:xfrm>
              <a:off x="4037610" y="3247522"/>
              <a:ext cx="1129088" cy="426365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/>
              <a:noAutofit/>
            </a:bodyPr>
            <a:lstStyle/>
            <a:p>
              <a:pPr marL="0" marR="0" lvl="0" indent="0" algn="ctr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600" i="0" u="none" strike="noStrike" kern="1200" cap="none" spc="0" normalizeH="0" baseline="0" noProof="0" dirty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电商平台等</a:t>
              </a:r>
              <a:endParaRPr kumimoji="0" lang="zh-CN" altLang="en-US" sz="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endParaRPr>
            </a:p>
          </p:txBody>
        </p:sp>
        <p:sp>
          <p:nvSpPr>
            <p:cNvPr id="52" name="矩形: 圆角 211"/>
            <p:cNvSpPr/>
            <p:nvPr/>
          </p:nvSpPr>
          <p:spPr>
            <a:xfrm>
              <a:off x="4037610" y="939211"/>
              <a:ext cx="1129088" cy="426365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/>
              <a:noAutofit/>
            </a:bodyPr>
            <a:lstStyle/>
            <a:p>
              <a:pPr marL="0" marR="0" lvl="0" indent="0" algn="ctr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600" i="0" u="none" strike="noStrike" kern="1200" cap="none" spc="0" normalizeH="0" baseline="0" noProof="0" dirty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商超</a:t>
              </a:r>
              <a:endParaRPr kumimoji="0" lang="zh-CN" altLang="en-US" sz="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endParaRPr>
            </a:p>
          </p:txBody>
        </p:sp>
        <p:sp>
          <p:nvSpPr>
            <p:cNvPr id="53" name="矩形 52"/>
            <p:cNvSpPr/>
            <p:nvPr/>
          </p:nvSpPr>
          <p:spPr>
            <a:xfrm>
              <a:off x="346012" y="459473"/>
              <a:ext cx="860008" cy="353981"/>
            </a:xfrm>
            <a:prstGeom prst="rect"/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/>
              <a:noAutofit/>
            </a:bodyPr>
            <a:lstStyle/>
            <a:p>
              <a:pPr marL="0" marR="0" lvl="0" indent="0" algn="ctr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600" i="0" u="none" strike="noStrike" kern="1200" cap="none" spc="0" normalizeH="0" baseline="0" noProof="0" dirty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上游材料</a:t>
              </a:r>
              <a:endParaRPr kumimoji="0" lang="zh-CN" altLang="en-US" sz="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endParaRPr>
            </a:p>
          </p:txBody>
        </p:sp>
        <p:sp>
          <p:nvSpPr>
            <p:cNvPr id="54" name="矩形 53"/>
            <p:cNvSpPr/>
            <p:nvPr/>
          </p:nvSpPr>
          <p:spPr>
            <a:xfrm>
              <a:off x="2256991" y="472580"/>
              <a:ext cx="860008" cy="353981"/>
            </a:xfrm>
            <a:prstGeom prst="rect"/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/>
              <a:noAutofit/>
            </a:bodyPr>
            <a:lstStyle/>
            <a:p>
              <a:pPr marL="0" marR="0" lvl="0" indent="0" algn="ctr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600" i="0" u="none" strike="noStrike" kern="1200" cap="none" spc="0" normalizeH="0" baseline="0" noProof="0" dirty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中游生产</a:t>
              </a:r>
              <a:endParaRPr kumimoji="0" lang="zh-CN" altLang="en-US" sz="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endParaRPr>
            </a:p>
          </p:txBody>
        </p:sp>
        <p:sp>
          <p:nvSpPr>
            <p:cNvPr id="55" name="矩形 54"/>
            <p:cNvSpPr/>
            <p:nvPr/>
          </p:nvSpPr>
          <p:spPr>
            <a:xfrm>
              <a:off x="4165485" y="485486"/>
              <a:ext cx="860008" cy="353981"/>
            </a:xfrm>
            <a:prstGeom prst="rect"/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/>
              <a:noAutofit/>
            </a:bodyPr>
            <a:lstStyle/>
            <a:p>
              <a:pPr marL="0" marR="0" lvl="0" indent="0" algn="ctr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600" i="0" u="none" strike="noStrike" kern="1200" cap="none" spc="0" normalizeH="0" baseline="0" noProof="0" dirty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下游渠道</a:t>
              </a:r>
              <a:endParaRPr kumimoji="0" lang="zh-CN" altLang="en-US" sz="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endParaRPr>
            </a:p>
          </p:txBody>
        </p:sp>
        <p:sp>
          <p:nvSpPr>
            <p:cNvPr id="56" name="箭头: 右 258"/>
            <p:cNvSpPr/>
            <p:nvPr/>
          </p:nvSpPr>
          <p:spPr>
            <a:xfrm>
              <a:off x="1561134" y="2062144"/>
              <a:ext cx="366719" cy="302368"/>
            </a:xfrm>
            <a:prstGeom prst="rightArrow">
              <a:avLst/>
            </a:prstGeom>
            <a:solidFill>
              <a:srgbClr val="4472C4">
                <a:lumMod val="60000"/>
                <a:lumOff val="4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/>
              <a:noAutofit/>
            </a:bodyPr>
            <a:lstStyle/>
            <a:p>
              <a:pPr marL="0" marR="0" lvl="0" indent="0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7" name="箭头: 右 259"/>
            <p:cNvSpPr/>
            <p:nvPr/>
          </p:nvSpPr>
          <p:spPr>
            <a:xfrm>
              <a:off x="3484868" y="2050478"/>
              <a:ext cx="366719" cy="302368"/>
            </a:xfrm>
            <a:prstGeom prst="rightArrow">
              <a:avLst/>
            </a:prstGeom>
            <a:solidFill>
              <a:srgbClr val="4472C4">
                <a:lumMod val="60000"/>
                <a:lumOff val="4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/>
              <a:noAutofit/>
            </a:bodyPr>
            <a:lstStyle/>
            <a:p>
              <a:pPr marL="0" marR="0" lvl="0" indent="0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8" name="矩形: 圆角 260"/>
            <p:cNvSpPr/>
            <p:nvPr/>
          </p:nvSpPr>
          <p:spPr>
            <a:xfrm>
              <a:off x="2140083" y="2140347"/>
              <a:ext cx="1129088" cy="426365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/>
              <a:noAutofit/>
            </a:bodyPr>
            <a:lstStyle/>
            <a:p>
              <a:pPr marL="0" marR="0" lvl="0" indent="0" algn="ctr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600" i="0" u="none" strike="noStrike" kern="1200" cap="none" spc="0" normalizeH="0" baseline="0" noProof="0" dirty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孕妇睡衣装</a:t>
              </a:r>
              <a:endParaRPr kumimoji="0" lang="zh-CN" altLang="en-US" sz="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endParaRPr>
            </a:p>
          </p:txBody>
        </p:sp>
        <p:sp>
          <p:nvSpPr>
            <p:cNvPr id="59" name="矩形: 圆角 261"/>
            <p:cNvSpPr/>
            <p:nvPr/>
          </p:nvSpPr>
          <p:spPr>
            <a:xfrm>
              <a:off x="2140083" y="3341482"/>
              <a:ext cx="1129088" cy="426365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/>
              <a:noAutofit/>
            </a:bodyPr>
            <a:lstStyle/>
            <a:p>
              <a:pPr marL="0" marR="0" lvl="0" indent="0" algn="ctr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600" i="0" u="none" strike="noStrike" kern="1200" cap="none" spc="0" normalizeH="0" baseline="0" noProof="0" dirty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……</a:t>
              </a:r>
              <a:endParaRPr kumimoji="0" lang="zh-CN" altLang="en-US" sz="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endParaRPr>
            </a:p>
          </p:txBody>
        </p:sp>
      </p:grpSp>
      <p:sp>
        <p:nvSpPr>
          <p:cNvPr id="4" name="矩形 3"/>
          <p:cNvSpPr/>
          <p:nvPr/>
        </p:nvSpPr>
        <p:spPr>
          <a:xfrm>
            <a:off x="2670510" y="1392293"/>
            <a:ext cx="800219" cy="230832"/>
          </a:xfrm>
          <a:prstGeom prst="rect"/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spcAft>
                <a:spcPct val="0"/>
              </a:spcAft>
            </a:pPr>
            <a:r>
              <a:rPr lang="zh-CN" altLang="en-US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中国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孕妇装产业链</a:t>
            </a:r>
            <a:endParaRPr lang="zh-CN" altLang="zh-CN" sz="600" kern="10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472245" y="3161841"/>
            <a:ext cx="1313181" cy="180000"/>
          </a:xfrm>
          <a:prstGeom prst="rect"/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52000">
                <a:srgbClr val="7030A0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none" rtlCol="0" anchor="ctr">
            <a:spAutoFit/>
          </a:bodyPr>
          <a:lstStyle/>
          <a:p>
            <a:pPr algn="ctr"/>
            <a:r>
              <a:rPr lang="zh-CN" altLang="en-US" sz="800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国内孕妇装产业梯队划分</a:t>
            </a:r>
          </a:p>
        </p:txBody>
      </p:sp>
      <p:sp>
        <p:nvSpPr>
          <p:cNvPr id="61" name="矩形 60"/>
          <p:cNvSpPr/>
          <p:nvPr/>
        </p:nvSpPr>
        <p:spPr>
          <a:xfrm>
            <a:off x="2887896" y="3160994"/>
            <a:ext cx="595036" cy="180000"/>
          </a:xfrm>
          <a:prstGeom prst="rect"/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52000">
                <a:srgbClr val="7030A0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none" rtlCol="0" anchor="ctr">
            <a:spAutoFit/>
          </a:bodyPr>
          <a:lstStyle/>
          <a:p>
            <a:pPr algn="ctr"/>
            <a:r>
              <a:rPr lang="zh-CN" altLang="en-US" sz="800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二孩政策</a:t>
            </a:r>
          </a:p>
        </p:txBody>
      </p:sp>
      <p:sp>
        <p:nvSpPr>
          <p:cNvPr id="7" name="矩形 6"/>
          <p:cNvSpPr/>
          <p:nvPr/>
        </p:nvSpPr>
        <p:spPr>
          <a:xfrm>
            <a:off x="2878372" y="3342479"/>
            <a:ext cx="2614263" cy="352982"/>
          </a:xfrm>
          <a:prstGeom prst="rect"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ct val="0"/>
              </a:spcAft>
            </a:pPr>
            <a:r>
              <a:rPr lang="zh-CN" altLang="en-US" sz="600" kern="1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“全面二孩”政策打破了中国的生育计划，近两年的二胎出生比例逐渐增加激发了孕妇装市场需求。</a:t>
            </a:r>
            <a:endParaRPr lang="zh-CN" altLang="zh-CN" sz="600" kern="1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473407" y="3668988"/>
            <a:ext cx="1668538" cy="230832"/>
          </a:xfrm>
          <a:prstGeom prst="rect"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ct val="0"/>
              </a:spcAft>
            </a:pP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2016——2017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年中国出生人口和二孩占比</a:t>
            </a:r>
            <a:endParaRPr lang="zh-CN" altLang="zh-CN" sz="600" kern="10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463550" y="5276801"/>
            <a:ext cx="595035" cy="180000"/>
          </a:xfrm>
          <a:prstGeom prst="rect"/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52000">
                <a:srgbClr val="7030A0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none" rtlCol="0" anchor="ctr">
            <a:spAutoFit/>
          </a:bodyPr>
          <a:lstStyle/>
          <a:p>
            <a:pPr algn="ctr"/>
            <a:r>
              <a:rPr lang="zh-CN" altLang="en-US" sz="800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市场规模</a:t>
            </a:r>
          </a:p>
        </p:txBody>
      </p:sp>
      <p:sp>
        <p:nvSpPr>
          <p:cNvPr id="9" name="矩形 8"/>
          <p:cNvSpPr/>
          <p:nvPr/>
        </p:nvSpPr>
        <p:spPr>
          <a:xfrm>
            <a:off x="473075" y="5454236"/>
            <a:ext cx="5164273" cy="352982"/>
          </a:xfrm>
          <a:prstGeom prst="rect"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随着职业女性占比越来越大，同时大批“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80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后”和“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90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后”准妈妈专业孕产观念</a:t>
            </a:r>
            <a:r>
              <a:rPr lang="zh-CN" altLang="en-US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加强，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多数准妈妈</a:t>
            </a:r>
            <a:r>
              <a:rPr lang="zh-CN" altLang="en-US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对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孕期及产后的职业装和外出服的需求很大。</a:t>
            </a:r>
            <a:r>
              <a:rPr lang="zh-CN" altLang="en-US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因此，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孕妇装行业将迎来新的高速增长。</a:t>
            </a:r>
            <a:endParaRPr lang="zh-CN" altLang="zh-CN" sz="600" kern="10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67" name="图表 66"/>
          <p:cNvGraphicFramePr/>
          <p:nvPr/>
        </p:nvGraphicFramePr>
        <p:xfrm>
          <a:off x="463550" y="6166517"/>
          <a:ext cx="2448023" cy="13648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矩形 9"/>
          <p:cNvSpPr/>
          <p:nvPr/>
        </p:nvSpPr>
        <p:spPr>
          <a:xfrm>
            <a:off x="1160857" y="5903250"/>
            <a:ext cx="1116011" cy="214482"/>
          </a:xfrm>
          <a:prstGeom prst="rect"/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spcAft>
                <a:spcPct val="0"/>
              </a:spcAft>
            </a:pP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2012-2017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孕妇装市场规模</a:t>
            </a:r>
            <a:endParaRPr lang="zh-CN" altLang="zh-CN" sz="600" kern="10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70" name="图表 69"/>
          <p:cNvGraphicFramePr/>
          <p:nvPr/>
        </p:nvGraphicFramePr>
        <p:xfrm>
          <a:off x="3125354" y="6127909"/>
          <a:ext cx="2464317" cy="14200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5" name="矩形 64"/>
          <p:cNvSpPr/>
          <p:nvPr/>
        </p:nvSpPr>
        <p:spPr>
          <a:xfrm>
            <a:off x="3687391" y="5933210"/>
            <a:ext cx="1581069" cy="184666"/>
          </a:xfrm>
          <a:prstGeom prst="rect"/>
        </p:spPr>
        <p:txBody>
          <a:bodyPr wrap="square">
            <a:spAutoFit/>
          </a:bodyPr>
          <a:lstStyle/>
          <a:p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2018-2022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未来五年孕妇装市场规模</a:t>
            </a:r>
            <a:endParaRPr lang="zh-CN" altLang="en-US" sz="6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等腰三角形 4"/>
          <p:cNvSpPr/>
          <p:nvPr/>
        </p:nvSpPr>
        <p:spPr>
          <a:xfrm>
            <a:off x="813849" y="3851378"/>
            <a:ext cx="326407" cy="427970"/>
          </a:xfrm>
          <a:prstGeom prst="triangle">
            <a:avLst>
              <a:gd name="adj" fmla="val 51714"/>
            </a:avLst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zh-CN" altLang="en-US" sz="8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梯形 10"/>
          <p:cNvSpPr/>
          <p:nvPr/>
        </p:nvSpPr>
        <p:spPr>
          <a:xfrm>
            <a:off x="654566" y="4343074"/>
            <a:ext cx="598476" cy="242530"/>
          </a:xfrm>
          <a:prstGeom prst="trapezoid">
            <a:avLst>
              <a:gd name="adj" fmla="val 48646"/>
            </a:avLst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zh-CN" altLang="en-US" sz="8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梯形 11"/>
          <p:cNvSpPr/>
          <p:nvPr/>
        </p:nvSpPr>
        <p:spPr>
          <a:xfrm>
            <a:off x="528033" y="4706931"/>
            <a:ext cx="843567" cy="234196"/>
          </a:xfrm>
          <a:prstGeom prst="trapezoid">
            <a:avLst>
              <a:gd name="adj" fmla="val 51316"/>
            </a:avLst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zh-CN" altLang="en-US" sz="8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1286840" y="3973030"/>
            <a:ext cx="915409" cy="184666"/>
          </a:xfrm>
          <a:prstGeom prst="rect"/>
          <a:noFill/>
        </p:spPr>
        <p:txBody>
          <a:bodyPr wrap="square" rtlCol="0">
            <a:spAutoFit/>
          </a:bodyPr>
          <a:lstStyle/>
          <a:p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第一梯队：十月妈咪</a:t>
            </a:r>
          </a:p>
        </p:txBody>
      </p:sp>
      <p:sp>
        <p:nvSpPr>
          <p:cNvPr id="66" name="文本框 65"/>
          <p:cNvSpPr txBox="1"/>
          <p:nvPr/>
        </p:nvSpPr>
        <p:spPr>
          <a:xfrm>
            <a:off x="1281029" y="4344834"/>
            <a:ext cx="1260713" cy="184666"/>
          </a:xfrm>
          <a:prstGeom prst="rect"/>
          <a:noFill/>
        </p:spPr>
        <p:txBody>
          <a:bodyPr wrap="square" rtlCol="0">
            <a:spAutoFit/>
          </a:bodyPr>
          <a:lstStyle/>
          <a:p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第二梯队：孕之彩、惠葆、宜栖</a:t>
            </a:r>
          </a:p>
        </p:txBody>
      </p:sp>
      <p:sp>
        <p:nvSpPr>
          <p:cNvPr id="68" name="文本框 67"/>
          <p:cNvSpPr txBox="1"/>
          <p:nvPr/>
        </p:nvSpPr>
        <p:spPr>
          <a:xfrm>
            <a:off x="1298915" y="4731891"/>
            <a:ext cx="1472851" cy="184666"/>
          </a:xfrm>
          <a:prstGeom prst="rect"/>
          <a:noFill/>
        </p:spPr>
        <p:txBody>
          <a:bodyPr wrap="square" rtlCol="0">
            <a:spAutoFit/>
          </a:bodyPr>
          <a:lstStyle/>
          <a:p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第三梯队：添香、玫瑰太太、康美婷</a:t>
            </a:r>
          </a:p>
        </p:txBody>
      </p:sp>
    </p:spTree>
    <p:extLst>
      <p:ext uri="{BB962C8B-B14F-4D97-AF65-F5344CB8AC3E}">
        <p14:creationId xmlns:p14="http://schemas.microsoft.com/office/powerpoint/2010/main" val="2735995832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910428" y="658186"/>
            <a:ext cx="4303254" cy="4485042"/>
          </a:xfrm>
          <a:prstGeom prst="rect"/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以上数据分析均来自于尚普咨询《中国孕妇服装行业市场调研咨询案例》。</a:t>
            </a:r>
          </a:p>
          <a:p>
            <a:pPr>
              <a:lnSpc>
                <a:spcPct val="150000"/>
              </a:lnSpc>
            </a:pPr>
            <a:endParaRPr lang="zh-CN" altLang="en-US" sz="120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尚普咨询作为中国知名的独立第三方咨询领导品牌之一，专注于市场研究与投融资咨询，是中国第一批提供专项市场咨询服务的咨询机构。作为国家统计局涉外调查许可单位，建立了科学的数据分析方法与市场测算模型，拥有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28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项自主知识产权，目前自有数据库容量超过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9000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多万条数据。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多年来，已为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5000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多家机构提供定制化的专项市场研究咨询服务。</a:t>
            </a:r>
            <a:endParaRPr lang="en-US" altLang="zh-CN" sz="120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120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荣获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经济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杂志社、人民日报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新闻战线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杂志社颁发的“中国市场调查客户满意最佳品牌”、“中国行业诚信企业奖”，成功入选财政部首批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PPP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咨询机构库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还荣获“中国咨询服务机构百强”、“市场咨询行业先锋机构”、 “中国咨询服务最佳智库奖”、“中国旅游咨询服务首选品牌”等来自第三方评价机构的专业认可。</a:t>
            </a:r>
          </a:p>
        </p:txBody>
      </p:sp>
    </p:spTree>
    <p:extLst>
      <p:ext uri="{BB962C8B-B14F-4D97-AF65-F5344CB8AC3E}">
        <p14:creationId xmlns:p14="http://schemas.microsoft.com/office/powerpoint/2010/main" val="527698549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18449"/>
  <p:tag name="AS_OS" val="Microsoft Windows NT 6.2.9200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游ゴシック Light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等线 Light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 panose="020f0502020204030204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游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等线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r="5400000" dist="1905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>
    <a:spDef>
      <a:spPr>
        <a:solidFill>
          <a:srgbClr val="7030A0"/>
        </a:solidFill>
      </a:spPr>
      <a:bodyPr wrap="none" anchor="ctr">
        <a:spAutoFit/>
      </a:bodyPr>
      <a:lstStyle>
        <a:defPPr algn="ctr">
          <a:defRPr sz="800" dirty="0">
            <a:solidFill>
              <a:schemeClr val="bg1"/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spDef>
  </a:objectDefaults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Uigh" typeface="Microsoft Uighur"/>
        <a:font script="Beng" typeface="Vrinda"/>
        <a:font script="Thai" typeface="Angsana New"/>
        <a:font script="Syre" typeface="Estrangelo Edessa"/>
        <a:font script="Syrj" typeface="Estrangelo Edessa"/>
        <a:font script="Mlym" typeface="Kartika"/>
        <a:font script="Nkoo" typeface="Ebrim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Tale" typeface="Microsoft Tai Le"/>
        <a:font script="Arab" typeface="Times New Roman"/>
        <a:font script="Hebr" typeface="Times New Roman"/>
        <a:font script="Bopo" typeface="Microsoft JhengHei"/>
        <a:font script="Telu" typeface="Gautami"/>
        <a:font script="Ethi" typeface="Nyala"/>
        <a:font script="Lisu" typeface="Segoe UI"/>
        <a:font script="Jpan" typeface="游ゴシック Light"/>
        <a:font script="Sora" typeface="Nirmala UI"/>
        <a:font script="Talu" typeface="Microsoft New Tai Lue"/>
        <a:font script="Armn" typeface="Arial"/>
        <a:font script="Sinh" typeface="Iskoola Pota"/>
        <a:font script="Taml" typeface="Latha"/>
        <a:font script="Tfng" typeface="Ebrima"/>
        <a:font script="Syrn" typeface="Estrangelo Edessa"/>
        <a:font script="Deva" typeface="Mangal"/>
        <a:font script="Knda" typeface="Tunga"/>
        <a:font script="Tibt" typeface="Microsoft Himalaya"/>
        <a:font script="Khmr" typeface="MoolBoran"/>
        <a:font script="Mymr" typeface="Myanmar Text"/>
        <a:font script="Olck" typeface="Nirmala UI"/>
        <a:font script="Bugi" typeface="Leelawadee UI"/>
        <a:font script="Java" typeface="Javanese Text"/>
        <a:font script="Hant" typeface="新細明體"/>
        <a:font script="Laoo" typeface="DokChampa"/>
        <a:font script="Mong" typeface="Mongolian Baiti"/>
        <a:font script="Hans" typeface="等线 Light"/>
        <a:font script="Phag" typeface="Phagspa"/>
        <a:font script="Guru" typeface="Raavi"/>
        <a:font script="Osma" typeface="Ebrima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等线" panose="020f0502020204030204"/>
        <a:ea typeface=""/>
        <a:cs typeface=""/>
        <a:font script="Uigh" typeface="Microsoft Uighur"/>
        <a:font script="Beng" typeface="Vrinda"/>
        <a:font script="Thai" typeface="Cordia New"/>
        <a:font script="Syre" typeface="Estrangelo Edessa"/>
        <a:font script="Syrj" typeface="Estrangelo Edessa"/>
        <a:font script="Mlym" typeface="Kartika"/>
        <a:font script="Nkoo" typeface="Ebrim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Tale" typeface="Microsoft Tai Le"/>
        <a:font script="Arab" typeface="Arial"/>
        <a:font script="Hebr" typeface="Arial"/>
        <a:font script="Bopo" typeface="Microsoft JhengHei"/>
        <a:font script="Telu" typeface="Gautami"/>
        <a:font script="Ethi" typeface="Nyala"/>
        <a:font script="Lisu" typeface="Segoe UI"/>
        <a:font script="Jpan" typeface="游ゴシック"/>
        <a:font script="Sora" typeface="Nirmala UI"/>
        <a:font script="Talu" typeface="Microsoft New Tai Lue"/>
        <a:font script="Armn" typeface="Arial"/>
        <a:font script="Sinh" typeface="Iskoola Pota"/>
        <a:font script="Taml" typeface="Latha"/>
        <a:font script="Tfng" typeface="Ebrima"/>
        <a:font script="Syrn" typeface="Estrangelo Edessa"/>
        <a:font script="Deva" typeface="Mangal"/>
        <a:font script="Knda" typeface="Tunga"/>
        <a:font script="Tibt" typeface="Microsoft Himalaya"/>
        <a:font script="Khmr" typeface="DaunPenh"/>
        <a:font script="Mymr" typeface="Myanmar Text"/>
        <a:font script="Olck" typeface="Nirmala UI"/>
        <a:font script="Bugi" typeface="Leelawadee UI"/>
        <a:font script="Java" typeface="Javanese Text"/>
        <a:font script="Hant" typeface="新細明體"/>
        <a:font script="Laoo" typeface="DokChampa"/>
        <a:font script="Mong" typeface="Mongolian Baiti"/>
        <a:font script="Hans" typeface="等线"/>
        <a:font script="Phag" typeface="Phagspa"/>
        <a:font script="Guru" typeface="Raavi"/>
        <a:font script="Osma" typeface="Ebrima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r="5400000" dist="1905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Uigh" typeface="Microsoft Uighur"/>
        <a:font script="Beng" typeface="Vrinda"/>
        <a:font script="Thai" typeface="Angsana New"/>
        <a:font script="Syre" typeface="Estrangelo Edessa"/>
        <a:font script="Syrj" typeface="Estrangelo Edessa"/>
        <a:font script="Mlym" typeface="Kartika"/>
        <a:font script="Nkoo" typeface="Ebrim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Tale" typeface="Microsoft Tai Le"/>
        <a:font script="Arab" typeface="Times New Roman"/>
        <a:font script="Hebr" typeface="Times New Roman"/>
        <a:font script="Bopo" typeface="Microsoft JhengHei"/>
        <a:font script="Telu" typeface="Gautami"/>
        <a:font script="Ethi" typeface="Nyala"/>
        <a:font script="Lisu" typeface="Segoe UI"/>
        <a:font script="Jpan" typeface="游ゴシック Light"/>
        <a:font script="Sora" typeface="Nirmala UI"/>
        <a:font script="Talu" typeface="Microsoft New Tai Lue"/>
        <a:font script="Armn" typeface="Arial"/>
        <a:font script="Sinh" typeface="Iskoola Pota"/>
        <a:font script="Taml" typeface="Latha"/>
        <a:font script="Tfng" typeface="Ebrima"/>
        <a:font script="Syrn" typeface="Estrangelo Edessa"/>
        <a:font script="Deva" typeface="Mangal"/>
        <a:font script="Knda" typeface="Tunga"/>
        <a:font script="Tibt" typeface="Microsoft Himalaya"/>
        <a:font script="Khmr" typeface="MoolBoran"/>
        <a:font script="Mymr" typeface="Myanmar Text"/>
        <a:font script="Olck" typeface="Nirmala UI"/>
        <a:font script="Bugi" typeface="Leelawadee UI"/>
        <a:font script="Java" typeface="Javanese Text"/>
        <a:font script="Hant" typeface="新細明體"/>
        <a:font script="Laoo" typeface="DokChampa"/>
        <a:font script="Mong" typeface="Mongolian Baiti"/>
        <a:font script="Hans" typeface="等线 Light"/>
        <a:font script="Phag" typeface="Phagspa"/>
        <a:font script="Guru" typeface="Raavi"/>
        <a:font script="Osma" typeface="Ebrima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等线" panose="020f0502020204030204"/>
        <a:ea typeface=""/>
        <a:cs typeface=""/>
        <a:font script="Uigh" typeface="Microsoft Uighur"/>
        <a:font script="Beng" typeface="Vrinda"/>
        <a:font script="Thai" typeface="Cordia New"/>
        <a:font script="Syre" typeface="Estrangelo Edessa"/>
        <a:font script="Syrj" typeface="Estrangelo Edessa"/>
        <a:font script="Mlym" typeface="Kartika"/>
        <a:font script="Nkoo" typeface="Ebrim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Tale" typeface="Microsoft Tai Le"/>
        <a:font script="Arab" typeface="Arial"/>
        <a:font script="Hebr" typeface="Arial"/>
        <a:font script="Bopo" typeface="Microsoft JhengHei"/>
        <a:font script="Telu" typeface="Gautami"/>
        <a:font script="Ethi" typeface="Nyala"/>
        <a:font script="Lisu" typeface="Segoe UI"/>
        <a:font script="Jpan" typeface="游ゴシック"/>
        <a:font script="Sora" typeface="Nirmala UI"/>
        <a:font script="Talu" typeface="Microsoft New Tai Lue"/>
        <a:font script="Armn" typeface="Arial"/>
        <a:font script="Sinh" typeface="Iskoola Pota"/>
        <a:font script="Taml" typeface="Latha"/>
        <a:font script="Tfng" typeface="Ebrima"/>
        <a:font script="Syrn" typeface="Estrangelo Edessa"/>
        <a:font script="Deva" typeface="Mangal"/>
        <a:font script="Knda" typeface="Tunga"/>
        <a:font script="Tibt" typeface="Microsoft Himalaya"/>
        <a:font script="Khmr" typeface="DaunPenh"/>
        <a:font script="Mymr" typeface="Myanmar Text"/>
        <a:font script="Olck" typeface="Nirmala UI"/>
        <a:font script="Bugi" typeface="Leelawadee UI"/>
        <a:font script="Java" typeface="Javanese Text"/>
        <a:font script="Hant" typeface="新細明體"/>
        <a:font script="Laoo" typeface="DokChampa"/>
        <a:font script="Mong" typeface="Mongolian Baiti"/>
        <a:font script="Hans" typeface="等线"/>
        <a:font script="Phag" typeface="Phagspa"/>
        <a:font script="Guru" typeface="Raavi"/>
        <a:font script="Osma" typeface="Ebrima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r="5400000" dist="1905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等线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等线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等线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等线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等线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等线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879</TotalTime>
  <Application>Microsoft Office PowerPoint</Application>
  <PresentationFormat>自定义</PresentationFormat>
  <Slides>3</Slide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顾梦薇</dc:creator>
  <cp:lastModifiedBy>zhengxu@shangpu-china.com</cp:lastModifiedBy>
  <cp:revision>1160</cp:revision>
  <dcterms:created xsi:type="dcterms:W3CDTF">2018-02-01T06:35:20.0000000Z</dcterms:created>
  <dcterms:modified xsi:type="dcterms:W3CDTF">2019-10-17T01:01:32.0000000Z</dcterms:modified>
</cp:coreProperties>
</file>