
<file path=[Content_Types].xml><?xml version="1.0" encoding="utf-8"?>
<Types xmlns="http://schemas.openxmlformats.org/package/2006/content-types">
  <Default Extension="rels" ContentType="application/vnd.openxmlformats-package.relationships+xml"/>
  <Default Extension="png" ContentType="image/png"/>
  <Default Extension="jpeg" ContentType="image/jpeg"/>
  <Default Extension="xlsx" ContentType="application/vnd.openxmlformats-officedocument.spreadsheetml.sheet"/>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olors3.xml" ContentType="application/vnd.ms-office.chartcolorstyle+xml"/>
  <Override PartName="/ppt/charts/style1.xml" ContentType="application/vnd.ms-office.chartstyle+xml"/>
  <Override PartName="/ppt/charts/style2.xml" ContentType="application/vnd.ms-office.chartstyle+xml"/>
  <Override PartName="/ppt/charts/style3.xml" ContentType="application/vnd.ms-office.chart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2.6.19040-->
<p:presentation xmlns:a="http://schemas.openxmlformats.org/drawingml/2006/main" xmlns:r="http://schemas.openxmlformats.org/officeDocument/2006/relationships" xmlns:p="http://schemas.openxmlformats.org/presentationml/2006/main" firstSlideNum="0" saveSubsetFonts="1">
  <p:sldMasterIdLst>
    <p:sldMasterId r:id="rId1" id="2147483660"/>
  </p:sldMasterIdLst>
  <p:notesMasterIdLst>
    <p:notesMasterId r:id="rId5"/>
  </p:notesMasterIdLst>
  <p:handoutMasterIdLst>
    <p:handoutMasterId r:id="rId6"/>
  </p:handoutMasterIdLst>
  <p:sldIdLst>
    <p:sldId r:id="rId2" id="847"/>
    <p:sldId r:id="rId3" id="848"/>
    <p:sldId r:id="rId4" id="1111"/>
  </p:sldIdLst>
  <p:sldSz cx="6119813" cy="8280400"/>
  <p:notesSz cx="6858000" cy="9144000"/>
  <p:custDataLst>
    <p:tags r:id="rId11"/>
  </p:custDataLst>
  <p:kinsoku lang="zh-CN" invalStChars="!),.:;?]}、。—ˇ¨〃々～‖…’”〕〉》」』〗】∶！＂＇），．：；？］｀｜｝·" invalEndChars="([{‘“〔〈《「『〖【（［｛．·"/>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08" userDrawn="1">
          <p15:clr>
            <a:srgbClr val="A4A3A4"/>
          </p15:clr>
        </p15:guide>
        <p15:guide id="2" pos="1927"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clrMru>
    <a:srgbClr val="4472C4"/>
    <a:srgbClr val="558ED5"/>
    <a:srgbClr val="9BBB59"/>
    <a:srgbClr val="157E9F"/>
    <a:srgbClr val="0070C0"/>
    <a:srgbClr val="DCE6F2"/>
    <a:srgbClr val="FFCCFF"/>
    <a:srgbClr val="FFCCCC"/>
    <a:srgbClr val="4BACC6"/>
    <a:srgbClr val="953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fill>
          <a:solidFill>
            <a:schemeClr val="accent3">
              <a:alpha val="20000"/>
            </a:schemeClr>
          </a:solidFill>
        </a:fill>
      </a:tcStyle>
    </a:band1H>
    <a:band1V>
      <a:tcStyle>
        <a:fill>
          <a:solidFill>
            <a:schemeClr val="accent3">
              <a:alpha val="20000"/>
            </a:schemeClr>
          </a:solidFill>
        </a:fill>
      </a:tcStyle>
    </a:band1V>
    <a:lastCol>
      <a:tcTxStyle b="on"/>
    </a:lastCol>
    <a:firstCol>
      <a:tcTxStyle b="on"/>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fill>
          <a:solidFill>
            <a:schemeClr val="dk1">
              <a:tint val="20000"/>
            </a:schemeClr>
          </a:solidFill>
        </a:fill>
      </a:tcStyle>
    </a:band1H>
    <a:band1V>
      <a:tcStyle>
        <a:fill>
          <a:solidFill>
            <a:schemeClr val="dk1">
              <a:tint val="20000"/>
            </a:schemeClr>
          </a:solidFill>
        </a:fill>
      </a:tcStyle>
    </a:band1V>
    <a:lastCol>
      <a:tcTxStyle b="on">
        <a:fontRef idx="minor">
          <a:scrgbClr r="0" g="0" b="0"/>
        </a:fontRef>
        <a:schemeClr val="lt1"/>
      </a:tcTxStyle>
      <a:tcStyle>
        <a:fill>
          <a:solidFill>
            <a:schemeClr val="accent6"/>
          </a:solidFill>
        </a:fill>
      </a:tcStyle>
    </a:lastCol>
    <a:firstCol>
      <a:tcTxStyle b="on">
        <a:fontRef idx="minor">
          <a:scrgbClr r="0" g="0" b="0"/>
        </a:fontRef>
        <a:schemeClr val="lt1"/>
      </a:tcTxStyle>
      <a:tcStyle>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seCell>
    <a:swCell>
      <a:tcTxStyle b="on">
        <a:fontRef idx="minor">
          <a:scrgbClr r="0" g="0" b="0"/>
        </a:fontRef>
        <a:schemeClr val="dk1"/>
      </a:tcTx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25" autoAdjust="0"/>
    <p:restoredTop sz="94238" autoAdjust="0"/>
  </p:normalViewPr>
  <p:slideViewPr>
    <p:cSldViewPr snapToGrid="0">
      <p:cViewPr>
        <p:scale>
          <a:sx n="178" d="100"/>
          <a:sy n="178" d="100"/>
        </p:scale>
        <p:origin x="1608" y="-4050"/>
      </p:cViewPr>
      <p:guideLst>
        <p:guide orient="horz" pos="2608"/>
        <p:guide pos="1927"/>
      </p:guideLst>
    </p:cSldViewPr>
  </p:slideViewPr>
  <p:notesTextViewPr>
    <p:cViewPr>
      <p:scale>
        <a:sx n="1" d="1"/>
        <a:sy n="1" d="1"/>
      </p:scale>
      <p:origin x="0" y="0"/>
    </p:cViewPr>
  </p:notesTextViewPr>
  <p:sorterViewPr>
    <p:cViewPr varScale="1">
      <p:scale>
        <a:sx n="1" d="1"/>
        <a:sy n="1" d="1"/>
      </p:scale>
      <p:origin x="0" y="-138"/>
    </p:cViewPr>
  </p:sorter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11" Type="http://schemas.openxmlformats.org/officeDocument/2006/relationships/tags" Target="tags/tag1.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notesMaster" Target="notesMasters/notesMaster1.xml" /><Relationship Id="rId6" Type="http://schemas.openxmlformats.org/officeDocument/2006/relationships/handoutMaster" Target="handoutMasters/handoutMaster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3.xml" /></Relationships>
</file>

<file path=ppt/charts/_rels/chart1.xml.rels>&#65279;<?xml version="1.0" encoding="utf-8" standalone="yes"?><Relationships xmlns="http://schemas.openxmlformats.org/package/2006/relationships"><Relationship Id="rId1" Type="http://schemas.microsoft.com/office/2011/relationships/chartStyle" Target="style1.xml" /><Relationship Id="rId2" Type="http://schemas.microsoft.com/office/2011/relationships/chartColorStyle" Target="colors1.xml" /><Relationship Id="rId3" Type="http://schemas.openxmlformats.org/officeDocument/2006/relationships/package" Target="../embeddings/Microsoft_Excel_Worksheet.xlsx" /></Relationships>
</file>

<file path=ppt/charts/_rels/chart2.xml.rels>&#65279;<?xml version="1.0" encoding="utf-8" standalone="yes"?><Relationships xmlns="http://schemas.openxmlformats.org/package/2006/relationships"><Relationship Id="rId1" Type="http://schemas.microsoft.com/office/2011/relationships/chartStyle" Target="style2.xml" /><Relationship Id="rId2" Type="http://schemas.microsoft.com/office/2011/relationships/chartColorStyle" Target="colors2.xml" /><Relationship Id="rId3" Type="http://schemas.openxmlformats.org/officeDocument/2006/relationships/package" Target="../embeddings/Microsoft_Excel_Worksheet1.xlsx" /></Relationships>
</file>

<file path=ppt/charts/_rels/chart3.xml.rels>&#65279;<?xml version="1.0" encoding="utf-8" standalone="yes"?><Relationships xmlns="http://schemas.openxmlformats.org/package/2006/relationships"><Relationship Id="rId1" Type="http://schemas.microsoft.com/office/2011/relationships/chartStyle" Target="style3.xml" /><Relationship Id="rId2" Type="http://schemas.microsoft.com/office/2011/relationships/chartColorStyle" Target="colors3.xml" /><Relationship Id="rId3" Type="http://schemas.openxmlformats.org/officeDocument/2006/relationships/package" Target="../embeddings/Microsoft_Excel_Worksheet2.xlsx" /></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98810682"/>
          <c:y val="0.100700706"/>
          <c:w val="0.6063777"/>
          <c:h val="0.616708755"/>
        </c:manualLayout>
      </c:layout>
      <c:doughnutChart>
        <c:dLbls>
          <c:showLegendKey val="0"/>
          <c:showVal val="1"/>
          <c:showCatName val="0"/>
          <c:showSerName val="0"/>
          <c:showPercent val="0"/>
          <c:showBubbleSize val="0"/>
          <c:showLeaderLines val="1"/>
        </c:dLbls>
        <c:varyColors val="1"/>
        <c:ser>
          <c:idx val="0"/>
          <c:order val="0"/>
          <c:tx>
            <c:strRef>
              <c:f>Sheet1!$B$1</c:f>
              <c:strCache>
                <c:ptCount val="1"/>
                <c:pt idx="0">
                  <c:v>销售额</c:v>
                </c:pt>
              </c:strCache>
            </c:strRef>
          </c:tx>
          <c:dLbls>
            <c:spPr>
              <a:noFill/>
              <a:ln>
                <a:noFill/>
              </a:ln>
              <a:effectLst/>
            </c:spPr>
            <c:txPr>
              <a:bodyPr rot="0" spcFirstLastPara="1" vertOverflow="ellipsis" vert="horz" wrap="square" anchor="ctr" anchorCtr="1"/>
              <a:lstStyle/>
              <a:p>
                <a:pPr>
                  <a:defRPr sz="5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LeaderLines val="1"/>
              </c:ext>
            </c:extLst>
          </c:dLbls>
          <c:cat>
            <c:strRef>
              <c:f>Sheet1!$A$2:$A$4</c:f>
              <c:strCache>
                <c:ptCount val="3"/>
                <c:pt idx="0">
                  <c:v>四川LZ</c:v>
                </c:pt>
                <c:pt idx="1">
                  <c:v>山东YB</c:v>
                </c:pt>
                <c:pt idx="2">
                  <c:v>国外企业</c:v>
                </c:pt>
              </c:strCache>
            </c:strRef>
          </c:cat>
          <c:val>
            <c:numRef>
              <c:f>Sheet1!$B$2:$B$4</c:f>
              <c:numCache>
                <c:formatCode>0%</c:formatCode>
                <c:ptCount val="3"/>
                <c:pt idx="0">
                  <c:v>0.05</c:v>
                </c:pt>
                <c:pt idx="1">
                  <c:v>0.8</c:v>
                </c:pt>
                <c:pt idx="2">
                  <c:v>0.15</c:v>
                </c:pt>
              </c:numCache>
            </c:numRef>
          </c:val>
          <c:extLst>
            <c:ext xmlns:c16="http://schemas.microsoft.com/office/drawing/2014/chart" uri="{C3380CC4-5D6E-409C-BE32-E72D297353CC}">
              <c16:uniqueId val="{00000006-8E0D-4059-AA95-2B194EA698E1}"/>
            </c:ext>
          </c:extLst>
          <c:dPt>
            <c:idx val="0"/>
            <c:bubble3D val="0"/>
            <c:spPr>
              <a:solidFill>
                <a:schemeClr val="accent1">
                  <a:shade val="76000"/>
                </a:schemeClr>
              </a:solidFill>
              <a:ln w="19050">
                <a:solidFill>
                  <a:schemeClr val="lt1"/>
                </a:solidFill>
              </a:ln>
              <a:effectLst/>
            </c:spPr>
            <c:extLst>
              <c:ext xmlns:c16="http://schemas.microsoft.com/office/drawing/2014/chart" uri="{C3380CC4-5D6E-409C-BE32-E72D297353CC}">
                <c16:uniqueId val="{00000001-8E0D-4059-AA95-2B194EA698E1}"/>
              </c:ext>
            </c:extLst>
          </c:dPt>
          <c:dPt>
            <c:idx val="1"/>
            <c:bubble3D val="0"/>
            <c:spPr>
              <a:solidFill>
                <a:schemeClr val="accent1">
                  <a:tint val="77000"/>
                </a:schemeClr>
              </a:solidFill>
              <a:ln w="19050">
                <a:solidFill>
                  <a:schemeClr val="lt1"/>
                </a:solidFill>
              </a:ln>
              <a:effectLst/>
            </c:spPr>
            <c:extLst>
              <c:ext xmlns:c16="http://schemas.microsoft.com/office/drawing/2014/chart" uri="{C3380CC4-5D6E-409C-BE32-E72D297353CC}">
                <c16:uniqueId val="{00000003-8E0D-4059-AA95-2B194EA698E1}"/>
              </c:ext>
            </c:extLst>
          </c:dPt>
          <c:dPt>
            <c:idx val="2"/>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5-8E0D-4059-AA95-2B194EA698E1}"/>
              </c:ext>
            </c:extLst>
          </c:dPt>
        </c:ser>
        <c:firstSliceAng val="0"/>
        <c:holeSize val="60"/>
      </c:doughnutChart>
      <c:spPr>
        <a:noFill/>
        <a:ln>
          <a:noFill/>
        </a:ln>
        <a:effectLst/>
      </c:spPr>
    </c:plotArea>
    <c:legend>
      <c:legendPos val="b"/>
      <c:layout>
        <c:manualLayout>
          <c:xMode val="edge"/>
          <c:yMode val="edge"/>
          <c:x val="0.165972441"/>
          <c:y val="0.74446255"/>
          <c:w val="0.6720539"/>
          <c:h val="0.210798264"/>
        </c:manualLayout>
      </c:layout>
      <c:overlay val="0"/>
      <c:spPr>
        <a:noFill/>
        <a:ln>
          <a:noFill/>
        </a:ln>
        <a:effectLst/>
      </c:spPr>
      <c:txPr>
        <a:bodyPr rot="0" spcFirstLastPara="1" vertOverflow="ellipsis" vert="horz" wrap="square" anchor="ctr" anchorCtr="1"/>
        <a:lstStyle/>
        <a:p>
          <a:pPr>
            <a:defRPr sz="5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5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98810682"/>
          <c:y val="0.100700706"/>
          <c:w val="0.6063777"/>
          <c:h val="0.616708755"/>
        </c:manualLayout>
      </c:layout>
      <c:doughnutChart>
        <c:dLbls>
          <c:showLegendKey val="0"/>
          <c:showVal val="1"/>
          <c:showCatName val="0"/>
          <c:showSerName val="0"/>
          <c:showPercent val="0"/>
          <c:showBubbleSize val="0"/>
          <c:showLeaderLines val="1"/>
        </c:dLbls>
        <c:varyColors val="1"/>
        <c:ser>
          <c:idx val="0"/>
          <c:order val="0"/>
          <c:tx>
            <c:strRef>
              <c:f>Sheet1!$B$1</c:f>
              <c:strCache>
                <c:ptCount val="1"/>
                <c:pt idx="0">
                  <c:v>销售额</c:v>
                </c:pt>
              </c:strCache>
            </c:strRef>
          </c:tx>
          <c:dLbls>
            <c:spPr>
              <a:noFill/>
              <a:ln>
                <a:noFill/>
              </a:ln>
              <a:effectLst/>
            </c:spPr>
            <c:txPr>
              <a:bodyPr rot="0" spcFirstLastPara="1" vertOverflow="ellipsis" vert="horz" wrap="square" anchor="ctr" anchorCtr="1"/>
              <a:lstStyle/>
              <a:p>
                <a:pPr>
                  <a:defRPr sz="5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LeaderLines val="1"/>
              </c:ext>
            </c:extLst>
          </c:dLbls>
          <c:cat>
            <c:strRef>
              <c:f>Sheet1!$A$2:$A$4</c:f>
              <c:strCache>
                <c:ptCount val="3"/>
                <c:pt idx="0">
                  <c:v>山东JL</c:v>
                </c:pt>
                <c:pt idx="1">
                  <c:v>德州JH</c:v>
                </c:pt>
                <c:pt idx="2">
                  <c:v>山东YB</c:v>
                </c:pt>
              </c:strCache>
            </c:strRef>
          </c:cat>
          <c:val>
            <c:numRef>
              <c:f>Sheet1!$B$2:$B$4</c:f>
              <c:numCache>
                <c:formatCode>0%</c:formatCode>
                <c:ptCount val="3"/>
                <c:pt idx="0">
                  <c:v>0.05</c:v>
                </c:pt>
                <c:pt idx="1">
                  <c:v>0.1</c:v>
                </c:pt>
                <c:pt idx="2">
                  <c:v>0.85</c:v>
                </c:pt>
              </c:numCache>
            </c:numRef>
          </c:val>
          <c:extLst>
            <c:ext xmlns:c16="http://schemas.microsoft.com/office/drawing/2014/chart" uri="{C3380CC4-5D6E-409C-BE32-E72D297353CC}">
              <c16:uniqueId val="{00000006-8E0D-4059-AA95-2B194EA698E1}"/>
            </c:ext>
          </c:extLst>
          <c:dPt>
            <c:idx val="0"/>
            <c:bubble3D val="0"/>
            <c:spPr>
              <a:solidFill>
                <a:schemeClr val="accent1">
                  <a:shade val="76000"/>
                </a:schemeClr>
              </a:solidFill>
              <a:ln w="19050">
                <a:solidFill>
                  <a:schemeClr val="lt1"/>
                </a:solidFill>
              </a:ln>
              <a:effectLst/>
            </c:spPr>
            <c:extLst>
              <c:ext xmlns:c16="http://schemas.microsoft.com/office/drawing/2014/chart" uri="{C3380CC4-5D6E-409C-BE32-E72D297353CC}">
                <c16:uniqueId val="{00000001-8E0D-4059-AA95-2B194EA698E1}"/>
              </c:ext>
            </c:extLst>
          </c:dPt>
          <c:dPt>
            <c:idx val="1"/>
            <c:bubble3D val="0"/>
            <c:spPr>
              <a:solidFill>
                <a:schemeClr val="accent1">
                  <a:tint val="77000"/>
                </a:schemeClr>
              </a:solidFill>
              <a:ln w="19050">
                <a:solidFill>
                  <a:schemeClr val="lt1"/>
                </a:solidFill>
              </a:ln>
              <a:effectLst/>
            </c:spPr>
            <c:extLst>
              <c:ext xmlns:c16="http://schemas.microsoft.com/office/drawing/2014/chart" uri="{C3380CC4-5D6E-409C-BE32-E72D297353CC}">
                <c16:uniqueId val="{00000003-8E0D-4059-AA95-2B194EA698E1}"/>
              </c:ext>
            </c:extLst>
          </c:dPt>
          <c:dPt>
            <c:idx val="2"/>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5-8E0D-4059-AA95-2B194EA698E1}"/>
              </c:ext>
            </c:extLst>
          </c:dPt>
        </c:ser>
        <c:firstSliceAng val="0"/>
        <c:holeSize val="60"/>
      </c:doughnutChart>
      <c:spPr>
        <a:noFill/>
        <a:ln>
          <a:noFill/>
        </a:ln>
        <a:effectLst/>
      </c:spPr>
    </c:plotArea>
    <c:legend>
      <c:legendPos val="b"/>
      <c:layout>
        <c:manualLayout>
          <c:xMode val="edge"/>
          <c:yMode val="edge"/>
          <c:x val="0.165972441"/>
          <c:y val="0.74446255"/>
          <c:w val="0.6720539"/>
          <c:h val="0.210798264"/>
        </c:manualLayout>
      </c:layout>
      <c:overlay val="0"/>
      <c:spPr>
        <a:noFill/>
        <a:ln>
          <a:noFill/>
        </a:ln>
        <a:effectLst/>
      </c:spPr>
      <c:txPr>
        <a:bodyPr rot="0" spcFirstLastPara="1" vertOverflow="ellipsis" vert="horz" wrap="square" anchor="ctr" anchorCtr="1"/>
        <a:lstStyle/>
        <a:p>
          <a:pPr>
            <a:defRPr sz="5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5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98810682"/>
          <c:y val="0.100700706"/>
          <c:w val="0.6063777"/>
          <c:h val="0.616708755"/>
        </c:manualLayout>
      </c:layout>
      <c:doughnutChart>
        <c:dLbls>
          <c:showLegendKey val="0"/>
          <c:showVal val="1"/>
          <c:showCatName val="0"/>
          <c:showSerName val="0"/>
          <c:showPercent val="0"/>
          <c:showBubbleSize val="0"/>
          <c:showLeaderLines val="1"/>
        </c:dLbls>
        <c:varyColors val="1"/>
        <c:ser>
          <c:idx val="0"/>
          <c:order val="0"/>
          <c:tx>
            <c:strRef>
              <c:f>Sheet1!$B$1</c:f>
              <c:strCache>
                <c:ptCount val="1"/>
                <c:pt idx="0">
                  <c:v>销售额</c:v>
                </c:pt>
              </c:strCache>
            </c:strRef>
          </c:tx>
          <c:dLbls>
            <c:spPr>
              <a:noFill/>
              <a:ln>
                <a:noFill/>
              </a:ln>
              <a:effectLst/>
            </c:spPr>
            <c:txPr>
              <a:bodyPr rot="0" spcFirstLastPara="1" vertOverflow="ellipsis" vert="horz" wrap="square" anchor="ctr" anchorCtr="1"/>
              <a:lstStyle/>
              <a:p>
                <a:pPr>
                  <a:defRPr sz="5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howLeaderLines val="1"/>
              </c:ext>
            </c:extLst>
          </c:dLbls>
          <c:cat>
            <c:strRef>
              <c:f>Sheet1!$A$2:$A$4</c:f>
              <c:strCache>
                <c:ptCount val="3"/>
                <c:pt idx="0">
                  <c:v>山东YB</c:v>
                </c:pt>
                <c:pt idx="1">
                  <c:v>青岛JH</c:v>
                </c:pt>
                <c:pt idx="2">
                  <c:v>日照DX</c:v>
                </c:pt>
              </c:strCache>
            </c:strRef>
          </c:cat>
          <c:val>
            <c:numRef>
              <c:f>Sheet1!$B$2:$B$4</c:f>
              <c:numCache>
                <c:formatCode>0%</c:formatCode>
                <c:ptCount val="3"/>
                <c:pt idx="0">
                  <c:v>0.85</c:v>
                </c:pt>
                <c:pt idx="1">
                  <c:v>0.1</c:v>
                </c:pt>
                <c:pt idx="2">
                  <c:v>0.05</c:v>
                </c:pt>
              </c:numCache>
            </c:numRef>
          </c:val>
          <c:extLst>
            <c:ext xmlns:c16="http://schemas.microsoft.com/office/drawing/2014/chart" uri="{C3380CC4-5D6E-409C-BE32-E72D297353CC}">
              <c16:uniqueId val="{00000006-8E0D-4059-AA95-2B194EA698E1}"/>
            </c:ext>
          </c:extLst>
          <c:dPt>
            <c:idx val="0"/>
            <c:bubble3D val="0"/>
            <c:spPr>
              <a:solidFill>
                <a:schemeClr val="accent1">
                  <a:shade val="76000"/>
                </a:schemeClr>
              </a:solidFill>
              <a:ln w="19050">
                <a:solidFill>
                  <a:schemeClr val="lt1"/>
                </a:solidFill>
              </a:ln>
              <a:effectLst/>
            </c:spPr>
            <c:extLst>
              <c:ext xmlns:c16="http://schemas.microsoft.com/office/drawing/2014/chart" uri="{C3380CC4-5D6E-409C-BE32-E72D297353CC}">
                <c16:uniqueId val="{00000001-8E0D-4059-AA95-2B194EA698E1}"/>
              </c:ext>
            </c:extLst>
          </c:dPt>
          <c:dPt>
            <c:idx val="1"/>
            <c:bubble3D val="0"/>
            <c:spPr>
              <a:solidFill>
                <a:schemeClr val="accent1">
                  <a:tint val="77000"/>
                </a:schemeClr>
              </a:solidFill>
              <a:ln w="19050">
                <a:solidFill>
                  <a:schemeClr val="lt1"/>
                </a:solidFill>
              </a:ln>
              <a:effectLst/>
            </c:spPr>
            <c:extLst>
              <c:ext xmlns:c16="http://schemas.microsoft.com/office/drawing/2014/chart" uri="{C3380CC4-5D6E-409C-BE32-E72D297353CC}">
                <c16:uniqueId val="{00000003-8E0D-4059-AA95-2B194EA698E1}"/>
              </c:ext>
            </c:extLst>
          </c:dPt>
          <c:dPt>
            <c:idx val="2"/>
            <c:bubble3D val="0"/>
            <c:spPr>
              <a:solidFill>
                <a:schemeClr val="accent1">
                  <a:tint val="65000"/>
                </a:schemeClr>
              </a:solidFill>
              <a:ln w="19050">
                <a:solidFill>
                  <a:schemeClr val="lt1"/>
                </a:solidFill>
              </a:ln>
              <a:effectLst/>
            </c:spPr>
            <c:extLst>
              <c:ext xmlns:c16="http://schemas.microsoft.com/office/drawing/2014/chart" uri="{C3380CC4-5D6E-409C-BE32-E72D297353CC}">
                <c16:uniqueId val="{00000005-8E0D-4059-AA95-2B194EA698E1}"/>
              </c:ext>
            </c:extLst>
          </c:dPt>
        </c:ser>
        <c:firstSliceAng val="0"/>
        <c:holeSize val="60"/>
      </c:doughnutChart>
      <c:spPr>
        <a:noFill/>
        <a:ln>
          <a:noFill/>
        </a:ln>
        <a:effectLst/>
      </c:spPr>
    </c:plotArea>
    <c:legend>
      <c:legendPos val="b"/>
      <c:layout>
        <c:manualLayout>
          <c:xMode val="edge"/>
          <c:yMode val="edge"/>
          <c:x val="0.165972441"/>
          <c:y val="0.74446255"/>
          <c:w val="0.6720539"/>
          <c:h val="0.210798264"/>
        </c:manualLayout>
      </c:layout>
      <c:overlay val="0"/>
      <c:spPr>
        <a:noFill/>
        <a:ln>
          <a:noFill/>
        </a:ln>
        <a:effectLst/>
      </c:spPr>
      <c:txPr>
        <a:bodyPr rot="0" spcFirstLastPara="1" vertOverflow="ellipsis" vert="horz" wrap="square" anchor="ctr" anchorCtr="1"/>
        <a:lstStyle/>
        <a:p>
          <a:pPr>
            <a:defRPr sz="500" b="0" i="0" u="none" strike="noStrike" kern="1200" baseline="0">
              <a:solidFill>
                <a:schemeClr val="tx1">
                  <a:lumMod val="75000"/>
                  <a:lumOff val="25000"/>
                </a:schemeClr>
              </a:solidFill>
              <a:latin typeface="微软雅黑" panose="020b0503020204020204" pitchFamily="34" charset="-122"/>
              <a:ea typeface="微软雅黑" panose="020b0503020204020204" pitchFamily="34" charset="-122"/>
              <a:cs typeface="+mn-cs"/>
            </a:defRPr>
          </a:pPr>
          <a:endParaRPr lang="zh-CN"/>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sz="500">
          <a:latin typeface="微软雅黑" panose="020b0503020204020204" pitchFamily="34" charset="-122"/>
          <a:ea typeface="微软雅黑" panose="020b0503020204020204" pitchFamily="34"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&#65279;<?xml version="1.0" encoding="utf-8" standalone="yes"?><Relationships xmlns="http://schemas.openxmlformats.org/package/2006/relationships"><Relationship Id="rId1" Type="http://schemas.openxmlformats.org/officeDocument/2006/relationships/theme" Target="../theme/theme1.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页眉占位符 1"/>
          <p:cNvSpPr/>
          <p:nvPr>
            <p:ph type="hdr" sz="quarter"/>
          </p:nvPr>
        </p:nvSpPr>
        <p:spPr>
          <a:xfrm>
            <a:off x="0" y="0"/>
            <a:ext cx="2971800" cy="458788"/>
          </a:xfrm>
          <a:prstGeom prst="rect"/>
        </p:spPr>
        <p:txBody>
          <a:bodyPr vert="horz" lIns="91440" tIns="45720" rIns="91440" bIns="45720" rtlCol="0"/>
          <a:lstStyle>
            <a:lvl1pPr algn="l">
              <a:defRPr sz="1200"/>
            </a:lvl1pPr>
          </a:lstStyle>
          <a:p>
            <a:endParaRPr lang="zh-CN" altLang="en-US"/>
          </a:p>
        </p:txBody>
      </p:sp>
      <p:sp>
        <p:nvSpPr>
          <p:cNvPr id="3" name="日期占位符 2"/>
          <p:cNvSpPr/>
          <p:nvPr>
            <p:ph type="dt" sz="quarter" idx="1"/>
          </p:nvPr>
        </p:nvSpPr>
        <p:spPr>
          <a:xfrm>
            <a:off x="3884613" y="0"/>
            <a:ext cx="2971800" cy="458788"/>
          </a:xfrm>
          <a:prstGeom prst="rect"/>
        </p:spPr>
        <p:txBody>
          <a:bodyPr vert="horz" lIns="91440" tIns="45720" rIns="91440" bIns="45720" rtlCol="0"/>
          <a:lstStyle>
            <a:lvl1pPr algn="r">
              <a:defRPr sz="1200"/>
            </a:lvl1pPr>
          </a:lstStyle>
          <a:p>
            <a:fld id="{D9119AFC-BECB-4058-BE1C-2ADCBF05FC91}" type="datetimeFigureOut">
              <a:rPr lang="zh-CN" altLang="en-US" smtClean="0"/>
              <a:t>2019-10-16</a:t>
            </a:fld>
            <a:endParaRPr lang="zh-CN" altLang="en-US"/>
          </a:p>
        </p:txBody>
      </p:sp>
      <p:sp>
        <p:nvSpPr>
          <p:cNvPr id="4" name="页脚占位符 3"/>
          <p:cNvSpPr/>
          <p:nvPr>
            <p:ph type="ftr" sz="quarter" idx="2"/>
          </p:nvPr>
        </p:nvSpPr>
        <p:spPr>
          <a:xfrm>
            <a:off x="0" y="8685213"/>
            <a:ext cx="2971800" cy="458787"/>
          </a:xfrm>
          <a:prstGeom prst="rect"/>
        </p:spPr>
        <p:txBody>
          <a:bodyPr vert="horz" lIns="91440" tIns="45720" rIns="91440" bIns="45720" rtlCol="0" anchor="b"/>
          <a:lstStyle>
            <a:lvl1pPr algn="l">
              <a:defRPr sz="1200"/>
            </a:lvl1pPr>
          </a:lstStyle>
          <a:p>
            <a:r>
              <a:rPr lang="en-US" altLang="zh-CN" dirty="1"/>
              <a:t>©2018 SHANGPUConsulting—Confidentia</a:t>
            </a:r>
            <a:endParaRPr lang="zh-CN" altLang="en-US"/>
          </a:p>
        </p:txBody>
      </p:sp>
      <p:sp>
        <p:nvSpPr>
          <p:cNvPr id="5" name="灯片编号占位符 4"/>
          <p:cNvSpPr/>
          <p:nvPr>
            <p:ph type="sldNum" sz="quarter" idx="3"/>
          </p:nvPr>
        </p:nvSpPr>
        <p:spPr>
          <a:xfrm>
            <a:off x="3884613" y="8685213"/>
            <a:ext cx="2971800" cy="458787"/>
          </a:xfrm>
          <a:prstGeom prst="rect"/>
        </p:spPr>
        <p:txBody>
          <a:bodyPr vert="horz" lIns="91440" tIns="45720" rIns="91440" bIns="45720" rtlCol="0" anchor="b"/>
          <a:lstStyle>
            <a:lvl1pPr algn="r">
              <a:defRPr sz="1200"/>
            </a:lvl1pPr>
          </a:lstStyle>
          <a:p>
            <a:fld id="{505FE813-D21C-4345-B8C7-4BD3E009C5DE}" type="slidenum">
              <a:rPr lang="zh-CN" altLang="en-US" smtClean="0"/>
              <a:t>‹#›</a:t>
            </a:fld>
            <a:endParaRPr lang="zh-CN" altLang="en-US"/>
          </a:p>
        </p:txBody>
      </p:sp>
    </p:spTree>
    <p:extLst>
      <p:ext uri="{BB962C8B-B14F-4D97-AF65-F5344CB8AC3E}">
        <p14:creationId xmlns:p14="http://schemas.microsoft.com/office/powerpoint/2010/main" val="455138409"/>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页眉占位符 1"/>
          <p:cNvSpPr/>
          <p:nvPr>
            <p:ph type="hdr" sz="quarter"/>
          </p:nvPr>
        </p:nvSpPr>
        <p:spPr>
          <a:xfrm>
            <a:off x="0" y="0"/>
            <a:ext cx="2971800" cy="458788"/>
          </a:xfrm>
          <a:prstGeom prst="rect"/>
        </p:spPr>
        <p:txBody>
          <a:bodyPr vert="horz" lIns="91440" tIns="45720" rIns="91440" bIns="45720" rtlCol="0"/>
          <a:lstStyle>
            <a:lvl1pPr algn="l">
              <a:defRPr sz="1200"/>
            </a:lvl1pPr>
          </a:lstStyle>
          <a:p>
            <a:endParaRPr lang="zh-CN" altLang="en-US"/>
          </a:p>
        </p:txBody>
      </p:sp>
      <p:sp>
        <p:nvSpPr>
          <p:cNvPr id="3" name="日期占位符 2"/>
          <p:cNvSpPr/>
          <p:nvPr>
            <p:ph type="dt" idx="1"/>
          </p:nvPr>
        </p:nvSpPr>
        <p:spPr>
          <a:xfrm>
            <a:off x="3884613" y="0"/>
            <a:ext cx="2971800" cy="458788"/>
          </a:xfrm>
          <a:prstGeom prst="rect"/>
        </p:spPr>
        <p:txBody>
          <a:bodyPr vert="horz" lIns="91440" tIns="45720" rIns="91440" bIns="45720" rtlCol="0"/>
          <a:lstStyle>
            <a:lvl1pPr algn="r">
              <a:defRPr sz="1200"/>
            </a:lvl1pPr>
          </a:lstStyle>
          <a:p>
            <a:fld id="{89FFC010-C8B4-4F10-8B32-911B7D8D5D8D}" type="datetimeFigureOut">
              <a:rPr lang="zh-CN" altLang="en-US" smtClean="0"/>
              <a:t>2019-10-16</a:t>
            </a:fld>
            <a:endParaRPr lang="zh-CN" altLang="en-US"/>
          </a:p>
        </p:txBody>
      </p:sp>
      <p:sp>
        <p:nvSpPr>
          <p:cNvPr id="4" name="幻灯片图像占位符 3"/>
          <p:cNvSpPr/>
          <p:nvPr>
            <p:ph type="sldImg" idx="2"/>
          </p:nvPr>
        </p:nvSpPr>
        <p:spPr>
          <a:xfrm>
            <a:off x="2289175" y="1143000"/>
            <a:ext cx="2279650" cy="3086100"/>
          </a:xfrm>
          <a:prstGeom prst="rect"/>
          <a:noFill/>
          <a:ln w="12700">
            <a:solidFill>
              <a:prstClr val="black"/>
            </a:solidFill>
          </a:ln>
        </p:spPr>
        <p:txBody>
          <a:bodyPr vert="horz" lIns="91440" tIns="45720" rIns="91440" bIns="45720" rtlCol="0" anchor="ctr"/>
          <a:lstStyle/>
          <a:p>
            <a:endParaRPr lang="zh-CN" altLang="en-US"/>
          </a:p>
        </p:txBody>
      </p:sp>
      <p:sp>
        <p:nvSpPr>
          <p:cNvPr id="5" name="备注占位符 4"/>
          <p:cNvSpPr/>
          <p:nvPr>
            <p:ph type="body" sz="quarter" idx="3"/>
          </p:nvPr>
        </p:nvSpPr>
        <p:spPr>
          <a:xfrm>
            <a:off x="685800" y="4400550"/>
            <a:ext cx="5486400" cy="3600450"/>
          </a:xfrm>
          <a:prstGeom prst="rect"/>
        </p:spPr>
        <p:txBody>
          <a:bodyPr vert="horz" lIns="91440" tIns="45720" rIns="91440" bIns="45720" rtlCol="0"/>
          <a:lstStyle/>
          <a:p>
            <a:pPr lvl="0"/>
            <a:r>
              <a:rPr lang="zh-CN" altLang="en-US" dirty="1"/>
              <a:t>编辑母版文本样式</a:t>
            </a:r>
          </a:p>
          <a:p>
            <a:pPr lvl="1"/>
            <a:r>
              <a:rPr lang="zh-CN" altLang="en-US" dirty="1"/>
              <a:t>第二级</a:t>
            </a:r>
          </a:p>
          <a:p>
            <a:pPr lvl="2"/>
            <a:r>
              <a:rPr lang="zh-CN" altLang="en-US" dirty="1"/>
              <a:t>第三级</a:t>
            </a:r>
          </a:p>
          <a:p>
            <a:pPr lvl="3"/>
            <a:r>
              <a:rPr lang="zh-CN" altLang="en-US" dirty="1"/>
              <a:t>第四级</a:t>
            </a:r>
          </a:p>
          <a:p>
            <a:pPr lvl="4"/>
            <a:r>
              <a:rPr lang="zh-CN" altLang="en-US" dirty="1"/>
              <a:t>第五级</a:t>
            </a:r>
          </a:p>
        </p:txBody>
      </p:sp>
      <p:sp>
        <p:nvSpPr>
          <p:cNvPr id="6" name="页脚占位符 5"/>
          <p:cNvSpPr/>
          <p:nvPr>
            <p:ph type="ftr" sz="quarter" idx="4"/>
          </p:nvPr>
        </p:nvSpPr>
        <p:spPr>
          <a:xfrm>
            <a:off x="0" y="8685213"/>
            <a:ext cx="2971800" cy="458787"/>
          </a:xfrm>
          <a:prstGeom prst="rect"/>
        </p:spPr>
        <p:txBody>
          <a:bodyPr vert="horz" lIns="91440" tIns="45720" rIns="91440" bIns="45720" rtlCol="0" anchor="b"/>
          <a:lstStyle>
            <a:lvl1pPr algn="l">
              <a:defRPr sz="1200"/>
            </a:lvl1pPr>
          </a:lstStyle>
          <a:p>
            <a:r>
              <a:rPr lang="en-US" altLang="zh-CN" dirty="1"/>
              <a:t>©2018 SHANGPUConsulting—Confidentia</a:t>
            </a:r>
            <a:endParaRPr lang="zh-CN" altLang="en-US"/>
          </a:p>
        </p:txBody>
      </p:sp>
      <p:sp>
        <p:nvSpPr>
          <p:cNvPr id="7" name="灯片编号占位符 6"/>
          <p:cNvSpPr/>
          <p:nvPr>
            <p:ph type="sldNum" sz="quarter" idx="5"/>
          </p:nvPr>
        </p:nvSpPr>
        <p:spPr>
          <a:xfrm>
            <a:off x="3884613" y="8685213"/>
            <a:ext cx="2971800" cy="458787"/>
          </a:xfrm>
          <a:prstGeom prst="rect"/>
        </p:spPr>
        <p:txBody>
          <a:bodyPr vert="horz" lIns="91440" tIns="45720" rIns="91440" bIns="45720" rtlCol="0" anchor="b"/>
          <a:lstStyle>
            <a:lvl1pPr algn="r">
              <a:defRPr sz="1200"/>
            </a:lvl1pPr>
          </a:lstStyle>
          <a:p>
            <a:fld id="{B60D8248-4E48-4E75-9755-DB088FB055D2}" type="slidenum">
              <a:rPr lang="zh-CN" altLang="en-US" smtClean="0"/>
              <a:t>‹#›</a:t>
            </a:fld>
            <a:endParaRPr lang="zh-CN" altLang="en-US"/>
          </a:p>
        </p:txBody>
      </p:sp>
    </p:spTree>
    <p:extLst>
      <p:ext uri="{BB962C8B-B14F-4D97-AF65-F5344CB8AC3E}">
        <p14:creationId xmlns:p14="http://schemas.microsoft.com/office/powerpoint/2010/main" val="10097118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2.png"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png" /><Relationship Id="rId3" Type="http://schemas.openxmlformats.org/officeDocument/2006/relationships/image" Target="../media/image2.png"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1"/>
        </a:solidFill>
        <a:effectLst/>
      </p:bgPr>
    </p:bg>
    <p:spTree>
      <p:nvGrpSpPr>
        <p:cNvPr id="1" name=""/>
        <p:cNvGrpSpPr/>
        <p:nvPr/>
      </p:nvGrpSpPr>
      <p:grpSpPr>
        <a:xfrm>
          <a:off x="0" y="0"/>
          <a:ext cx="0" cy="0"/>
          <a:chOff x="0" y="0"/>
          <a:chExt cx="0" cy="0"/>
        </a:xfrm>
      </p:grpSpPr>
      <p:pic>
        <p:nvPicPr>
          <p:cNvPr id="33" name="图片 32"/>
          <p:cNvPicPr/>
          <p:nvPr userDrawn="1"/>
        </p:nvPicPr>
        <p:blipFill>
          <a:blip r:embed="rId2"/>
          <a:srcRect/>
          <a:stretch>
            <a:fillRect/>
          </a:stretch>
        </p:blipFill>
        <p:spPr>
          <a:xfrm>
            <a:off x="52935" y="6764225"/>
            <a:ext cx="1959568" cy="1065730"/>
          </a:xfrm>
          <a:prstGeom prst="rect"/>
        </p:spPr>
      </p:pic>
      <p:pic>
        <p:nvPicPr>
          <p:cNvPr id="29" name="图片 28"/>
          <p:cNvPicPr/>
          <p:nvPr userDrawn="1"/>
        </p:nvPicPr>
        <p:blipFill>
          <a:blip r:embed="rId2"/>
          <a:srcRect/>
          <a:stretch>
            <a:fillRect/>
          </a:stretch>
        </p:blipFill>
        <p:spPr>
          <a:xfrm>
            <a:off x="52935" y="5646026"/>
            <a:ext cx="1959568" cy="1065730"/>
          </a:xfrm>
          <a:prstGeom prst="rect"/>
        </p:spPr>
      </p:pic>
      <p:pic>
        <p:nvPicPr>
          <p:cNvPr id="25" name="图片 24"/>
          <p:cNvPicPr/>
          <p:nvPr userDrawn="1"/>
        </p:nvPicPr>
        <p:blipFill>
          <a:blip r:embed="rId2"/>
          <a:srcRect/>
          <a:stretch>
            <a:fillRect/>
          </a:stretch>
        </p:blipFill>
        <p:spPr>
          <a:xfrm>
            <a:off x="52935" y="4527400"/>
            <a:ext cx="1959568" cy="1065730"/>
          </a:xfrm>
          <a:prstGeom prst="rect"/>
        </p:spPr>
      </p:pic>
      <p:pic>
        <p:nvPicPr>
          <p:cNvPr id="21" name="图片 20"/>
          <p:cNvPicPr/>
          <p:nvPr userDrawn="1"/>
        </p:nvPicPr>
        <p:blipFill>
          <a:blip r:embed="rId2"/>
          <a:srcRect/>
          <a:stretch>
            <a:fillRect/>
          </a:stretch>
        </p:blipFill>
        <p:spPr>
          <a:xfrm>
            <a:off x="52935" y="3408774"/>
            <a:ext cx="1959568" cy="1065730"/>
          </a:xfrm>
          <a:prstGeom prst="rect"/>
        </p:spPr>
      </p:pic>
      <p:pic>
        <p:nvPicPr>
          <p:cNvPr id="17" name="图片 16"/>
          <p:cNvPicPr/>
          <p:nvPr userDrawn="1"/>
        </p:nvPicPr>
        <p:blipFill>
          <a:blip r:embed="rId2"/>
          <a:srcRect/>
          <a:stretch>
            <a:fillRect/>
          </a:stretch>
        </p:blipFill>
        <p:spPr>
          <a:xfrm>
            <a:off x="52935" y="2290148"/>
            <a:ext cx="1959568" cy="1065730"/>
          </a:xfrm>
          <a:prstGeom prst="rect"/>
        </p:spPr>
      </p:pic>
      <p:pic>
        <p:nvPicPr>
          <p:cNvPr id="13" name="图片 12"/>
          <p:cNvPicPr/>
          <p:nvPr userDrawn="1"/>
        </p:nvPicPr>
        <p:blipFill>
          <a:blip r:embed="rId2"/>
          <a:srcRect/>
          <a:stretch>
            <a:fillRect/>
          </a:stretch>
        </p:blipFill>
        <p:spPr>
          <a:xfrm>
            <a:off x="52935" y="1171522"/>
            <a:ext cx="1959568" cy="1065730"/>
          </a:xfrm>
          <a:prstGeom prst="rect"/>
        </p:spPr>
      </p:pic>
      <p:pic>
        <p:nvPicPr>
          <p:cNvPr id="3" name="图片 2"/>
          <p:cNvPicPr/>
          <p:nvPr userDrawn="1"/>
        </p:nvPicPr>
        <p:blipFill>
          <a:blip r:embed="rId2"/>
          <a:srcRect/>
          <a:stretch>
            <a:fillRect/>
          </a:stretch>
        </p:blipFill>
        <p:spPr>
          <a:xfrm>
            <a:off x="52935" y="52896"/>
            <a:ext cx="1959568" cy="1065730"/>
          </a:xfrm>
          <a:prstGeom prst="rect"/>
        </p:spPr>
      </p:pic>
      <p:pic>
        <p:nvPicPr>
          <p:cNvPr id="8" name="图片 7" descr="C:\Documents and Settings\www.cu-market.com.cn\桌面\报告版面设计\英文标识副本4.png"/>
          <p:cNvPicPr/>
          <p:nvPr userDrawn="1"/>
        </p:nvPicPr>
        <p:blipFill>
          <a:blip r:embed="rId3"/>
          <a:srcRect/>
          <a:stretch>
            <a:fillRect/>
          </a:stretch>
        </p:blipFill>
        <p:spPr>
          <a:xfrm>
            <a:off x="225372" y="266264"/>
            <a:ext cx="689029" cy="174005"/>
          </a:xfrm>
          <a:prstGeom prst="rect"/>
          <a:noFill/>
          <a:ln w="9525">
            <a:noFill/>
            <a:miter lim="800000"/>
          </a:ln>
        </p:spPr>
      </p:pic>
      <p:pic>
        <p:nvPicPr>
          <p:cNvPr id="10" name="图片 9"/>
          <p:cNvPicPr/>
          <p:nvPr userDrawn="1"/>
        </p:nvPicPr>
        <p:blipFill>
          <a:blip r:embed="rId2"/>
          <a:srcRect/>
          <a:stretch>
            <a:fillRect/>
          </a:stretch>
        </p:blipFill>
        <p:spPr>
          <a:xfrm>
            <a:off x="2080122" y="52896"/>
            <a:ext cx="1959568" cy="1065730"/>
          </a:xfrm>
          <a:prstGeom prst="rect"/>
        </p:spPr>
      </p:pic>
      <p:pic>
        <p:nvPicPr>
          <p:cNvPr id="11" name="图片 10"/>
          <p:cNvPicPr/>
          <p:nvPr userDrawn="1"/>
        </p:nvPicPr>
        <p:blipFill>
          <a:blip r:embed="rId2"/>
          <a:srcRect/>
          <a:stretch>
            <a:fillRect/>
          </a:stretch>
        </p:blipFill>
        <p:spPr>
          <a:xfrm>
            <a:off x="4092625" y="52896"/>
            <a:ext cx="1959568" cy="1065730"/>
          </a:xfrm>
          <a:prstGeom prst="rect"/>
        </p:spPr>
      </p:pic>
      <p:pic>
        <p:nvPicPr>
          <p:cNvPr id="14" name="图片 13"/>
          <p:cNvPicPr/>
          <p:nvPr userDrawn="1"/>
        </p:nvPicPr>
        <p:blipFill>
          <a:blip r:embed="rId2"/>
          <a:srcRect/>
          <a:stretch>
            <a:fillRect/>
          </a:stretch>
        </p:blipFill>
        <p:spPr>
          <a:xfrm>
            <a:off x="2080122" y="1171522"/>
            <a:ext cx="1959568" cy="1065730"/>
          </a:xfrm>
          <a:prstGeom prst="rect"/>
        </p:spPr>
      </p:pic>
      <p:pic>
        <p:nvPicPr>
          <p:cNvPr id="15" name="图片 14"/>
          <p:cNvPicPr/>
          <p:nvPr userDrawn="1"/>
        </p:nvPicPr>
        <p:blipFill>
          <a:blip r:embed="rId2"/>
          <a:srcRect/>
          <a:stretch>
            <a:fillRect/>
          </a:stretch>
        </p:blipFill>
        <p:spPr>
          <a:xfrm>
            <a:off x="4092625" y="1171522"/>
            <a:ext cx="1959568" cy="1065730"/>
          </a:xfrm>
          <a:prstGeom prst="rect"/>
        </p:spPr>
      </p:pic>
      <p:pic>
        <p:nvPicPr>
          <p:cNvPr id="18" name="图片 17"/>
          <p:cNvPicPr/>
          <p:nvPr userDrawn="1"/>
        </p:nvPicPr>
        <p:blipFill>
          <a:blip r:embed="rId2"/>
          <a:srcRect/>
          <a:stretch>
            <a:fillRect/>
          </a:stretch>
        </p:blipFill>
        <p:spPr>
          <a:xfrm>
            <a:off x="2080122" y="2290148"/>
            <a:ext cx="1959568" cy="1065730"/>
          </a:xfrm>
          <a:prstGeom prst="rect"/>
        </p:spPr>
      </p:pic>
      <p:pic>
        <p:nvPicPr>
          <p:cNvPr id="19" name="图片 18"/>
          <p:cNvPicPr/>
          <p:nvPr userDrawn="1"/>
        </p:nvPicPr>
        <p:blipFill>
          <a:blip r:embed="rId2"/>
          <a:srcRect/>
          <a:stretch>
            <a:fillRect/>
          </a:stretch>
        </p:blipFill>
        <p:spPr>
          <a:xfrm>
            <a:off x="4092625" y="2290148"/>
            <a:ext cx="1959568" cy="1065730"/>
          </a:xfrm>
          <a:prstGeom prst="rect"/>
        </p:spPr>
      </p:pic>
      <p:pic>
        <p:nvPicPr>
          <p:cNvPr id="22" name="图片 21"/>
          <p:cNvPicPr/>
          <p:nvPr userDrawn="1"/>
        </p:nvPicPr>
        <p:blipFill>
          <a:blip r:embed="rId2"/>
          <a:srcRect/>
          <a:stretch>
            <a:fillRect/>
          </a:stretch>
        </p:blipFill>
        <p:spPr>
          <a:xfrm>
            <a:off x="2080122" y="3408774"/>
            <a:ext cx="1959568" cy="1065730"/>
          </a:xfrm>
          <a:prstGeom prst="rect"/>
        </p:spPr>
      </p:pic>
      <p:pic>
        <p:nvPicPr>
          <p:cNvPr id="23" name="图片 22"/>
          <p:cNvPicPr/>
          <p:nvPr userDrawn="1"/>
        </p:nvPicPr>
        <p:blipFill>
          <a:blip r:embed="rId2"/>
          <a:srcRect/>
          <a:stretch>
            <a:fillRect/>
          </a:stretch>
        </p:blipFill>
        <p:spPr>
          <a:xfrm>
            <a:off x="4092625" y="3408774"/>
            <a:ext cx="1959568" cy="1065730"/>
          </a:xfrm>
          <a:prstGeom prst="rect"/>
        </p:spPr>
      </p:pic>
      <p:pic>
        <p:nvPicPr>
          <p:cNvPr id="26" name="图片 25"/>
          <p:cNvPicPr/>
          <p:nvPr userDrawn="1"/>
        </p:nvPicPr>
        <p:blipFill>
          <a:blip r:embed="rId2"/>
          <a:srcRect/>
          <a:stretch>
            <a:fillRect/>
          </a:stretch>
        </p:blipFill>
        <p:spPr>
          <a:xfrm>
            <a:off x="2080122" y="4527400"/>
            <a:ext cx="1959568" cy="1065730"/>
          </a:xfrm>
          <a:prstGeom prst="rect"/>
        </p:spPr>
      </p:pic>
      <p:pic>
        <p:nvPicPr>
          <p:cNvPr id="27" name="图片 26"/>
          <p:cNvPicPr/>
          <p:nvPr userDrawn="1"/>
        </p:nvPicPr>
        <p:blipFill>
          <a:blip r:embed="rId2"/>
          <a:srcRect/>
          <a:stretch>
            <a:fillRect/>
          </a:stretch>
        </p:blipFill>
        <p:spPr>
          <a:xfrm>
            <a:off x="4092625" y="4527400"/>
            <a:ext cx="1959568" cy="1065730"/>
          </a:xfrm>
          <a:prstGeom prst="rect"/>
        </p:spPr>
      </p:pic>
      <p:pic>
        <p:nvPicPr>
          <p:cNvPr id="30" name="图片 29"/>
          <p:cNvPicPr/>
          <p:nvPr userDrawn="1"/>
        </p:nvPicPr>
        <p:blipFill>
          <a:blip r:embed="rId2"/>
          <a:srcRect/>
          <a:stretch>
            <a:fillRect/>
          </a:stretch>
        </p:blipFill>
        <p:spPr>
          <a:xfrm>
            <a:off x="2080122" y="5646026"/>
            <a:ext cx="1959568" cy="1065730"/>
          </a:xfrm>
          <a:prstGeom prst="rect"/>
        </p:spPr>
      </p:pic>
      <p:pic>
        <p:nvPicPr>
          <p:cNvPr id="31" name="图片 30"/>
          <p:cNvPicPr/>
          <p:nvPr userDrawn="1"/>
        </p:nvPicPr>
        <p:blipFill>
          <a:blip r:embed="rId2"/>
          <a:srcRect/>
          <a:stretch>
            <a:fillRect/>
          </a:stretch>
        </p:blipFill>
        <p:spPr>
          <a:xfrm>
            <a:off x="4092625" y="5646026"/>
            <a:ext cx="1959568" cy="1065730"/>
          </a:xfrm>
          <a:prstGeom prst="rect"/>
        </p:spPr>
      </p:pic>
      <p:pic>
        <p:nvPicPr>
          <p:cNvPr id="34" name="图片 33"/>
          <p:cNvPicPr/>
          <p:nvPr userDrawn="1"/>
        </p:nvPicPr>
        <p:blipFill>
          <a:blip r:embed="rId2"/>
          <a:srcRect/>
          <a:stretch>
            <a:fillRect/>
          </a:stretch>
        </p:blipFill>
        <p:spPr>
          <a:xfrm>
            <a:off x="2080122" y="6764225"/>
            <a:ext cx="1959568" cy="1065730"/>
          </a:xfrm>
          <a:prstGeom prst="rect"/>
        </p:spPr>
      </p:pic>
      <p:pic>
        <p:nvPicPr>
          <p:cNvPr id="35" name="图片 34"/>
          <p:cNvPicPr/>
          <p:nvPr userDrawn="1"/>
        </p:nvPicPr>
        <p:blipFill>
          <a:blip r:embed="rId2"/>
          <a:srcRect/>
          <a:stretch>
            <a:fillRect/>
          </a:stretch>
        </p:blipFill>
        <p:spPr>
          <a:xfrm>
            <a:off x="4092625" y="6764225"/>
            <a:ext cx="1959568" cy="1065730"/>
          </a:xfrm>
          <a:prstGeom prst="rect"/>
        </p:spPr>
      </p:pic>
    </p:spTree>
    <p:extLst>
      <p:ext uri="{BB962C8B-B14F-4D97-AF65-F5344CB8AC3E}">
        <p14:creationId xmlns:p14="http://schemas.microsoft.com/office/powerpoint/2010/main" val="3325474277"/>
      </p:ext>
    </p:extLst>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chemeClr val="bg1"/>
        </a:solidFill>
        <a:effectLst/>
      </p:bgPr>
    </p:bg>
    <p:spTree>
      <p:nvGrpSpPr>
        <p:cNvPr id="1" name=""/>
        <p:cNvGrpSpPr/>
        <p:nvPr/>
      </p:nvGrpSpPr>
      <p:grpSpPr>
        <a:xfrm>
          <a:off x="0" y="0"/>
          <a:ext cx="0" cy="0"/>
          <a:chOff x="0" y="0"/>
          <a:chExt cx="0" cy="0"/>
        </a:xfrm>
      </p:grpSpPr>
      <p:pic>
        <p:nvPicPr>
          <p:cNvPr id="8" name="图片 7"/>
          <p:cNvPicPr/>
          <p:nvPr userDrawn="1"/>
        </p:nvPicPr>
        <p:blipFill>
          <a:blip r:embed="rId2"/>
          <a:srcRect/>
          <a:stretch>
            <a:fillRect/>
          </a:stretch>
        </p:blipFill>
        <p:spPr>
          <a:xfrm>
            <a:off x="52935" y="6764225"/>
            <a:ext cx="1959568" cy="1065730"/>
          </a:xfrm>
          <a:prstGeom prst="rect"/>
        </p:spPr>
      </p:pic>
      <p:pic>
        <p:nvPicPr>
          <p:cNvPr id="9" name="图片 8"/>
          <p:cNvPicPr/>
          <p:nvPr userDrawn="1"/>
        </p:nvPicPr>
        <p:blipFill>
          <a:blip r:embed="rId2"/>
          <a:srcRect/>
          <a:stretch>
            <a:fillRect/>
          </a:stretch>
        </p:blipFill>
        <p:spPr>
          <a:xfrm>
            <a:off x="52935" y="5646026"/>
            <a:ext cx="1959568" cy="1065730"/>
          </a:xfrm>
          <a:prstGeom prst="rect"/>
        </p:spPr>
      </p:pic>
      <p:pic>
        <p:nvPicPr>
          <p:cNvPr id="10" name="图片 9"/>
          <p:cNvPicPr/>
          <p:nvPr userDrawn="1"/>
        </p:nvPicPr>
        <p:blipFill>
          <a:blip r:embed="rId2"/>
          <a:srcRect/>
          <a:stretch>
            <a:fillRect/>
          </a:stretch>
        </p:blipFill>
        <p:spPr>
          <a:xfrm>
            <a:off x="52935" y="4527400"/>
            <a:ext cx="1959568" cy="1065730"/>
          </a:xfrm>
          <a:prstGeom prst="rect"/>
        </p:spPr>
      </p:pic>
      <p:pic>
        <p:nvPicPr>
          <p:cNvPr id="11" name="图片 10"/>
          <p:cNvPicPr/>
          <p:nvPr userDrawn="1"/>
        </p:nvPicPr>
        <p:blipFill>
          <a:blip r:embed="rId2"/>
          <a:srcRect/>
          <a:stretch>
            <a:fillRect/>
          </a:stretch>
        </p:blipFill>
        <p:spPr>
          <a:xfrm>
            <a:off x="52935" y="3408774"/>
            <a:ext cx="1959568" cy="1065730"/>
          </a:xfrm>
          <a:prstGeom prst="rect"/>
        </p:spPr>
      </p:pic>
      <p:pic>
        <p:nvPicPr>
          <p:cNvPr id="12" name="图片 11"/>
          <p:cNvPicPr/>
          <p:nvPr userDrawn="1"/>
        </p:nvPicPr>
        <p:blipFill>
          <a:blip r:embed="rId2"/>
          <a:srcRect/>
          <a:stretch>
            <a:fillRect/>
          </a:stretch>
        </p:blipFill>
        <p:spPr>
          <a:xfrm>
            <a:off x="52935" y="2290148"/>
            <a:ext cx="1959568" cy="1065730"/>
          </a:xfrm>
          <a:prstGeom prst="rect"/>
        </p:spPr>
      </p:pic>
      <p:pic>
        <p:nvPicPr>
          <p:cNvPr id="13" name="图片 12"/>
          <p:cNvPicPr/>
          <p:nvPr userDrawn="1"/>
        </p:nvPicPr>
        <p:blipFill>
          <a:blip r:embed="rId2"/>
          <a:srcRect/>
          <a:stretch>
            <a:fillRect/>
          </a:stretch>
        </p:blipFill>
        <p:spPr>
          <a:xfrm>
            <a:off x="52935" y="1171522"/>
            <a:ext cx="1959568" cy="1065730"/>
          </a:xfrm>
          <a:prstGeom prst="rect"/>
        </p:spPr>
      </p:pic>
      <p:pic>
        <p:nvPicPr>
          <p:cNvPr id="14" name="图片 13"/>
          <p:cNvPicPr/>
          <p:nvPr userDrawn="1"/>
        </p:nvPicPr>
        <p:blipFill>
          <a:blip r:embed="rId2"/>
          <a:srcRect/>
          <a:stretch>
            <a:fillRect/>
          </a:stretch>
        </p:blipFill>
        <p:spPr>
          <a:xfrm>
            <a:off x="52935" y="52896"/>
            <a:ext cx="1959568" cy="1065730"/>
          </a:xfrm>
          <a:prstGeom prst="rect"/>
        </p:spPr>
      </p:pic>
      <p:pic>
        <p:nvPicPr>
          <p:cNvPr id="15" name="图片 14" descr="C:\Documents and Settings\www.cu-market.com.cn\桌面\报告版面设计\英文标识副本4.png"/>
          <p:cNvPicPr/>
          <p:nvPr userDrawn="1"/>
        </p:nvPicPr>
        <p:blipFill>
          <a:blip r:embed="rId3"/>
          <a:srcRect/>
          <a:stretch>
            <a:fillRect/>
          </a:stretch>
        </p:blipFill>
        <p:spPr>
          <a:xfrm>
            <a:off x="225372" y="266264"/>
            <a:ext cx="689029" cy="174005"/>
          </a:xfrm>
          <a:prstGeom prst="rect"/>
          <a:noFill/>
          <a:ln w="9525">
            <a:noFill/>
            <a:miter lim="800000"/>
          </a:ln>
        </p:spPr>
      </p:pic>
      <p:pic>
        <p:nvPicPr>
          <p:cNvPr id="16" name="图片 15"/>
          <p:cNvPicPr/>
          <p:nvPr userDrawn="1"/>
        </p:nvPicPr>
        <p:blipFill>
          <a:blip r:embed="rId2"/>
          <a:srcRect/>
          <a:stretch>
            <a:fillRect/>
          </a:stretch>
        </p:blipFill>
        <p:spPr>
          <a:xfrm>
            <a:off x="2080122" y="52896"/>
            <a:ext cx="1959568" cy="1065730"/>
          </a:xfrm>
          <a:prstGeom prst="rect"/>
        </p:spPr>
      </p:pic>
      <p:pic>
        <p:nvPicPr>
          <p:cNvPr id="17" name="图片 16"/>
          <p:cNvPicPr/>
          <p:nvPr userDrawn="1"/>
        </p:nvPicPr>
        <p:blipFill>
          <a:blip r:embed="rId2"/>
          <a:srcRect/>
          <a:stretch>
            <a:fillRect/>
          </a:stretch>
        </p:blipFill>
        <p:spPr>
          <a:xfrm>
            <a:off x="4092625" y="52896"/>
            <a:ext cx="1959568" cy="1065730"/>
          </a:xfrm>
          <a:prstGeom prst="rect"/>
        </p:spPr>
      </p:pic>
      <p:pic>
        <p:nvPicPr>
          <p:cNvPr id="18" name="图片 17"/>
          <p:cNvPicPr/>
          <p:nvPr userDrawn="1"/>
        </p:nvPicPr>
        <p:blipFill>
          <a:blip r:embed="rId2"/>
          <a:srcRect/>
          <a:stretch>
            <a:fillRect/>
          </a:stretch>
        </p:blipFill>
        <p:spPr>
          <a:xfrm>
            <a:off x="2080122" y="1171522"/>
            <a:ext cx="1959568" cy="1065730"/>
          </a:xfrm>
          <a:prstGeom prst="rect"/>
        </p:spPr>
      </p:pic>
      <p:pic>
        <p:nvPicPr>
          <p:cNvPr id="19" name="图片 18"/>
          <p:cNvPicPr/>
          <p:nvPr userDrawn="1"/>
        </p:nvPicPr>
        <p:blipFill>
          <a:blip r:embed="rId2"/>
          <a:srcRect/>
          <a:stretch>
            <a:fillRect/>
          </a:stretch>
        </p:blipFill>
        <p:spPr>
          <a:xfrm>
            <a:off x="4092625" y="1171522"/>
            <a:ext cx="1959568" cy="1065730"/>
          </a:xfrm>
          <a:prstGeom prst="rect"/>
        </p:spPr>
      </p:pic>
      <p:pic>
        <p:nvPicPr>
          <p:cNvPr id="20" name="图片 19"/>
          <p:cNvPicPr/>
          <p:nvPr userDrawn="1"/>
        </p:nvPicPr>
        <p:blipFill>
          <a:blip r:embed="rId2"/>
          <a:srcRect/>
          <a:stretch>
            <a:fillRect/>
          </a:stretch>
        </p:blipFill>
        <p:spPr>
          <a:xfrm>
            <a:off x="2080122" y="2290148"/>
            <a:ext cx="1959568" cy="1065730"/>
          </a:xfrm>
          <a:prstGeom prst="rect"/>
        </p:spPr>
      </p:pic>
      <p:pic>
        <p:nvPicPr>
          <p:cNvPr id="21" name="图片 20"/>
          <p:cNvPicPr/>
          <p:nvPr userDrawn="1"/>
        </p:nvPicPr>
        <p:blipFill>
          <a:blip r:embed="rId2"/>
          <a:srcRect/>
          <a:stretch>
            <a:fillRect/>
          </a:stretch>
        </p:blipFill>
        <p:spPr>
          <a:xfrm>
            <a:off x="4092625" y="2290148"/>
            <a:ext cx="1959568" cy="1065730"/>
          </a:xfrm>
          <a:prstGeom prst="rect"/>
        </p:spPr>
      </p:pic>
      <p:pic>
        <p:nvPicPr>
          <p:cNvPr id="22" name="图片 21"/>
          <p:cNvPicPr/>
          <p:nvPr userDrawn="1"/>
        </p:nvPicPr>
        <p:blipFill>
          <a:blip r:embed="rId2"/>
          <a:srcRect/>
          <a:stretch>
            <a:fillRect/>
          </a:stretch>
        </p:blipFill>
        <p:spPr>
          <a:xfrm>
            <a:off x="2080122" y="3408774"/>
            <a:ext cx="1959568" cy="1065730"/>
          </a:xfrm>
          <a:prstGeom prst="rect"/>
        </p:spPr>
      </p:pic>
      <p:pic>
        <p:nvPicPr>
          <p:cNvPr id="23" name="图片 22"/>
          <p:cNvPicPr/>
          <p:nvPr userDrawn="1"/>
        </p:nvPicPr>
        <p:blipFill>
          <a:blip r:embed="rId2"/>
          <a:srcRect/>
          <a:stretch>
            <a:fillRect/>
          </a:stretch>
        </p:blipFill>
        <p:spPr>
          <a:xfrm>
            <a:off x="4092625" y="3408774"/>
            <a:ext cx="1959568" cy="1065730"/>
          </a:xfrm>
          <a:prstGeom prst="rect"/>
        </p:spPr>
      </p:pic>
      <p:pic>
        <p:nvPicPr>
          <p:cNvPr id="24" name="图片 23"/>
          <p:cNvPicPr/>
          <p:nvPr userDrawn="1"/>
        </p:nvPicPr>
        <p:blipFill>
          <a:blip r:embed="rId2"/>
          <a:srcRect/>
          <a:stretch>
            <a:fillRect/>
          </a:stretch>
        </p:blipFill>
        <p:spPr>
          <a:xfrm>
            <a:off x="2080122" y="4527400"/>
            <a:ext cx="1959568" cy="1065730"/>
          </a:xfrm>
          <a:prstGeom prst="rect"/>
        </p:spPr>
      </p:pic>
      <p:pic>
        <p:nvPicPr>
          <p:cNvPr id="25" name="图片 24"/>
          <p:cNvPicPr/>
          <p:nvPr userDrawn="1"/>
        </p:nvPicPr>
        <p:blipFill>
          <a:blip r:embed="rId2"/>
          <a:srcRect/>
          <a:stretch>
            <a:fillRect/>
          </a:stretch>
        </p:blipFill>
        <p:spPr>
          <a:xfrm>
            <a:off x="4092625" y="4527400"/>
            <a:ext cx="1959568" cy="1065730"/>
          </a:xfrm>
          <a:prstGeom prst="rect"/>
        </p:spPr>
      </p:pic>
      <p:pic>
        <p:nvPicPr>
          <p:cNvPr id="26" name="图片 25"/>
          <p:cNvPicPr/>
          <p:nvPr userDrawn="1"/>
        </p:nvPicPr>
        <p:blipFill>
          <a:blip r:embed="rId2"/>
          <a:srcRect/>
          <a:stretch>
            <a:fillRect/>
          </a:stretch>
        </p:blipFill>
        <p:spPr>
          <a:xfrm>
            <a:off x="2080122" y="5646026"/>
            <a:ext cx="1959568" cy="1065730"/>
          </a:xfrm>
          <a:prstGeom prst="rect"/>
        </p:spPr>
      </p:pic>
      <p:pic>
        <p:nvPicPr>
          <p:cNvPr id="27" name="图片 26"/>
          <p:cNvPicPr/>
          <p:nvPr userDrawn="1"/>
        </p:nvPicPr>
        <p:blipFill>
          <a:blip r:embed="rId2"/>
          <a:srcRect/>
          <a:stretch>
            <a:fillRect/>
          </a:stretch>
        </p:blipFill>
        <p:spPr>
          <a:xfrm>
            <a:off x="4092625" y="5646026"/>
            <a:ext cx="1959568" cy="1065730"/>
          </a:xfrm>
          <a:prstGeom prst="rect"/>
        </p:spPr>
      </p:pic>
      <p:pic>
        <p:nvPicPr>
          <p:cNvPr id="28" name="图片 27"/>
          <p:cNvPicPr/>
          <p:nvPr userDrawn="1"/>
        </p:nvPicPr>
        <p:blipFill>
          <a:blip r:embed="rId2"/>
          <a:srcRect/>
          <a:stretch>
            <a:fillRect/>
          </a:stretch>
        </p:blipFill>
        <p:spPr>
          <a:xfrm>
            <a:off x="2080122" y="6764225"/>
            <a:ext cx="1959568" cy="1065730"/>
          </a:xfrm>
          <a:prstGeom prst="rect"/>
        </p:spPr>
      </p:pic>
      <p:pic>
        <p:nvPicPr>
          <p:cNvPr id="29" name="图片 28"/>
          <p:cNvPicPr/>
          <p:nvPr userDrawn="1"/>
        </p:nvPicPr>
        <p:blipFill>
          <a:blip r:embed="rId2"/>
          <a:srcRect/>
          <a:stretch>
            <a:fillRect/>
          </a:stretch>
        </p:blipFill>
        <p:spPr>
          <a:xfrm>
            <a:off x="4092625" y="6764225"/>
            <a:ext cx="1959568" cy="1065730"/>
          </a:xfrm>
          <a:prstGeom prst="rect"/>
        </p:spPr>
      </p:pic>
    </p:spTree>
    <p:extLst>
      <p:ext uri="{BB962C8B-B14F-4D97-AF65-F5344CB8AC3E}">
        <p14:creationId xmlns:p14="http://schemas.microsoft.com/office/powerpoint/2010/main" val="2754072822"/>
      </p:ext>
    </p:extLst>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theme" Target="../theme/theme3.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34228796"/>
      </p:ext>
    </p:extLst>
  </p:cSld>
  <p:clrMap bg1="lt1" tx1="dk1" bg2="lt2" tx2="dk2" accent1="accent1" accent2="accent2" accent3="accent3" accent4="accent4" accent5="accent5" accent6="accent6" hlink="hlink" folHlink="folHlink"/>
  <p:sldLayoutIdLst>
    <p:sldLayoutId id="2147483661" r:id="rId1"/>
    <p:sldLayoutId id="2147483662" r:id="rId2"/>
  </p:sldLayoutIdLst>
  <p:transition spd="fast"/>
  <p:timing>
    <p:tnLst>
      <p:par>
        <p:cTn id="1" restart="never" nodeType="tmRoot"/>
      </p:par>
    </p:tnLst>
  </p:timing>
  <p:txStyles>
    <p:titleStyle>
      <a:lvl1pPr algn="l" defTabSz="612008" rtl="0" eaLnBrk="1" latinLnBrk="0" hangingPunct="1">
        <a:lnSpc>
          <a:spcPct val="90000"/>
        </a:lnSpc>
        <a:spcBef>
          <a:spcPct val="0"/>
        </a:spcBef>
        <a:buNone/>
        <a:defRPr sz="2945" kern="1200">
          <a:solidFill>
            <a:schemeClr val="tx1"/>
          </a:solidFill>
          <a:latin typeface="+mj-lt"/>
          <a:ea typeface="+mj-ea"/>
          <a:cs typeface="+mj-cs"/>
        </a:defRPr>
      </a:lvl1pPr>
    </p:titleStyle>
    <p:bodyStyle>
      <a:lvl1pPr marL="153002" indent="-153002" algn="l" defTabSz="612008" rtl="0" eaLnBrk="1" latinLnBrk="0" hangingPunct="1">
        <a:lnSpc>
          <a:spcPct val="90000"/>
        </a:lnSpc>
        <a:spcBef>
          <a:spcPts val="669"/>
        </a:spcBef>
        <a:buFont typeface="Arial" panose="020b0604020202020204" pitchFamily="34" charset="0"/>
        <a:buChar char="•"/>
        <a:defRPr sz="1874" kern="1200">
          <a:solidFill>
            <a:schemeClr val="tx1"/>
          </a:solidFill>
          <a:latin typeface="+mn-lt"/>
          <a:ea typeface="+mn-ea"/>
          <a:cs typeface="+mn-cs"/>
        </a:defRPr>
      </a:lvl1pPr>
      <a:lvl2pPr marL="459006" indent="-153002" algn="l" defTabSz="612008" rtl="0" eaLnBrk="1" latinLnBrk="0" hangingPunct="1">
        <a:lnSpc>
          <a:spcPct val="90000"/>
        </a:lnSpc>
        <a:spcBef>
          <a:spcPts val="335"/>
        </a:spcBef>
        <a:buFont typeface="Arial" panose="020b0604020202020204" pitchFamily="34" charset="0"/>
        <a:buChar char="•"/>
        <a:defRPr sz="1606" kern="1200">
          <a:solidFill>
            <a:schemeClr val="tx1"/>
          </a:solidFill>
          <a:latin typeface="+mn-lt"/>
          <a:ea typeface="+mn-ea"/>
          <a:cs typeface="+mn-cs"/>
        </a:defRPr>
      </a:lvl2pPr>
      <a:lvl3pPr marL="765010" indent="-153002" algn="l" defTabSz="612008" rtl="0" eaLnBrk="1" latinLnBrk="0" hangingPunct="1">
        <a:lnSpc>
          <a:spcPct val="90000"/>
        </a:lnSpc>
        <a:spcBef>
          <a:spcPts val="335"/>
        </a:spcBef>
        <a:buFont typeface="Arial" panose="020b0604020202020204" pitchFamily="34" charset="0"/>
        <a:buChar char="•"/>
        <a:defRPr sz="1339" kern="1200">
          <a:solidFill>
            <a:schemeClr val="tx1"/>
          </a:solidFill>
          <a:latin typeface="+mn-lt"/>
          <a:ea typeface="+mn-ea"/>
          <a:cs typeface="+mn-cs"/>
        </a:defRPr>
      </a:lvl3pPr>
      <a:lvl4pPr marL="1071014"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4pPr>
      <a:lvl5pPr marL="1377018"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5pPr>
      <a:lvl6pPr marL="1683022"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6pPr>
      <a:lvl7pPr marL="1989026"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7pPr>
      <a:lvl8pPr marL="2295030"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8pPr>
      <a:lvl9pPr marL="2601034" indent="-153002" algn="l" defTabSz="612008" rtl="0" eaLnBrk="1" latinLnBrk="0" hangingPunct="1">
        <a:lnSpc>
          <a:spcPct val="90000"/>
        </a:lnSpc>
        <a:spcBef>
          <a:spcPts val="335"/>
        </a:spcBef>
        <a:buFont typeface="Arial" panose="020b0604020202020204" pitchFamily="34" charset="0"/>
        <a:buChar char="•"/>
        <a:defRPr sz="1205" kern="1200">
          <a:solidFill>
            <a:schemeClr val="tx1"/>
          </a:solidFill>
          <a:latin typeface="+mn-lt"/>
          <a:ea typeface="+mn-ea"/>
          <a:cs typeface="+mn-cs"/>
        </a:defRPr>
      </a:lvl9pPr>
    </p:bodyStyle>
    <p:otherStyle>
      <a:defPPr>
        <a:defRPr lang="en-US"/>
      </a:defPPr>
      <a:lvl1pPr marL="0" algn="l" defTabSz="612008" rtl="0" eaLnBrk="1" latinLnBrk="0" hangingPunct="1">
        <a:defRPr sz="1205" kern="1200">
          <a:solidFill>
            <a:schemeClr val="tx1"/>
          </a:solidFill>
          <a:latin typeface="+mn-lt"/>
          <a:ea typeface="+mn-ea"/>
          <a:cs typeface="+mn-cs"/>
        </a:defRPr>
      </a:lvl1pPr>
      <a:lvl2pPr marL="306004" algn="l" defTabSz="612008" rtl="0" eaLnBrk="1" latinLnBrk="0" hangingPunct="1">
        <a:defRPr sz="1205" kern="1200">
          <a:solidFill>
            <a:schemeClr val="tx1"/>
          </a:solidFill>
          <a:latin typeface="+mn-lt"/>
          <a:ea typeface="+mn-ea"/>
          <a:cs typeface="+mn-cs"/>
        </a:defRPr>
      </a:lvl2pPr>
      <a:lvl3pPr marL="612008" algn="l" defTabSz="612008" rtl="0" eaLnBrk="1" latinLnBrk="0" hangingPunct="1">
        <a:defRPr sz="1205" kern="1200">
          <a:solidFill>
            <a:schemeClr val="tx1"/>
          </a:solidFill>
          <a:latin typeface="+mn-lt"/>
          <a:ea typeface="+mn-ea"/>
          <a:cs typeface="+mn-cs"/>
        </a:defRPr>
      </a:lvl3pPr>
      <a:lvl4pPr marL="918012" algn="l" defTabSz="612008" rtl="0" eaLnBrk="1" latinLnBrk="0" hangingPunct="1">
        <a:defRPr sz="1205" kern="1200">
          <a:solidFill>
            <a:schemeClr val="tx1"/>
          </a:solidFill>
          <a:latin typeface="+mn-lt"/>
          <a:ea typeface="+mn-ea"/>
          <a:cs typeface="+mn-cs"/>
        </a:defRPr>
      </a:lvl4pPr>
      <a:lvl5pPr marL="1224016" algn="l" defTabSz="612008" rtl="0" eaLnBrk="1" latinLnBrk="0" hangingPunct="1">
        <a:defRPr sz="1205" kern="1200">
          <a:solidFill>
            <a:schemeClr val="tx1"/>
          </a:solidFill>
          <a:latin typeface="+mn-lt"/>
          <a:ea typeface="+mn-ea"/>
          <a:cs typeface="+mn-cs"/>
        </a:defRPr>
      </a:lvl5pPr>
      <a:lvl6pPr marL="1530020" algn="l" defTabSz="612008" rtl="0" eaLnBrk="1" latinLnBrk="0" hangingPunct="1">
        <a:defRPr sz="1205" kern="1200">
          <a:solidFill>
            <a:schemeClr val="tx1"/>
          </a:solidFill>
          <a:latin typeface="+mn-lt"/>
          <a:ea typeface="+mn-ea"/>
          <a:cs typeface="+mn-cs"/>
        </a:defRPr>
      </a:lvl6pPr>
      <a:lvl7pPr marL="1836024" algn="l" defTabSz="612008" rtl="0" eaLnBrk="1" latinLnBrk="0" hangingPunct="1">
        <a:defRPr sz="1205" kern="1200">
          <a:solidFill>
            <a:schemeClr val="tx1"/>
          </a:solidFill>
          <a:latin typeface="+mn-lt"/>
          <a:ea typeface="+mn-ea"/>
          <a:cs typeface="+mn-cs"/>
        </a:defRPr>
      </a:lvl7pPr>
      <a:lvl8pPr marL="2142028" algn="l" defTabSz="612008" rtl="0" eaLnBrk="1" latinLnBrk="0" hangingPunct="1">
        <a:defRPr sz="1205" kern="1200">
          <a:solidFill>
            <a:schemeClr val="tx1"/>
          </a:solidFill>
          <a:latin typeface="+mn-lt"/>
          <a:ea typeface="+mn-ea"/>
          <a:cs typeface="+mn-cs"/>
        </a:defRPr>
      </a:lvl8pPr>
      <a:lvl9pPr marL="2448032" algn="l" defTabSz="612008" rtl="0" eaLnBrk="1" latinLnBrk="0" hangingPunct="1">
        <a:defRPr sz="1205"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chart" Target="../charts/chart1.xml" /><Relationship Id="rId3" Type="http://schemas.openxmlformats.org/officeDocument/2006/relationships/chart" Target="../charts/chart2.xml" /><Relationship Id="rId4" Type="http://schemas.openxmlformats.org/officeDocument/2006/relationships/chart" Target="../charts/chart3.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文本框 2"/>
          <p:cNvSpPr txBox="1"/>
          <p:nvPr/>
        </p:nvSpPr>
        <p:spPr>
          <a:xfrm>
            <a:off x="914729" y="567728"/>
            <a:ext cx="4251127" cy="549189"/>
          </a:xfrm>
          <a:prstGeom prst="rect"/>
          <a:noFill/>
        </p:spPr>
        <p:txBody>
          <a:bodyPr wrap="none" rtlCol="0">
            <a:spAutoFit/>
          </a:bodyPr>
          <a:lstStyle/>
          <a:p>
            <a:pPr>
              <a:lnSpc>
                <a:spcPct val="150000"/>
              </a:lnSpc>
            </a:pPr>
            <a:r>
              <a:rPr lang="zh-TW" altLang="en-US" sz="2000" b="1" dirty="1">
                <a:solidFill>
                  <a:srgbClr val="C00000"/>
                </a:solidFill>
                <a:latin typeface="微软雅黑" panose="020b0503020204020204" pitchFamily="34" charset="-122"/>
                <a:ea typeface="微软雅黑" panose="020b0503020204020204" pitchFamily="34" charset="-122"/>
              </a:rPr>
              <a:t>中国玻璃制瓶行业市场调研咨询案例</a:t>
            </a:r>
          </a:p>
        </p:txBody>
      </p:sp>
      <p:sp>
        <p:nvSpPr>
          <p:cNvPr id="5" name="文本框 4"/>
          <p:cNvSpPr txBox="1"/>
          <p:nvPr/>
        </p:nvSpPr>
        <p:spPr>
          <a:xfrm>
            <a:off x="914729" y="1989224"/>
            <a:ext cx="4303254" cy="4942698"/>
          </a:xfrm>
          <a:prstGeom prst="rect"/>
          <a:noFill/>
        </p:spPr>
        <p:txBody>
          <a:bodyPr wrap="square" rtlCol="0">
            <a:spAutoFit/>
          </a:bodyPr>
          <a:lstStyle/>
          <a:p>
            <a:pPr>
              <a:lnSpc>
                <a:spcPct val="150000"/>
              </a:lnSpc>
            </a:pPr>
            <a:endParaRPr lang="zh-CN" altLang="en-US" sz="14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000" dirty="1">
                <a:solidFill>
                  <a:schemeClr val="tx1">
                    <a:lumMod val="50000"/>
                    <a:lumOff val="50000"/>
                  </a:schemeClr>
                </a:solidFill>
                <a:latin typeface="微软雅黑" pitchFamily="34" charset="-122"/>
                <a:ea typeface="微软雅黑" pitchFamily="34" charset="-122"/>
              </a:rPr>
              <a:t>模制玻璃瓶是广泛应用于医药领域的药品包材，近年来，随著药品注册管理趋严，制剂企业与高端包材企业合作意愿逐步提高，玻璃药包材的市场集中度将进一步提升，同时限抗、限输液监管趋严，将加速下游大输液行业整合，高质量药包材市场占比将同时加大。行业当中强技术水平的高端产品，市场份额将逐步提升。</a:t>
            </a: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00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400">
              <a:solidFill>
                <a:schemeClr val="tx1">
                  <a:lumMod val="50000"/>
                  <a:lumOff val="50000"/>
                </a:schemeClr>
              </a:solidFill>
              <a:latin typeface="微软雅黑" pitchFamily="34" charset="-122"/>
              <a:ea typeface="微软雅黑" pitchFamily="34" charset="-122"/>
            </a:endParaRPr>
          </a:p>
          <a:p>
            <a:pPr>
              <a:lnSpc>
                <a:spcPct val="150000"/>
              </a:lnSpc>
            </a:pPr>
            <a:r>
              <a:rPr lang="zh-CN" altLang="en-US" sz="1000" dirty="1">
                <a:solidFill>
                  <a:schemeClr val="tx1">
                    <a:lumMod val="50000"/>
                    <a:lumOff val="50000"/>
                  </a:schemeClr>
                </a:solidFill>
                <a:latin typeface="微软雅黑" pitchFamily="34" charset="-122"/>
                <a:ea typeface="微软雅黑" pitchFamily="34" charset="-122"/>
              </a:rPr>
              <a:t>委托方为法国企业，是制造工艺全球领先的医药玻璃包装制造商，在全球范围内共有</a:t>
            </a:r>
            <a:r>
              <a:rPr lang="en-US" altLang="zh-CN" sz="1000" dirty="1">
                <a:solidFill>
                  <a:schemeClr val="tx1">
                    <a:lumMod val="50000"/>
                    <a:lumOff val="50000"/>
                  </a:schemeClr>
                </a:solidFill>
                <a:latin typeface="微软雅黑" pitchFamily="34" charset="-122"/>
                <a:ea typeface="微软雅黑" pitchFamily="34" charset="-122"/>
              </a:rPr>
              <a:t>9</a:t>
            </a:r>
            <a:r>
              <a:rPr lang="zh-CN" altLang="en-US" sz="1000" dirty="1">
                <a:solidFill>
                  <a:schemeClr val="tx1">
                    <a:lumMod val="50000"/>
                    <a:lumOff val="50000"/>
                  </a:schemeClr>
                </a:solidFill>
                <a:latin typeface="微软雅黑" pitchFamily="34" charset="-122"/>
                <a:ea typeface="微软雅黑" pitchFamily="34" charset="-122"/>
              </a:rPr>
              <a:t>个销售办事处，并拥有非常广泛的分销网络，与是各大药厂均有长期稳定的合作关系。希望针对模制玻璃瓶领域当中的</a:t>
            </a:r>
            <a:r>
              <a:rPr lang="en-US" altLang="zh-CN" sz="1000" dirty="1">
                <a:solidFill>
                  <a:schemeClr val="tx1">
                    <a:lumMod val="50000"/>
                    <a:lumOff val="50000"/>
                  </a:schemeClr>
                </a:solidFill>
                <a:latin typeface="微软雅黑" pitchFamily="34" charset="-122"/>
                <a:ea typeface="微软雅黑" pitchFamily="34" charset="-122"/>
              </a:rPr>
              <a:t>I</a:t>
            </a:r>
            <a:r>
              <a:rPr lang="zh-CN" altLang="en-US" sz="1000" dirty="1">
                <a:solidFill>
                  <a:schemeClr val="tx1">
                    <a:lumMod val="50000"/>
                    <a:lumOff val="50000"/>
                  </a:schemeClr>
                </a:solidFill>
                <a:latin typeface="微软雅黑" pitchFamily="34" charset="-122"/>
                <a:ea typeface="微软雅黑" pitchFamily="34" charset="-122"/>
              </a:rPr>
              <a:t>类瓶、</a:t>
            </a:r>
            <a:r>
              <a:rPr lang="en-US" altLang="zh-CN" sz="1000" dirty="1">
                <a:solidFill>
                  <a:schemeClr val="tx1">
                    <a:lumMod val="50000"/>
                    <a:lumOff val="50000"/>
                  </a:schemeClr>
                </a:solidFill>
                <a:latin typeface="微软雅黑" pitchFamily="34" charset="-122"/>
                <a:ea typeface="微软雅黑" pitchFamily="34" charset="-122"/>
              </a:rPr>
              <a:t>II</a:t>
            </a:r>
            <a:r>
              <a:rPr lang="zh-CN" altLang="en-US" sz="1000" dirty="1">
                <a:solidFill>
                  <a:schemeClr val="tx1">
                    <a:lumMod val="50000"/>
                    <a:lumOff val="50000"/>
                  </a:schemeClr>
                </a:solidFill>
                <a:latin typeface="微软雅黑" pitchFamily="34" charset="-122"/>
                <a:ea typeface="微软雅黑" pitchFamily="34" charset="-122"/>
              </a:rPr>
              <a:t>类瓶、棕色瓶在中国的市场应用规模、主要生产企业占比、产品竞争格局、上游原材料影响因素分析、政策影响因素分析等方面进行深入且全盘的梳里，为公司在中国市场的销售与客户开发提供具体建议。</a:t>
            </a:r>
            <a:endParaRPr lang="en-US" altLang="zh-CN" sz="100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000">
              <a:solidFill>
                <a:schemeClr val="tx1">
                  <a:lumMod val="50000"/>
                  <a:lumOff val="50000"/>
                </a:schemeClr>
              </a:solidFill>
              <a:latin typeface="微软雅黑" pitchFamily="34" charset="-122"/>
              <a:ea typeface="微软雅黑" pitchFamily="34" charset="-122"/>
            </a:endParaRPr>
          </a:p>
          <a:p>
            <a:pPr>
              <a:lnSpc>
                <a:spcPct val="150000"/>
              </a:lnSpc>
            </a:pPr>
            <a:endParaRPr lang="zh-CN" altLang="en-US" sz="1400">
              <a:solidFill>
                <a:schemeClr val="tx1">
                  <a:lumMod val="50000"/>
                  <a:lumOff val="50000"/>
                </a:schemeClr>
              </a:solidFill>
              <a:latin typeface="微软雅黑" pitchFamily="34" charset="-122"/>
              <a:ea typeface="微软雅黑" pitchFamily="34" charset="-122"/>
            </a:endParaRPr>
          </a:p>
          <a:p>
            <a:pPr>
              <a:lnSpc>
                <a:spcPct val="150000"/>
              </a:lnSpc>
            </a:pPr>
            <a:r>
              <a:rPr lang="zh-CN" altLang="en-US" sz="1000" dirty="1">
                <a:solidFill>
                  <a:schemeClr val="tx1">
                    <a:lumMod val="50000"/>
                    <a:lumOff val="50000"/>
                  </a:schemeClr>
                </a:solidFill>
                <a:latin typeface="微软雅黑" pitchFamily="34" charset="-122"/>
                <a:ea typeface="微软雅黑" pitchFamily="34" charset="-122"/>
              </a:rPr>
              <a:t>针对业内模制瓶企业、下游医药应用企业的深度访谈，从政策、原材料、竞争格局、客户需求特点转变、发展趋势等维度，建议委托方优先开展某类需求增长潜力较强的领域产品，同时输出市场开拓在销售、研发、客户开发等方面的具体建议。</a:t>
            </a:r>
            <a:endParaRPr lang="en-US" altLang="zh-CN" sz="1000">
              <a:solidFill>
                <a:schemeClr val="tx1">
                  <a:lumMod val="50000"/>
                  <a:lumOff val="50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4003454432"/>
      </p:ext>
    </p:extLst>
  </p:cSld>
  <p:clrMapOvr>
    <a:masterClrMapping/>
  </p:clrMapOvr>
  <p:transition spd="fast"/>
  <p:timing>
    <p:tnLst>
      <p:par>
        <p:cTn id="1"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 name="矩形 2"/>
          <p:cNvSpPr/>
          <p:nvPr/>
        </p:nvSpPr>
        <p:spPr>
          <a:xfrm>
            <a:off x="469556" y="530050"/>
            <a:ext cx="5177481" cy="1949422"/>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6" name="矩形 5"/>
          <p:cNvSpPr/>
          <p:nvPr/>
        </p:nvSpPr>
        <p:spPr>
          <a:xfrm>
            <a:off x="475683" y="2549521"/>
            <a:ext cx="2556000" cy="2618985"/>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8" name="矩形 7"/>
          <p:cNvSpPr/>
          <p:nvPr/>
        </p:nvSpPr>
        <p:spPr>
          <a:xfrm>
            <a:off x="463548" y="5261101"/>
            <a:ext cx="3172537" cy="2469545"/>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38" name="矩形 37"/>
          <p:cNvSpPr/>
          <p:nvPr/>
        </p:nvSpPr>
        <p:spPr>
          <a:xfrm>
            <a:off x="3709409" y="5261101"/>
            <a:ext cx="1938722" cy="2478855"/>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9" name="矩形: 圆角 8"/>
          <p:cNvSpPr/>
          <p:nvPr/>
        </p:nvSpPr>
        <p:spPr>
          <a:xfrm>
            <a:off x="1394523" y="2913975"/>
            <a:ext cx="490273" cy="180000"/>
          </a:xfrm>
          <a:prstGeom prst="roundRect">
            <a:avLst/>
          </a:prstGeom>
          <a:solidFill>
            <a:srgbClr val="003860"/>
          </a:solidFill>
          <a:ln w="9525" cap="flat" cmpd="sng" algn="ctr">
            <a:no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kumimoji="0" lang="zh-CN" altLang="en-US" sz="500" b="0" i="0" u="none" strike="noStrike" cap="none" normalizeH="0" baseline="0" dirty="1">
                <a:ln>
                  <a:noFill/>
                </a:ln>
                <a:solidFill>
                  <a:schemeClr val="bg1"/>
                </a:solidFill>
                <a:effectLst/>
                <a:latin typeface="微软雅黑" panose="020b0503020204020204" pitchFamily="34" charset="-122"/>
                <a:ea typeface="微软雅黑" panose="020b0503020204020204" pitchFamily="34" charset="-122"/>
              </a:rPr>
              <a:t>国内销售</a:t>
            </a:r>
          </a:p>
        </p:txBody>
      </p:sp>
      <p:sp>
        <p:nvSpPr>
          <p:cNvPr id="10" name="矩形: 圆角 9"/>
          <p:cNvSpPr/>
          <p:nvPr/>
        </p:nvSpPr>
        <p:spPr>
          <a:xfrm>
            <a:off x="2443861" y="2913974"/>
            <a:ext cx="490273" cy="180000"/>
          </a:xfrm>
          <a:prstGeom prst="roundRect">
            <a:avLst/>
          </a:prstGeom>
          <a:solidFill>
            <a:srgbClr val="003860"/>
          </a:solidFill>
          <a:ln w="9525" cap="flat" cmpd="sng" algn="ctr">
            <a:no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kumimoji="0" lang="zh-CN" altLang="en-US" sz="500" b="0" i="0" u="none" strike="noStrike" cap="none" normalizeH="0" baseline="0" dirty="1">
                <a:ln>
                  <a:noFill/>
                </a:ln>
                <a:solidFill>
                  <a:schemeClr val="bg1"/>
                </a:solidFill>
                <a:effectLst/>
                <a:latin typeface="微软雅黑" panose="020b0503020204020204" pitchFamily="34" charset="-122"/>
                <a:ea typeface="微软雅黑" panose="020b0503020204020204" pitchFamily="34" charset="-122"/>
              </a:rPr>
              <a:t>国外销售</a:t>
            </a:r>
          </a:p>
        </p:txBody>
      </p:sp>
      <p:sp>
        <p:nvSpPr>
          <p:cNvPr id="11" name="矩形: 圆角 10"/>
          <p:cNvSpPr/>
          <p:nvPr/>
        </p:nvSpPr>
        <p:spPr>
          <a:xfrm>
            <a:off x="735213" y="3316255"/>
            <a:ext cx="540000" cy="180000"/>
          </a:xfrm>
          <a:prstGeom prst="roundRect">
            <a:avLst/>
          </a:prstGeom>
          <a:solidFill>
            <a:srgbClr val="003860"/>
          </a:solidFill>
          <a:ln w="9525" cap="flat" cmpd="sng" algn="ctr">
            <a:no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kumimoji="0" lang="zh-CN" altLang="en-US" sz="500" b="0" i="0" u="none" strike="noStrike" cap="none" normalizeH="0" baseline="0" dirty="1">
                <a:ln>
                  <a:noFill/>
                </a:ln>
                <a:solidFill>
                  <a:schemeClr val="bg1"/>
                </a:solidFill>
                <a:effectLst/>
                <a:latin typeface="微软雅黑" panose="020b0503020204020204" pitchFamily="34" charset="-122"/>
                <a:ea typeface="微软雅黑" panose="020b0503020204020204" pitchFamily="34" charset="-122"/>
              </a:rPr>
              <a:t>销售一公司</a:t>
            </a:r>
            <a:endParaRPr kumimoji="0" lang="en-US" altLang="zh-CN" sz="5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endParaRPr>
          </a:p>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lang="zh-CN" altLang="en-US" sz="500" dirty="1">
                <a:solidFill>
                  <a:schemeClr val="bg1"/>
                </a:solidFill>
                <a:latin typeface="微软雅黑" panose="020b0503020204020204" pitchFamily="34" charset="-122"/>
                <a:ea typeface="微软雅黑" panose="020b0503020204020204" pitchFamily="34" charset="-122"/>
              </a:rPr>
              <a:t>（约</a:t>
            </a:r>
            <a:r>
              <a:rPr lang="en-US" altLang="zh-CN" sz="500" dirty="1">
                <a:solidFill>
                  <a:schemeClr val="bg1"/>
                </a:solidFill>
                <a:latin typeface="微软雅黑" panose="020b0503020204020204" pitchFamily="34" charset="-122"/>
                <a:ea typeface="微软雅黑" panose="020b0503020204020204" pitchFamily="34" charset="-122"/>
              </a:rPr>
              <a:t>40</a:t>
            </a:r>
            <a:r>
              <a:rPr lang="zh-CN" altLang="en-US" sz="500" dirty="1">
                <a:solidFill>
                  <a:schemeClr val="bg1"/>
                </a:solidFill>
                <a:latin typeface="微软雅黑" panose="020b0503020204020204" pitchFamily="34" charset="-122"/>
                <a:ea typeface="微软雅黑" panose="020b0503020204020204" pitchFamily="34" charset="-122"/>
              </a:rPr>
              <a:t>人）</a:t>
            </a:r>
            <a:endParaRPr kumimoji="0" lang="zh-CN" altLang="en-US" sz="5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endParaRPr>
          </a:p>
        </p:txBody>
      </p:sp>
      <p:sp>
        <p:nvSpPr>
          <p:cNvPr id="12" name="矩形: 圆角 11"/>
          <p:cNvSpPr/>
          <p:nvPr/>
        </p:nvSpPr>
        <p:spPr>
          <a:xfrm>
            <a:off x="1318155" y="3316255"/>
            <a:ext cx="540000" cy="180000"/>
          </a:xfrm>
          <a:prstGeom prst="roundRect">
            <a:avLst/>
          </a:prstGeom>
          <a:solidFill>
            <a:srgbClr val="003860"/>
          </a:solidFill>
          <a:ln w="9525" cap="flat" cmpd="sng" algn="ctr">
            <a:no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lang="zh-CN" altLang="en-US" sz="500" dirty="1">
                <a:solidFill>
                  <a:schemeClr val="bg1"/>
                </a:solidFill>
                <a:latin typeface="微软雅黑" panose="020b0503020204020204" pitchFamily="34" charset="-122"/>
                <a:ea typeface="微软雅黑" panose="020b0503020204020204" pitchFamily="34" charset="-122"/>
              </a:rPr>
              <a:t>销售二公司</a:t>
            </a:r>
            <a:endParaRPr lang="en-US" altLang="zh-CN" sz="500">
              <a:solidFill>
                <a:schemeClr val="bg1"/>
              </a:solidFill>
              <a:latin typeface="微软雅黑" panose="020b0503020204020204" pitchFamily="34" charset="-122"/>
              <a:ea typeface="微软雅黑" panose="020b0503020204020204" pitchFamily="34" charset="-122"/>
            </a:endParaRPr>
          </a:p>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kumimoji="0" lang="zh-CN" altLang="en-US" sz="500" b="0" i="0" u="none" strike="noStrike" cap="none" normalizeH="0" baseline="0" dirty="1">
                <a:ln>
                  <a:noFill/>
                </a:ln>
                <a:solidFill>
                  <a:schemeClr val="bg1"/>
                </a:solidFill>
                <a:effectLst/>
                <a:latin typeface="微软雅黑" panose="020b0503020204020204" pitchFamily="34" charset="-122"/>
                <a:ea typeface="微软雅黑" panose="020b0503020204020204" pitchFamily="34" charset="-122"/>
              </a:rPr>
              <a:t>（</a:t>
            </a:r>
            <a:r>
              <a:rPr kumimoji="0" lang="en-US" altLang="zh-CN" sz="500" b="0" i="0" u="none" strike="noStrike" cap="none" normalizeH="0" baseline="0" dirty="1">
                <a:ln>
                  <a:noFill/>
                </a:ln>
                <a:solidFill>
                  <a:schemeClr val="bg1"/>
                </a:solidFill>
                <a:effectLst/>
                <a:latin typeface="微软雅黑" panose="020b0503020204020204" pitchFamily="34" charset="-122"/>
                <a:ea typeface="微软雅黑" panose="020b0503020204020204" pitchFamily="34" charset="-122"/>
              </a:rPr>
              <a:t>10</a:t>
            </a:r>
            <a:r>
              <a:rPr kumimoji="0" lang="zh-CN" altLang="en-US" sz="500" b="0" i="0" u="none" strike="noStrike" cap="none" normalizeH="0" baseline="0" dirty="1">
                <a:ln>
                  <a:noFill/>
                </a:ln>
                <a:solidFill>
                  <a:schemeClr val="bg1"/>
                </a:solidFill>
                <a:effectLst/>
                <a:latin typeface="微软雅黑" panose="020b0503020204020204" pitchFamily="34" charset="-122"/>
                <a:ea typeface="微软雅黑" panose="020b0503020204020204" pitchFamily="34" charset="-122"/>
              </a:rPr>
              <a:t>人）</a:t>
            </a:r>
          </a:p>
        </p:txBody>
      </p:sp>
      <p:sp>
        <p:nvSpPr>
          <p:cNvPr id="13" name="矩形: 圆角 12"/>
          <p:cNvSpPr/>
          <p:nvPr/>
        </p:nvSpPr>
        <p:spPr>
          <a:xfrm>
            <a:off x="1886905" y="3316255"/>
            <a:ext cx="540000" cy="180000"/>
          </a:xfrm>
          <a:prstGeom prst="roundRect">
            <a:avLst/>
          </a:prstGeom>
          <a:solidFill>
            <a:srgbClr val="003860"/>
          </a:solidFill>
          <a:ln w="9525" cap="flat" cmpd="sng" algn="ctr">
            <a:no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kumimoji="0" lang="zh-CN" altLang="en-US" sz="500" b="0" i="0" u="none" strike="noStrike" cap="none" normalizeH="0" baseline="0" dirty="1">
                <a:ln>
                  <a:noFill/>
                </a:ln>
                <a:solidFill>
                  <a:schemeClr val="bg1"/>
                </a:solidFill>
                <a:effectLst/>
                <a:latin typeface="微软雅黑" panose="020b0503020204020204" pitchFamily="34" charset="-122"/>
                <a:ea typeface="微软雅黑" panose="020b0503020204020204" pitchFamily="34" charset="-122"/>
              </a:rPr>
              <a:t>销售三公司</a:t>
            </a:r>
            <a:endParaRPr kumimoji="0" lang="en-US" altLang="zh-CN" sz="5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endParaRPr>
          </a:p>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lang="zh-CN" altLang="en-US" sz="500" dirty="1">
                <a:solidFill>
                  <a:schemeClr val="bg1"/>
                </a:solidFill>
                <a:latin typeface="微软雅黑" panose="020b0503020204020204" pitchFamily="34" charset="-122"/>
                <a:ea typeface="微软雅黑" panose="020b0503020204020204" pitchFamily="34" charset="-122"/>
              </a:rPr>
              <a:t>（</a:t>
            </a:r>
            <a:r>
              <a:rPr lang="en-US" altLang="zh-CN" sz="500" dirty="1">
                <a:solidFill>
                  <a:schemeClr val="bg1"/>
                </a:solidFill>
                <a:latin typeface="微软雅黑" panose="020b0503020204020204" pitchFamily="34" charset="-122"/>
                <a:ea typeface="微软雅黑" panose="020b0503020204020204" pitchFamily="34" charset="-122"/>
              </a:rPr>
              <a:t>8</a:t>
            </a:r>
            <a:r>
              <a:rPr lang="zh-CN" altLang="en-US" sz="500" dirty="1">
                <a:solidFill>
                  <a:schemeClr val="bg1"/>
                </a:solidFill>
                <a:latin typeface="微软雅黑" panose="020b0503020204020204" pitchFamily="34" charset="-122"/>
                <a:ea typeface="微软雅黑" panose="020b0503020204020204" pitchFamily="34" charset="-122"/>
              </a:rPr>
              <a:t>人）</a:t>
            </a:r>
            <a:endParaRPr kumimoji="0" lang="zh-CN" altLang="en-US" sz="5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endParaRPr>
          </a:p>
        </p:txBody>
      </p:sp>
      <p:sp>
        <p:nvSpPr>
          <p:cNvPr id="14" name="矩形: 圆角 13"/>
          <p:cNvSpPr/>
          <p:nvPr/>
        </p:nvSpPr>
        <p:spPr>
          <a:xfrm>
            <a:off x="573233" y="3709500"/>
            <a:ext cx="144000" cy="562508"/>
          </a:xfrm>
          <a:prstGeom prst="roundRect">
            <a:avLst/>
          </a:prstGeom>
          <a:solidFill>
            <a:schemeClr val="accent1">
              <a:lumMod val="40000"/>
              <a:lumOff val="60000"/>
            </a:schemeClr>
          </a:solidFill>
          <a:ln w="9525" cap="flat" cmpd="sng" algn="ctr">
            <a:no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kumimoji="0" lang="zh-CN" altLang="en-US" sz="500" b="0" i="0" u="none" strike="noStrike" cap="none" normalizeH="0" baseline="0" dirty="1">
                <a:ln>
                  <a:noFill/>
                </a:ln>
                <a:effectLst/>
                <a:latin typeface="微软雅黑" panose="020b0503020204020204" pitchFamily="34" charset="-122"/>
                <a:ea typeface="微软雅黑" panose="020b0503020204020204" pitchFamily="34" charset="-122"/>
              </a:rPr>
              <a:t>北方区</a:t>
            </a:r>
          </a:p>
        </p:txBody>
      </p:sp>
      <p:sp>
        <p:nvSpPr>
          <p:cNvPr id="15" name="矩形: 圆角 14"/>
          <p:cNvSpPr/>
          <p:nvPr/>
        </p:nvSpPr>
        <p:spPr>
          <a:xfrm>
            <a:off x="1300043" y="3709500"/>
            <a:ext cx="144000" cy="562508"/>
          </a:xfrm>
          <a:prstGeom prst="roundRect">
            <a:avLst/>
          </a:prstGeom>
          <a:solidFill>
            <a:schemeClr val="accent1">
              <a:lumMod val="40000"/>
              <a:lumOff val="60000"/>
            </a:schemeClr>
          </a:solidFill>
          <a:ln w="9525" cap="flat" cmpd="sng" algn="ctr">
            <a:no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kumimoji="0" lang="zh-CN" altLang="en-US" sz="500" b="0" i="0" u="none" strike="noStrike" cap="none" normalizeH="0" baseline="0" dirty="1">
                <a:ln>
                  <a:noFill/>
                </a:ln>
                <a:effectLst/>
                <a:latin typeface="微软雅黑" panose="020b0503020204020204" pitchFamily="34" charset="-122"/>
                <a:ea typeface="微软雅黑" panose="020b0503020204020204" pitchFamily="34" charset="-122"/>
              </a:rPr>
              <a:t>西南区</a:t>
            </a:r>
          </a:p>
        </p:txBody>
      </p:sp>
      <p:sp>
        <p:nvSpPr>
          <p:cNvPr id="16" name="矩形: 圆角 15"/>
          <p:cNvSpPr/>
          <p:nvPr/>
        </p:nvSpPr>
        <p:spPr>
          <a:xfrm>
            <a:off x="815503" y="3709500"/>
            <a:ext cx="144000" cy="562508"/>
          </a:xfrm>
          <a:prstGeom prst="roundRect">
            <a:avLst/>
          </a:prstGeom>
          <a:solidFill>
            <a:schemeClr val="accent1">
              <a:lumMod val="40000"/>
              <a:lumOff val="60000"/>
            </a:schemeClr>
          </a:solidFill>
          <a:ln w="9525" cap="flat" cmpd="sng" algn="ctr">
            <a:no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kumimoji="0" lang="zh-CN" altLang="en-US" sz="500" b="0" i="0" u="none" strike="noStrike" cap="none" normalizeH="0" baseline="0" dirty="1">
                <a:ln>
                  <a:noFill/>
                </a:ln>
                <a:effectLst/>
                <a:latin typeface="微软雅黑" panose="020b0503020204020204" pitchFamily="34" charset="-122"/>
                <a:ea typeface="微软雅黑" panose="020b0503020204020204" pitchFamily="34" charset="-122"/>
              </a:rPr>
              <a:t>东北区</a:t>
            </a:r>
          </a:p>
        </p:txBody>
      </p:sp>
      <p:sp>
        <p:nvSpPr>
          <p:cNvPr id="17" name="矩形: 圆角 16"/>
          <p:cNvSpPr/>
          <p:nvPr/>
        </p:nvSpPr>
        <p:spPr>
          <a:xfrm>
            <a:off x="1057772" y="3709500"/>
            <a:ext cx="144000" cy="562508"/>
          </a:xfrm>
          <a:prstGeom prst="roundRect">
            <a:avLst/>
          </a:prstGeom>
          <a:solidFill>
            <a:schemeClr val="accent1">
              <a:lumMod val="40000"/>
              <a:lumOff val="60000"/>
            </a:schemeClr>
          </a:solidFill>
          <a:ln w="9525" cap="flat" cmpd="sng" algn="ctr">
            <a:no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kumimoji="0" lang="zh-CN" altLang="en-US" sz="500" b="0" i="0" u="none" strike="noStrike" cap="none" normalizeH="0" baseline="0" dirty="1">
                <a:ln>
                  <a:noFill/>
                </a:ln>
                <a:effectLst/>
                <a:latin typeface="微软雅黑" panose="020b0503020204020204" pitchFamily="34" charset="-122"/>
                <a:ea typeface="微软雅黑" panose="020b0503020204020204" pitchFamily="34" charset="-122"/>
              </a:rPr>
              <a:t>东南区</a:t>
            </a:r>
          </a:p>
        </p:txBody>
      </p:sp>
      <p:sp>
        <p:nvSpPr>
          <p:cNvPr id="18" name="矩形: 圆角 17"/>
          <p:cNvSpPr/>
          <p:nvPr/>
        </p:nvSpPr>
        <p:spPr>
          <a:xfrm>
            <a:off x="2443860" y="3316255"/>
            <a:ext cx="540000" cy="180000"/>
          </a:xfrm>
          <a:prstGeom prst="roundRect">
            <a:avLst/>
          </a:prstGeom>
          <a:solidFill>
            <a:srgbClr val="003860"/>
          </a:solidFill>
          <a:ln w="9525" cap="flat" cmpd="sng" algn="ctr">
            <a:no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lang="zh-CN" altLang="en-US" sz="500" dirty="1">
                <a:solidFill>
                  <a:schemeClr val="bg1"/>
                </a:solidFill>
                <a:latin typeface="微软雅黑" panose="020b0503020204020204" pitchFamily="34" charset="-122"/>
                <a:ea typeface="微软雅黑" panose="020b0503020204020204" pitchFamily="34" charset="-122"/>
              </a:rPr>
              <a:t>外贸公司</a:t>
            </a:r>
            <a:endParaRPr lang="en-US" altLang="zh-CN" sz="500">
              <a:solidFill>
                <a:schemeClr val="bg1"/>
              </a:solidFill>
              <a:latin typeface="微软雅黑" panose="020b0503020204020204" pitchFamily="34" charset="-122"/>
              <a:ea typeface="微软雅黑" panose="020b0503020204020204" pitchFamily="34" charset="-122"/>
            </a:endParaRPr>
          </a:p>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kumimoji="0" lang="zh-CN" altLang="en-US" sz="500" b="0" i="0" u="none" strike="noStrike" cap="none" normalizeH="0" baseline="0" dirty="1">
                <a:ln>
                  <a:noFill/>
                </a:ln>
                <a:solidFill>
                  <a:schemeClr val="bg1"/>
                </a:solidFill>
                <a:effectLst/>
                <a:latin typeface="微软雅黑" panose="020b0503020204020204" pitchFamily="34" charset="-122"/>
                <a:ea typeface="微软雅黑" panose="020b0503020204020204" pitchFamily="34" charset="-122"/>
              </a:rPr>
              <a:t>（约</a:t>
            </a:r>
            <a:r>
              <a:rPr kumimoji="0" lang="en-US" altLang="zh-CN" sz="500" b="0" i="0" u="none" strike="noStrike" cap="none" normalizeH="0" baseline="0" dirty="1">
                <a:ln>
                  <a:noFill/>
                </a:ln>
                <a:solidFill>
                  <a:schemeClr val="bg1"/>
                </a:solidFill>
                <a:effectLst/>
                <a:latin typeface="微软雅黑" panose="020b0503020204020204" pitchFamily="34" charset="-122"/>
                <a:ea typeface="微软雅黑" panose="020b0503020204020204" pitchFamily="34" charset="-122"/>
              </a:rPr>
              <a:t>10</a:t>
            </a:r>
            <a:r>
              <a:rPr kumimoji="0" lang="zh-CN" altLang="en-US" sz="500" b="0" i="0" u="none" strike="noStrike" cap="none" normalizeH="0" baseline="0" dirty="1">
                <a:ln>
                  <a:noFill/>
                </a:ln>
                <a:solidFill>
                  <a:schemeClr val="bg1"/>
                </a:solidFill>
                <a:effectLst/>
                <a:latin typeface="微软雅黑" panose="020b0503020204020204" pitchFamily="34" charset="-122"/>
                <a:ea typeface="微软雅黑" panose="020b0503020204020204" pitchFamily="34" charset="-122"/>
              </a:rPr>
              <a:t>人）</a:t>
            </a:r>
          </a:p>
        </p:txBody>
      </p:sp>
      <p:cxnSp>
        <p:nvCxnSpPr>
          <p:cNvPr id="19" name="连接符: 肘形 18"/>
          <p:cNvCxnSpPr>
            <a:stCxn id="9" idx="2"/>
            <a:endCxn id="11" idx="0"/>
          </p:cNvCxnSpPr>
          <p:nvPr/>
        </p:nvCxnSpPr>
        <p:spPr>
          <a:xfrm rot="5400000">
            <a:off x="1211297" y="2887892"/>
            <a:ext cx="222280" cy="634447"/>
          </a:xfrm>
          <a:prstGeom prst="bentConnector3">
            <a:avLst/>
          </a:prstGeom>
          <a:solidFill>
            <a:schemeClr val="accent1"/>
          </a:solidFill>
          <a:ln w="3175" cap="flat" cmpd="sng" algn="ctr">
            <a:solidFill>
              <a:schemeClr val="tx1"/>
            </a:solidFill>
            <a:prstDash val="solid"/>
            <a:round/>
            <a:headEnd type="none" w="med" len="med"/>
            <a:tailEnd type="triangle"/>
          </a:ln>
        </p:spPr>
      </p:cxnSp>
      <p:cxnSp>
        <p:nvCxnSpPr>
          <p:cNvPr id="20" name="连接符: 肘形 19"/>
          <p:cNvCxnSpPr>
            <a:stCxn id="9" idx="2"/>
            <a:endCxn id="13" idx="0"/>
          </p:cNvCxnSpPr>
          <p:nvPr/>
        </p:nvCxnSpPr>
        <p:spPr>
          <a:xfrm rot="16200000" flipH="1">
            <a:off x="1787142" y="2946492"/>
            <a:ext cx="222280" cy="517245"/>
          </a:xfrm>
          <a:prstGeom prst="bentConnector3">
            <a:avLst/>
          </a:prstGeom>
          <a:solidFill>
            <a:schemeClr val="accent1"/>
          </a:solidFill>
          <a:ln w="3175" cap="flat" cmpd="sng" algn="ctr">
            <a:solidFill>
              <a:schemeClr val="tx1"/>
            </a:solidFill>
            <a:prstDash val="solid"/>
            <a:round/>
            <a:headEnd type="none" w="med" len="med"/>
            <a:tailEnd type="triangle"/>
          </a:ln>
        </p:spPr>
      </p:cxnSp>
      <p:cxnSp>
        <p:nvCxnSpPr>
          <p:cNvPr id="21" name="连接符: 肘形 20"/>
          <p:cNvCxnSpPr>
            <a:stCxn id="9" idx="2"/>
            <a:endCxn id="12" idx="0"/>
          </p:cNvCxnSpPr>
          <p:nvPr/>
        </p:nvCxnSpPr>
        <p:spPr>
          <a:xfrm rot="5400000">
            <a:off x="1502768" y="3179363"/>
            <a:ext cx="222280" cy="51505"/>
          </a:xfrm>
          <a:prstGeom prst="bentConnector3">
            <a:avLst/>
          </a:prstGeom>
          <a:solidFill>
            <a:schemeClr val="accent1"/>
          </a:solidFill>
          <a:ln w="3175" cap="flat" cmpd="sng" algn="ctr">
            <a:solidFill>
              <a:schemeClr val="tx1"/>
            </a:solidFill>
            <a:prstDash val="solid"/>
            <a:round/>
            <a:headEnd type="none" w="med" len="med"/>
            <a:tailEnd type="triangle"/>
          </a:ln>
        </p:spPr>
      </p:cxnSp>
      <p:cxnSp>
        <p:nvCxnSpPr>
          <p:cNvPr id="22" name="连接符: 肘形 21"/>
          <p:cNvCxnSpPr>
            <a:stCxn id="11" idx="2"/>
            <a:endCxn id="14" idx="0"/>
          </p:cNvCxnSpPr>
          <p:nvPr/>
        </p:nvCxnSpPr>
        <p:spPr>
          <a:xfrm rot="5400000">
            <a:off x="718601" y="3422887"/>
            <a:ext cx="213245" cy="359980"/>
          </a:xfrm>
          <a:prstGeom prst="bentConnector3">
            <a:avLst>
              <a:gd name="adj1" fmla="val 50000"/>
            </a:avLst>
          </a:prstGeom>
          <a:solidFill>
            <a:schemeClr val="accent1"/>
          </a:solidFill>
          <a:ln w="3175" cap="flat" cmpd="sng" algn="ctr">
            <a:solidFill>
              <a:schemeClr val="tx1"/>
            </a:solidFill>
            <a:prstDash val="solid"/>
            <a:round/>
            <a:headEnd type="none" w="med" len="med"/>
            <a:tailEnd type="triangle"/>
          </a:ln>
        </p:spPr>
      </p:cxnSp>
      <p:cxnSp>
        <p:nvCxnSpPr>
          <p:cNvPr id="23" name="连接符: 肘形 22"/>
          <p:cNvCxnSpPr>
            <a:stCxn id="11" idx="2"/>
            <a:endCxn id="15" idx="0"/>
          </p:cNvCxnSpPr>
          <p:nvPr/>
        </p:nvCxnSpPr>
        <p:spPr>
          <a:xfrm rot="16200000" flipH="1">
            <a:off x="1082006" y="3419462"/>
            <a:ext cx="213245" cy="366830"/>
          </a:xfrm>
          <a:prstGeom prst="bentConnector3">
            <a:avLst>
              <a:gd name="adj1" fmla="val 50000"/>
            </a:avLst>
          </a:prstGeom>
          <a:solidFill>
            <a:schemeClr val="accent1"/>
          </a:solidFill>
          <a:ln w="3175" cap="flat" cmpd="sng" algn="ctr">
            <a:solidFill>
              <a:schemeClr val="tx1"/>
            </a:solidFill>
            <a:prstDash val="solid"/>
            <a:round/>
            <a:headEnd type="none" w="med" len="med"/>
            <a:tailEnd type="triangle"/>
          </a:ln>
        </p:spPr>
      </p:cxnSp>
      <p:cxnSp>
        <p:nvCxnSpPr>
          <p:cNvPr id="24" name="连接符: 肘形 23"/>
          <p:cNvCxnSpPr>
            <a:stCxn id="11" idx="2"/>
            <a:endCxn id="16" idx="0"/>
          </p:cNvCxnSpPr>
          <p:nvPr/>
        </p:nvCxnSpPr>
        <p:spPr>
          <a:xfrm rot="5400000">
            <a:off x="839736" y="3544022"/>
            <a:ext cx="213245" cy="117710"/>
          </a:xfrm>
          <a:prstGeom prst="bentConnector3">
            <a:avLst>
              <a:gd name="adj1" fmla="val 50000"/>
            </a:avLst>
          </a:prstGeom>
          <a:solidFill>
            <a:schemeClr val="accent1"/>
          </a:solidFill>
          <a:ln w="3175" cap="flat" cmpd="sng" algn="ctr">
            <a:solidFill>
              <a:schemeClr val="tx1"/>
            </a:solidFill>
            <a:prstDash val="solid"/>
            <a:round/>
            <a:headEnd type="none" w="med" len="med"/>
            <a:tailEnd type="triangle"/>
          </a:ln>
        </p:spPr>
      </p:cxnSp>
      <p:cxnSp>
        <p:nvCxnSpPr>
          <p:cNvPr id="25" name="连接符: 肘形 24"/>
          <p:cNvCxnSpPr>
            <a:stCxn id="11" idx="2"/>
            <a:endCxn id="17" idx="0"/>
          </p:cNvCxnSpPr>
          <p:nvPr/>
        </p:nvCxnSpPr>
        <p:spPr>
          <a:xfrm rot="16200000" flipH="1">
            <a:off x="960870" y="3540597"/>
            <a:ext cx="213245" cy="124559"/>
          </a:xfrm>
          <a:prstGeom prst="bentConnector3">
            <a:avLst>
              <a:gd name="adj1" fmla="val 50000"/>
            </a:avLst>
          </a:prstGeom>
          <a:solidFill>
            <a:schemeClr val="accent1"/>
          </a:solidFill>
          <a:ln w="3175" cap="flat" cmpd="sng" algn="ctr">
            <a:solidFill>
              <a:schemeClr val="tx1"/>
            </a:solidFill>
            <a:prstDash val="solid"/>
            <a:round/>
            <a:headEnd type="none" w="med" len="med"/>
            <a:tailEnd type="triangle"/>
          </a:ln>
        </p:spPr>
      </p:cxnSp>
      <p:cxnSp>
        <p:nvCxnSpPr>
          <p:cNvPr id="26" name="连接符: 肘形 25"/>
          <p:cNvCxnSpPr>
            <a:stCxn id="10" idx="2"/>
            <a:endCxn id="18" idx="0"/>
          </p:cNvCxnSpPr>
          <p:nvPr/>
        </p:nvCxnSpPr>
        <p:spPr>
          <a:xfrm rot="16200000" flipH="1">
            <a:off x="2590289" y="3192683"/>
            <a:ext cx="222281" cy="24862"/>
          </a:xfrm>
          <a:prstGeom prst="bentConnector3">
            <a:avLst/>
          </a:prstGeom>
          <a:solidFill>
            <a:schemeClr val="accent1"/>
          </a:solidFill>
          <a:ln w="3175" cap="flat" cmpd="sng" algn="ctr">
            <a:solidFill>
              <a:schemeClr val="tx1"/>
            </a:solidFill>
            <a:prstDash val="solid"/>
            <a:round/>
            <a:headEnd type="none" w="med" len="med"/>
            <a:tailEnd type="triangle"/>
          </a:ln>
        </p:spPr>
      </p:cxnSp>
      <p:sp>
        <p:nvSpPr>
          <p:cNvPr id="29" name="矩形: 圆角 28"/>
          <p:cNvSpPr/>
          <p:nvPr/>
        </p:nvSpPr>
        <p:spPr>
          <a:xfrm>
            <a:off x="1806664" y="3596389"/>
            <a:ext cx="578522" cy="180000"/>
          </a:xfrm>
          <a:prstGeom prst="roundRect">
            <a:avLst/>
          </a:prstGeom>
          <a:solidFill>
            <a:srgbClr val="003860"/>
          </a:solidFill>
          <a:ln w="9525" cap="flat" cmpd="sng" algn="ctr">
            <a:no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kumimoji="0" lang="zh-CN" altLang="en-US" sz="600" b="0" i="0" u="none" strike="noStrike" cap="none" normalizeH="0" baseline="0" dirty="1">
                <a:ln>
                  <a:noFill/>
                </a:ln>
                <a:solidFill>
                  <a:schemeClr val="bg1"/>
                </a:solidFill>
                <a:effectLst/>
                <a:latin typeface="微软雅黑" panose="020b0503020204020204" pitchFamily="34" charset="-122"/>
                <a:ea typeface="微软雅黑" panose="020b0503020204020204" pitchFamily="34" charset="-122"/>
              </a:rPr>
              <a:t>直销</a:t>
            </a:r>
          </a:p>
        </p:txBody>
      </p:sp>
      <p:sp>
        <p:nvSpPr>
          <p:cNvPr id="30" name="矩形: 圆角 29"/>
          <p:cNvSpPr/>
          <p:nvPr/>
        </p:nvSpPr>
        <p:spPr>
          <a:xfrm>
            <a:off x="1300042" y="4452377"/>
            <a:ext cx="648766" cy="288000"/>
          </a:xfrm>
          <a:prstGeom prst="roundRect">
            <a:avLst/>
          </a:prstGeom>
          <a:solidFill>
            <a:srgbClr val="003860"/>
          </a:solidFill>
          <a:ln w="9525" cap="flat" cmpd="sng" algn="ctr">
            <a:no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kumimoji="0" lang="zh-CN" altLang="en-US" sz="500" b="0" i="0" u="none" strike="noStrike" cap="none" normalizeH="0" baseline="0" dirty="1">
                <a:ln>
                  <a:noFill/>
                </a:ln>
                <a:solidFill>
                  <a:schemeClr val="bg1"/>
                </a:solidFill>
                <a:effectLst/>
                <a:latin typeface="微软雅黑" panose="020b0503020204020204" pitchFamily="34" charset="-122"/>
                <a:ea typeface="微软雅黑" panose="020b0503020204020204" pitchFamily="34" charset="-122"/>
              </a:rPr>
              <a:t>直接客户</a:t>
            </a:r>
            <a:br>
              <a:rPr kumimoji="0" lang="en-US" altLang="zh-CN" sz="500" b="0" i="0" u="none" strike="noStrike" cap="none" normalizeH="0" baseline="0" dirty="1">
                <a:ln>
                  <a:noFill/>
                </a:ln>
                <a:solidFill>
                  <a:schemeClr val="bg1"/>
                </a:solidFill>
                <a:effectLst/>
                <a:latin typeface="微软雅黑" panose="020b0503020204020204" pitchFamily="34" charset="-122"/>
                <a:ea typeface="微软雅黑" panose="020b0503020204020204" pitchFamily="34" charset="-122"/>
              </a:rPr>
            </a:br>
            <a:r>
              <a:rPr kumimoji="0" lang="zh-CN" altLang="en-US" sz="500" b="0" i="0" u="none" strike="noStrike" cap="none" normalizeH="0" baseline="0" dirty="1">
                <a:ln>
                  <a:noFill/>
                </a:ln>
                <a:solidFill>
                  <a:schemeClr val="bg1"/>
                </a:solidFill>
                <a:effectLst/>
                <a:latin typeface="微软雅黑" panose="020b0503020204020204" pitchFamily="34" charset="-122"/>
                <a:ea typeface="微软雅黑" panose="020b0503020204020204" pitchFamily="34" charset="-122"/>
              </a:rPr>
              <a:t>（较大药企及化妆品企业）</a:t>
            </a:r>
          </a:p>
        </p:txBody>
      </p:sp>
      <p:cxnSp>
        <p:nvCxnSpPr>
          <p:cNvPr id="32" name="连接符: 肘形 31"/>
          <p:cNvCxnSpPr>
            <a:stCxn id="29" idx="2"/>
            <a:endCxn id="30" idx="0"/>
          </p:cNvCxnSpPr>
          <p:nvPr/>
        </p:nvCxnSpPr>
        <p:spPr>
          <a:xfrm rot="5400000">
            <a:off x="1522181" y="3878633"/>
            <a:ext cx="675988" cy="471500"/>
          </a:xfrm>
          <a:prstGeom prst="bentConnector3">
            <a:avLst/>
          </a:prstGeom>
          <a:solidFill>
            <a:schemeClr val="accent1"/>
          </a:solidFill>
          <a:ln w="3175" cap="flat" cmpd="sng" algn="ctr">
            <a:solidFill>
              <a:schemeClr val="tx1"/>
            </a:solidFill>
            <a:prstDash val="solid"/>
            <a:round/>
            <a:headEnd type="none" w="med" len="med"/>
            <a:tailEnd type="triangle"/>
          </a:ln>
        </p:spPr>
      </p:cxnSp>
      <p:sp>
        <p:nvSpPr>
          <p:cNvPr id="33" name="矩形: 圆角 32"/>
          <p:cNvSpPr/>
          <p:nvPr/>
        </p:nvSpPr>
        <p:spPr>
          <a:xfrm>
            <a:off x="2299749" y="4002372"/>
            <a:ext cx="578522" cy="180000"/>
          </a:xfrm>
          <a:prstGeom prst="roundRect">
            <a:avLst/>
          </a:prstGeom>
          <a:solidFill>
            <a:srgbClr val="003860"/>
          </a:solidFill>
          <a:ln w="9525" cap="flat" cmpd="sng" algn="ctr">
            <a:no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lang="zh-CN" altLang="en-US" sz="600" dirty="1">
                <a:solidFill>
                  <a:schemeClr val="bg1"/>
                </a:solidFill>
                <a:latin typeface="微软雅黑" panose="020b0503020204020204" pitchFamily="34" charset="-122"/>
                <a:ea typeface="微软雅黑" panose="020b0503020204020204" pitchFamily="34" charset="-122"/>
              </a:rPr>
              <a:t>商贸公司</a:t>
            </a:r>
            <a:endParaRPr lang="en-US" altLang="zh-CN" sz="600">
              <a:solidFill>
                <a:schemeClr val="bg1"/>
              </a:solidFill>
              <a:latin typeface="微软雅黑" panose="020b0503020204020204" pitchFamily="34" charset="-122"/>
              <a:ea typeface="微软雅黑" panose="020b0503020204020204" pitchFamily="34" charset="-122"/>
            </a:endParaRPr>
          </a:p>
        </p:txBody>
      </p:sp>
      <p:cxnSp>
        <p:nvCxnSpPr>
          <p:cNvPr id="34" name="连接符: 肘形 33"/>
          <p:cNvCxnSpPr>
            <a:stCxn id="29" idx="2"/>
            <a:endCxn id="33" idx="0"/>
          </p:cNvCxnSpPr>
          <p:nvPr/>
        </p:nvCxnSpPr>
        <p:spPr>
          <a:xfrm rot="16200000" flipH="1">
            <a:off x="2229476" y="3642837"/>
            <a:ext cx="225983" cy="493085"/>
          </a:xfrm>
          <a:prstGeom prst="bentConnector3">
            <a:avLst>
              <a:gd name="adj1" fmla="val 50000"/>
            </a:avLst>
          </a:prstGeom>
          <a:solidFill>
            <a:schemeClr val="accent1"/>
          </a:solidFill>
          <a:ln w="3175" cap="flat" cmpd="sng" algn="ctr">
            <a:solidFill>
              <a:schemeClr val="tx1"/>
            </a:solidFill>
            <a:prstDash val="solid"/>
            <a:round/>
            <a:headEnd type="none" w="med" len="med"/>
            <a:tailEnd type="triangle"/>
          </a:ln>
        </p:spPr>
      </p:cxnSp>
      <p:sp>
        <p:nvSpPr>
          <p:cNvPr id="35" name="矩形: 圆角 34"/>
          <p:cNvSpPr/>
          <p:nvPr/>
        </p:nvSpPr>
        <p:spPr>
          <a:xfrm>
            <a:off x="2777507" y="4392731"/>
            <a:ext cx="144000" cy="576000"/>
          </a:xfrm>
          <a:prstGeom prst="roundRect">
            <a:avLst/>
          </a:prstGeom>
          <a:solidFill>
            <a:schemeClr val="accent1">
              <a:lumMod val="40000"/>
              <a:lumOff val="60000"/>
            </a:schemeClr>
          </a:solidFill>
          <a:ln w="9525" cap="flat" cmpd="sng" algn="ctr">
            <a:no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lang="zh-CN" altLang="en-US" sz="500" dirty="1">
                <a:latin typeface="微软雅黑" panose="020b0503020204020204" pitchFamily="34" charset="-122"/>
                <a:ea typeface="微软雅黑" panose="020b0503020204020204" pitchFamily="34" charset="-122"/>
              </a:rPr>
              <a:t>出口</a:t>
            </a:r>
            <a:endParaRPr kumimoji="0" lang="zh-CN" altLang="en-US" sz="5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36" name="矩形: 圆角 35"/>
          <p:cNvSpPr/>
          <p:nvPr/>
        </p:nvSpPr>
        <p:spPr>
          <a:xfrm>
            <a:off x="2205751" y="4392731"/>
            <a:ext cx="144000" cy="576000"/>
          </a:xfrm>
          <a:prstGeom prst="roundRect">
            <a:avLst/>
          </a:prstGeom>
          <a:solidFill>
            <a:schemeClr val="accent1">
              <a:lumMod val="40000"/>
              <a:lumOff val="60000"/>
            </a:schemeClr>
          </a:solidFill>
          <a:ln w="9525" cap="flat" cmpd="sng" algn="ctr">
            <a:no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lang="zh-CN" altLang="en-US" sz="500" dirty="1">
                <a:latin typeface="微软雅黑" panose="020b0503020204020204" pitchFamily="34" charset="-122"/>
                <a:ea typeface="微软雅黑" panose="020b0503020204020204" pitchFamily="34" charset="-122"/>
              </a:rPr>
              <a:t>体量较小药企</a:t>
            </a:r>
            <a:endParaRPr kumimoji="0" lang="zh-CN" altLang="en-US" sz="5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39" name="矩形: 圆角 38"/>
          <p:cNvSpPr/>
          <p:nvPr/>
        </p:nvSpPr>
        <p:spPr>
          <a:xfrm>
            <a:off x="2491629" y="4392731"/>
            <a:ext cx="144000" cy="576000"/>
          </a:xfrm>
          <a:prstGeom prst="roundRect">
            <a:avLst/>
          </a:prstGeom>
          <a:solidFill>
            <a:schemeClr val="accent1">
              <a:lumMod val="40000"/>
              <a:lumOff val="60000"/>
            </a:schemeClr>
          </a:solidFill>
          <a:ln w="9525" cap="flat" cmpd="sng" algn="ctr">
            <a:noFill/>
            <a:prstDash val="solid"/>
            <a:round/>
            <a:headEnd type="none" w="med" len="med"/>
            <a:tailEnd type="none" w="med" len="med"/>
          </a:ln>
        </p:spPr>
        <p:txBody>
          <a:bodyPr vert="horz" wrap="square" lIns="91440" tIns="45720" rIns="91440" bIns="45720" numCol="1" rtlCol="0" anchor="ctr" anchorCtr="0" compatLnSpc="1"/>
          <a:lstStyle/>
          <a:p>
            <a:pPr marL="0" marR="0" indent="0" algn="ctr" defTabSz="914400" fontAlgn="base" rtl="0" eaLnBrk="0" latinLnBrk="0" hangingPunct="0">
              <a:lnSpc>
                <a:spcPct val="100000"/>
              </a:lnSpc>
              <a:spcBef>
                <a:spcPct val="0"/>
              </a:spcBef>
              <a:spcAft>
                <a:spcPct val="0"/>
              </a:spcAft>
              <a:buClrTx/>
              <a:buSzTx/>
              <a:buFont typeface="Arial" panose="020b0604020202020204" pitchFamily="34" charset="0"/>
              <a:buNone/>
            </a:pPr>
            <a:r>
              <a:rPr kumimoji="0" lang="zh-CN" altLang="en-US" sz="500" b="0" i="0" u="none" strike="noStrike" cap="none" normalizeH="0" baseline="0" dirty="1">
                <a:ln>
                  <a:noFill/>
                </a:ln>
                <a:effectLst/>
                <a:latin typeface="微软雅黑" panose="020b0503020204020204" pitchFamily="34" charset="-122"/>
                <a:ea typeface="微软雅黑" panose="020b0503020204020204" pitchFamily="34" charset="-122"/>
              </a:rPr>
              <a:t>化妆品企业</a:t>
            </a:r>
          </a:p>
        </p:txBody>
      </p:sp>
      <p:cxnSp>
        <p:nvCxnSpPr>
          <p:cNvPr id="41" name="连接符: 肘形 40"/>
          <p:cNvCxnSpPr>
            <a:stCxn id="33" idx="2"/>
            <a:endCxn id="36" idx="0"/>
          </p:cNvCxnSpPr>
          <p:nvPr/>
        </p:nvCxnSpPr>
        <p:spPr>
          <a:xfrm rot="5400000">
            <a:off x="2328202" y="4131922"/>
            <a:ext cx="210359" cy="311259"/>
          </a:xfrm>
          <a:prstGeom prst="bentConnector3">
            <a:avLst/>
          </a:prstGeom>
          <a:solidFill>
            <a:schemeClr val="accent1"/>
          </a:solidFill>
          <a:ln w="3175" cap="flat" cmpd="sng" algn="ctr">
            <a:solidFill>
              <a:schemeClr val="tx1"/>
            </a:solidFill>
            <a:prstDash val="solid"/>
            <a:round/>
            <a:headEnd type="none" w="med" len="med"/>
            <a:tailEnd type="triangle"/>
          </a:ln>
        </p:spPr>
      </p:cxnSp>
      <p:cxnSp>
        <p:nvCxnSpPr>
          <p:cNvPr id="42" name="连接符: 肘形 41"/>
          <p:cNvCxnSpPr>
            <a:stCxn id="33" idx="2"/>
            <a:endCxn id="35" idx="0"/>
          </p:cNvCxnSpPr>
          <p:nvPr/>
        </p:nvCxnSpPr>
        <p:spPr>
          <a:xfrm rot="16200000" flipH="1">
            <a:off x="2614079" y="4157302"/>
            <a:ext cx="210359" cy="260497"/>
          </a:xfrm>
          <a:prstGeom prst="bentConnector3">
            <a:avLst/>
          </a:prstGeom>
          <a:solidFill>
            <a:schemeClr val="accent1"/>
          </a:solidFill>
          <a:ln w="3175" cap="flat" cmpd="sng" algn="ctr">
            <a:solidFill>
              <a:schemeClr val="tx1"/>
            </a:solidFill>
            <a:prstDash val="solid"/>
            <a:round/>
            <a:headEnd type="none" w="med" len="med"/>
            <a:tailEnd type="triangle"/>
          </a:ln>
        </p:spPr>
      </p:cxnSp>
      <p:cxnSp>
        <p:nvCxnSpPr>
          <p:cNvPr id="43" name="连接符: 肘形 42"/>
          <p:cNvCxnSpPr>
            <a:stCxn id="33" idx="2"/>
            <a:endCxn id="39" idx="0"/>
          </p:cNvCxnSpPr>
          <p:nvPr/>
        </p:nvCxnSpPr>
        <p:spPr>
          <a:xfrm rot="5400000">
            <a:off x="2471141" y="4274861"/>
            <a:ext cx="210359" cy="25381"/>
          </a:xfrm>
          <a:prstGeom prst="bentConnector3">
            <a:avLst/>
          </a:prstGeom>
          <a:solidFill>
            <a:schemeClr val="accent1"/>
          </a:solidFill>
          <a:ln w="3175" cap="flat" cmpd="sng" algn="ctr">
            <a:solidFill>
              <a:schemeClr val="tx1"/>
            </a:solidFill>
            <a:prstDash val="solid"/>
            <a:round/>
            <a:headEnd type="none" w="med" len="med"/>
            <a:tailEnd type="triangle"/>
          </a:ln>
        </p:spPr>
      </p:cxnSp>
      <p:sp>
        <p:nvSpPr>
          <p:cNvPr id="44" name="矩形 43"/>
          <p:cNvSpPr/>
          <p:nvPr/>
        </p:nvSpPr>
        <p:spPr>
          <a:xfrm>
            <a:off x="3091037" y="2549521"/>
            <a:ext cx="2556000" cy="2610856"/>
          </a:xfrm>
          <a:prstGeom prst="rect"/>
          <a:noFill/>
          <a:ln w="3175" cap="flat" cmpd="sng" algn="ctr">
            <a:solidFill>
              <a:schemeClr val="bg1">
                <a:lumMod val="50000"/>
              </a:schemeClr>
            </a:solidFill>
            <a:prstDash val="sysDash"/>
            <a:round/>
            <a:headEnd type="none" w="med" len="med"/>
            <a:tailEnd type="none" w="med" len="med"/>
          </a:ln>
          <a:effectLst/>
        </p:spPr>
        <p:txBody>
          <a:bodyPr vert="horz" wrap="square" lIns="91440" tIns="45720" rIns="91440" bIns="45720" numCol="1" rtlCol="0" anchor="t" anchorCtr="0" compatLnSpc="1"/>
          <a:lstStyle/>
          <a:p>
            <a:pPr marL="0" marR="0" indent="0" algn="l" defTabSz="914400" fontAlgn="base" rtl="0" eaLnBrk="0" latinLnBrk="0" hangingPunct="0">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effectLst/>
              <a:latin typeface="微软雅黑" panose="020b0503020204020204" pitchFamily="34" charset="-122"/>
              <a:ea typeface="微软雅黑" panose="020b0503020204020204" pitchFamily="34" charset="-122"/>
            </a:endParaRPr>
          </a:p>
        </p:txBody>
      </p:sp>
      <p:sp>
        <p:nvSpPr>
          <p:cNvPr id="45" name="矩形 44"/>
          <p:cNvSpPr/>
          <p:nvPr/>
        </p:nvSpPr>
        <p:spPr>
          <a:xfrm>
            <a:off x="476452" y="2555871"/>
            <a:ext cx="1226022" cy="184666"/>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800" b="1" dirty="1">
                <a:latin typeface="微软雅黑" panose="020b0503020204020204" pitchFamily="34" charset="-122"/>
                <a:ea typeface="微软雅黑" panose="020b0503020204020204" pitchFamily="34" charset="-122"/>
              </a:rPr>
              <a:t>公司组织架构调查</a:t>
            </a:r>
            <a:endParaRPr lang="zh-CN" altLang="en-US" sz="800" b="1">
              <a:latin typeface="微软雅黑" panose="020b0503020204020204" pitchFamily="34" charset="-122"/>
              <a:ea typeface="微软雅黑" panose="020b0503020204020204" pitchFamily="34" charset="-122"/>
            </a:endParaRPr>
          </a:p>
        </p:txBody>
      </p:sp>
      <p:sp>
        <p:nvSpPr>
          <p:cNvPr id="46" name="矩形 45"/>
          <p:cNvSpPr/>
          <p:nvPr/>
        </p:nvSpPr>
        <p:spPr>
          <a:xfrm>
            <a:off x="3091037" y="2555871"/>
            <a:ext cx="1226022" cy="184666"/>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800" b="1" dirty="1">
                <a:latin typeface="微软雅黑" panose="020b0503020204020204" pitchFamily="34" charset="-122"/>
                <a:ea typeface="微软雅黑" panose="020b0503020204020204" pitchFamily="34" charset="-122"/>
              </a:rPr>
              <a:t>异类产品竞争格局</a:t>
            </a:r>
            <a:endParaRPr lang="zh-CN" altLang="en-US" sz="800" b="1">
              <a:latin typeface="微软雅黑" panose="020b0503020204020204" pitchFamily="34" charset="-122"/>
              <a:ea typeface="微软雅黑" panose="020b0503020204020204" pitchFamily="34" charset="-122"/>
            </a:endParaRPr>
          </a:p>
        </p:txBody>
      </p:sp>
      <p:sp>
        <p:nvSpPr>
          <p:cNvPr id="47" name="矩形 46"/>
          <p:cNvSpPr/>
          <p:nvPr/>
        </p:nvSpPr>
        <p:spPr>
          <a:xfrm>
            <a:off x="463548" y="5269230"/>
            <a:ext cx="1226022" cy="184666"/>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800" b="1" dirty="1">
                <a:latin typeface="微软雅黑" panose="020b0503020204020204" pitchFamily="34" charset="-122"/>
                <a:ea typeface="微软雅黑" panose="020b0503020204020204" pitchFamily="34" charset="-122"/>
              </a:rPr>
              <a:t>政策影响因素分析</a:t>
            </a:r>
            <a:endParaRPr lang="zh-CN" altLang="en-US" sz="800" b="1">
              <a:latin typeface="微软雅黑" panose="020b0503020204020204" pitchFamily="34" charset="-122"/>
              <a:ea typeface="微软雅黑" panose="020b0503020204020204" pitchFamily="34" charset="-122"/>
            </a:endParaRPr>
          </a:p>
        </p:txBody>
      </p:sp>
      <p:sp>
        <p:nvSpPr>
          <p:cNvPr id="48" name="矩形: 圆角 47"/>
          <p:cNvSpPr/>
          <p:nvPr/>
        </p:nvSpPr>
        <p:spPr>
          <a:xfrm>
            <a:off x="512112" y="5522141"/>
            <a:ext cx="2850214" cy="144000"/>
          </a:xfrm>
          <a:prstGeom prst="roundRect">
            <a:avLst/>
          </a:prstGeom>
          <a:solidFill>
            <a:srgbClr val="003860"/>
          </a:solidFill>
          <a:ln w="9525" cap="flat" cmpd="sng" algn="ctr">
            <a:noFill/>
            <a:prstDash val="solid"/>
            <a:round/>
            <a:headEnd type="none" w="med" len="med"/>
            <a:tailEnd type="none" w="med" len="med"/>
          </a:ln>
        </p:spPr>
        <p:txBody>
          <a:bodyPr vert="horz" wrap="square" lIns="91440" tIns="45720" rIns="91440" bIns="45720" numCol="1" rtlCol="0" anchor="ctr" anchorCtr="0" compatLnSpc="1"/>
          <a:lstStyle/>
          <a:p>
            <a:r>
              <a:rPr lang="zh-TW" altLang="en-US" sz="500" b="1" dirty="1">
                <a:solidFill>
                  <a:schemeClr val="bg1"/>
                </a:solidFill>
                <a:latin typeface="微软雅黑" panose="020b0503020204020204" pitchFamily="34" charset="-122"/>
                <a:ea typeface="微软雅黑" panose="020b0503020204020204" pitchFamily="34" charset="-122"/>
              </a:rPr>
              <a:t>一、药品注册管理趋严：提高制剂企业与高端包材企业合作意愿，玻璃药包材市场集中度提升</a:t>
            </a:r>
            <a:endParaRPr kumimoji="0" lang="zh-CN" altLang="en-US" sz="500" b="1"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endParaRPr>
          </a:p>
        </p:txBody>
      </p:sp>
      <p:sp>
        <p:nvSpPr>
          <p:cNvPr id="49" name="矩形: 圆角 48"/>
          <p:cNvSpPr/>
          <p:nvPr/>
        </p:nvSpPr>
        <p:spPr>
          <a:xfrm>
            <a:off x="512112" y="6398173"/>
            <a:ext cx="2850214" cy="144000"/>
          </a:xfrm>
          <a:prstGeom prst="roundRect">
            <a:avLst/>
          </a:prstGeom>
          <a:solidFill>
            <a:srgbClr val="003860"/>
          </a:solidFill>
          <a:ln w="9525" cap="flat" cmpd="sng" algn="ctr">
            <a:noFill/>
            <a:prstDash val="solid"/>
            <a:round/>
            <a:headEnd type="none" w="med" len="med"/>
            <a:tailEnd type="none" w="med" len="med"/>
          </a:ln>
        </p:spPr>
        <p:txBody>
          <a:bodyPr vert="horz" wrap="square" lIns="91440" tIns="45720" rIns="91440" bIns="45720" numCol="1" rtlCol="0" anchor="ctr" anchorCtr="0" compatLnSpc="1"/>
          <a:lstStyle/>
          <a:p>
            <a:r>
              <a:rPr lang="zh-TW" altLang="en-US" sz="500" b="1" dirty="1">
                <a:solidFill>
                  <a:schemeClr val="bg1"/>
                </a:solidFill>
                <a:latin typeface="微软雅黑" panose="020b0503020204020204" pitchFamily="34" charset="-122"/>
                <a:ea typeface="微软雅黑" panose="020b0503020204020204" pitchFamily="34" charset="-122"/>
              </a:rPr>
              <a:t>二、</a:t>
            </a:r>
            <a:r>
              <a:rPr lang="zh-CN" altLang="en-US" sz="500" b="1" dirty="1">
                <a:solidFill>
                  <a:schemeClr val="bg1"/>
                </a:solidFill>
                <a:latin typeface="微软雅黑" panose="020b0503020204020204" pitchFamily="34" charset="-122"/>
                <a:ea typeface="微软雅黑" panose="020b0503020204020204" pitchFamily="34" charset="-122"/>
              </a:rPr>
              <a:t>限抗、限输液监管趋严</a:t>
            </a:r>
            <a:r>
              <a:rPr lang="zh-TW" altLang="en-US" sz="500" b="1" dirty="1">
                <a:solidFill>
                  <a:schemeClr val="bg1"/>
                </a:solidFill>
                <a:latin typeface="微软雅黑" panose="020b0503020204020204" pitchFamily="34" charset="-122"/>
                <a:ea typeface="微软雅黑" panose="020b0503020204020204" pitchFamily="34" charset="-122"/>
              </a:rPr>
              <a:t>：下游大输液行业加速整合，高质量药包材市场占比同时加大</a:t>
            </a:r>
            <a:endParaRPr lang="en-US" altLang="zh-TW" sz="500" b="1">
              <a:solidFill>
                <a:schemeClr val="bg1"/>
              </a:solidFill>
              <a:latin typeface="微软雅黑" panose="020b0503020204020204" pitchFamily="34" charset="-122"/>
              <a:ea typeface="微软雅黑" panose="020b0503020204020204" pitchFamily="34" charset="-122"/>
            </a:endParaRPr>
          </a:p>
        </p:txBody>
      </p:sp>
      <p:sp>
        <p:nvSpPr>
          <p:cNvPr id="50" name="矩形 49"/>
          <p:cNvSpPr/>
          <p:nvPr/>
        </p:nvSpPr>
        <p:spPr>
          <a:xfrm>
            <a:off x="463549" y="5647830"/>
            <a:ext cx="3172536" cy="784830"/>
          </a:xfrm>
          <a:prstGeom prst="rect"/>
        </p:spPr>
        <p:txBody>
          <a:bodyPr wrap="square">
            <a:spAutoFit/>
          </a:bodyPr>
          <a:lstStyle/>
          <a:p>
            <a:pPr marL="90488" indent="-90488">
              <a:lnSpc>
                <a:spcPct val="150000"/>
              </a:lnSpc>
              <a:buFont typeface="Arial" panose="020b0604020202020204" pitchFamily="34" charset="0"/>
              <a:buChar char="•"/>
            </a:pPr>
            <a:r>
              <a:rPr lang="en-US" altLang="zh-CN" sz="500" dirty="1">
                <a:latin typeface="微软雅黑" panose="020b0503020204020204" pitchFamily="34" charset="-122"/>
                <a:ea typeface="微软雅黑" panose="020b0503020204020204" pitchFamily="34" charset="-122"/>
              </a:rPr>
              <a:t>2017</a:t>
            </a:r>
            <a:r>
              <a:rPr lang="zh-CN" altLang="en-US" sz="500" dirty="1">
                <a:latin typeface="微软雅黑" panose="020b0503020204020204" pitchFamily="34" charset="-122"/>
                <a:ea typeface="微软雅黑" panose="020b0503020204020204" pitchFamily="34" charset="-122"/>
              </a:rPr>
              <a:t>年</a:t>
            </a:r>
            <a:r>
              <a:rPr lang="en-US" altLang="zh-CN" sz="500" dirty="1">
                <a:latin typeface="微软雅黑" panose="020b0503020204020204" pitchFamily="34" charset="-122"/>
                <a:ea typeface="微软雅黑" panose="020b0503020204020204" pitchFamily="34" charset="-122"/>
              </a:rPr>
              <a:t>12</a:t>
            </a:r>
            <a:r>
              <a:rPr lang="zh-CN" altLang="en-US" sz="500" dirty="1">
                <a:latin typeface="微软雅黑" panose="020b0503020204020204" pitchFamily="34" charset="-122"/>
                <a:ea typeface="微软雅黑" panose="020b0503020204020204" pitchFamily="34" charset="-122"/>
              </a:rPr>
              <a:t>月</a:t>
            </a:r>
            <a:r>
              <a:rPr lang="zh-TW" altLang="en-US" sz="500" dirty="1">
                <a:latin typeface="微软雅黑" panose="020b0503020204020204" pitchFamily="34" charset="-122"/>
                <a:ea typeface="微软雅黑" panose="020b0503020204020204" pitchFamily="34" charset="-122"/>
              </a:rPr>
              <a:t>出台</a:t>
            </a:r>
            <a:r>
              <a:rPr lang="en-US" altLang="zh-CN" sz="500" dirty="1">
                <a:latin typeface="微软雅黑" panose="020b0503020204020204" pitchFamily="34" charset="-122"/>
                <a:ea typeface="微软雅黑" panose="020b0503020204020204" pitchFamily="34" charset="-122"/>
              </a:rPr>
              <a:t>《</a:t>
            </a:r>
            <a:r>
              <a:rPr lang="zh-CN" altLang="en-US" sz="500" dirty="1">
                <a:latin typeface="微软雅黑" panose="020b0503020204020204" pitchFamily="34" charset="-122"/>
                <a:ea typeface="微软雅黑" panose="020b0503020204020204" pitchFamily="34" charset="-122"/>
              </a:rPr>
              <a:t>原料药、药用辅料及药包材与药品制剂共同审评审批管理办法（征求意见稿）</a:t>
            </a:r>
            <a:r>
              <a:rPr lang="en-US" altLang="zh-CN" sz="500" dirty="1">
                <a:latin typeface="微软雅黑" panose="020b0503020204020204" pitchFamily="34" charset="-122"/>
                <a:ea typeface="微软雅黑" panose="020b0503020204020204" pitchFamily="34" charset="-122"/>
              </a:rPr>
              <a:t>》</a:t>
            </a:r>
            <a:r>
              <a:rPr lang="zh-TW" altLang="en-US" sz="500" dirty="1">
                <a:latin typeface="微软雅黑" panose="020b0503020204020204" pitchFamily="34" charset="-122"/>
                <a:ea typeface="微软雅黑" panose="020b0503020204020204" pitchFamily="34" charset="-122"/>
              </a:rPr>
              <a:t>：</a:t>
            </a:r>
            <a:r>
              <a:rPr lang="zh-TW" altLang="en-US" sz="500" i="1"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500" i="1" dirty="1">
                <a:solidFill>
                  <a:schemeClr val="tx1">
                    <a:lumMod val="50000"/>
                    <a:lumOff val="50000"/>
                  </a:schemeClr>
                </a:solidFill>
                <a:latin typeface="微软雅黑" panose="020b0503020204020204" pitchFamily="34" charset="-122"/>
                <a:ea typeface="微软雅黑" panose="020b0503020204020204" pitchFamily="34" charset="-122"/>
              </a:rPr>
              <a:t>获准在上市制剂中使用的原料药，上市后变更按总局相关规定和技术指导原则执行。获准在上市制剂中使用的药用辅料和药包材，除另有规定外，变更由药用辅料和药包材生产企业主动开展相应评估和研究后执行。</a:t>
            </a:r>
            <a:r>
              <a:rPr lang="zh-TW" altLang="en-US" sz="500" i="1" dirty="1">
                <a:solidFill>
                  <a:schemeClr val="tx1">
                    <a:lumMod val="50000"/>
                    <a:lumOff val="50000"/>
                  </a:schemeClr>
                </a:solidFill>
                <a:latin typeface="微软雅黑" panose="020b0503020204020204" pitchFamily="34" charset="-122"/>
                <a:ea typeface="微软雅黑" panose="020b0503020204020204" pitchFamily="34" charset="-122"/>
              </a:rPr>
              <a:t>”</a:t>
            </a:r>
            <a:endParaRPr lang="en-US" altLang="zh-TW" sz="500" i="1">
              <a:solidFill>
                <a:schemeClr val="tx1">
                  <a:lumMod val="50000"/>
                  <a:lumOff val="50000"/>
                </a:schemeClr>
              </a:solidFill>
              <a:latin typeface="微软雅黑" panose="020b0503020204020204" pitchFamily="34" charset="-122"/>
              <a:ea typeface="微软雅黑" panose="020b0503020204020204" pitchFamily="34" charset="-122"/>
            </a:endParaRPr>
          </a:p>
          <a:p>
            <a:pPr marL="90488" indent="-90488">
              <a:lnSpc>
                <a:spcPct val="150000"/>
              </a:lnSpc>
              <a:buFont typeface="Arial" panose="020b0604020202020204" pitchFamily="34" charset="0"/>
              <a:buChar char="•"/>
            </a:pPr>
            <a:r>
              <a:rPr lang="zh-TW" altLang="en-US" sz="500" dirty="1">
                <a:latin typeface="微软雅黑" panose="020b0503020204020204" pitchFamily="34" charset="-122"/>
                <a:ea typeface="微软雅黑" panose="020b0503020204020204" pitchFamily="34" charset="-122"/>
              </a:rPr>
              <a:t>管理办法要求</a:t>
            </a:r>
            <a:r>
              <a:rPr lang="zh-TW" altLang="en-US" sz="500" b="1" dirty="1">
                <a:solidFill>
                  <a:schemeClr val="accent2"/>
                </a:solidFill>
                <a:latin typeface="微软雅黑" panose="020b0503020204020204" pitchFamily="34" charset="-122"/>
                <a:ea typeface="微软雅黑" panose="020b0503020204020204" pitchFamily="34" charset="-122"/>
              </a:rPr>
              <a:t>包材企业与制剂企业共同审评审批</a:t>
            </a:r>
            <a:r>
              <a:rPr lang="zh-TW" altLang="en-US" sz="500" dirty="1">
                <a:latin typeface="微软雅黑" panose="020b0503020204020204" pitchFamily="34" charset="-122"/>
                <a:ea typeface="微软雅黑" panose="020b0503020204020204" pitchFamily="34" charset="-122"/>
              </a:rPr>
              <a:t>。制剂企业将倾向选择与技术水平较高的龙头企业合作，玻璃药包材行业</a:t>
            </a:r>
            <a:r>
              <a:rPr lang="zh-TW" altLang="en-US" sz="500" b="1" dirty="1">
                <a:solidFill>
                  <a:schemeClr val="accent2"/>
                </a:solidFill>
                <a:latin typeface="微软雅黑" panose="020b0503020204020204" pitchFamily="34" charset="-122"/>
                <a:ea typeface="微软雅黑" panose="020b0503020204020204" pitchFamily="34" charset="-122"/>
              </a:rPr>
              <a:t>市场集中度</a:t>
            </a:r>
            <a:r>
              <a:rPr lang="zh-TW" altLang="en-US" sz="500" dirty="1">
                <a:latin typeface="微软雅黑" panose="020b0503020204020204" pitchFamily="34" charset="-122"/>
                <a:ea typeface="微软雅黑" panose="020b0503020204020204" pitchFamily="34" charset="-122"/>
              </a:rPr>
              <a:t>将进一步提升。</a:t>
            </a:r>
            <a:endParaRPr lang="en-US" altLang="zh-CN" sz="500">
              <a:latin typeface="微软雅黑" panose="020b0503020204020204" pitchFamily="34" charset="-122"/>
              <a:ea typeface="微软雅黑" panose="020b0503020204020204" pitchFamily="34" charset="-122"/>
            </a:endParaRPr>
          </a:p>
        </p:txBody>
      </p:sp>
      <p:sp>
        <p:nvSpPr>
          <p:cNvPr id="51" name="矩形 50"/>
          <p:cNvSpPr/>
          <p:nvPr/>
        </p:nvSpPr>
        <p:spPr>
          <a:xfrm>
            <a:off x="464484" y="6533384"/>
            <a:ext cx="3170745" cy="1246495"/>
          </a:xfrm>
          <a:prstGeom prst="rect"/>
        </p:spPr>
        <p:txBody>
          <a:bodyPr wrap="square">
            <a:spAutoFit/>
          </a:bodyPr>
          <a:lstStyle/>
          <a:p>
            <a:pPr marL="90488" indent="-90488">
              <a:lnSpc>
                <a:spcPct val="150000"/>
              </a:lnSpc>
              <a:buFont typeface="Arial" panose="020b0604020202020204" pitchFamily="34" charset="0"/>
              <a:buChar char="•"/>
            </a:pPr>
            <a:r>
              <a:rPr lang="zh-CN" altLang="en-US" sz="500" dirty="1">
                <a:latin typeface="微软雅黑" panose="020b0503020204020204" pitchFamily="34" charset="-122"/>
                <a:ea typeface="微软雅黑" panose="020b0503020204020204" pitchFamily="34" charset="-122"/>
              </a:rPr>
              <a:t>2016年8月《遏制细菌耐药国家行动计划（2016-2020年）》</a:t>
            </a:r>
            <a:r>
              <a:rPr lang="zh-TW" altLang="en-US" sz="500" dirty="1">
                <a:latin typeface="微软雅黑" panose="020b0503020204020204" pitchFamily="34" charset="-122"/>
                <a:ea typeface="微软雅黑" panose="020b0503020204020204" pitchFamily="34" charset="-122"/>
              </a:rPr>
              <a:t>：</a:t>
            </a:r>
            <a:r>
              <a:rPr lang="zh-CN" altLang="en-US" sz="500" i="1" dirty="1">
                <a:solidFill>
                  <a:schemeClr val="tx1">
                    <a:lumMod val="50000"/>
                    <a:lumOff val="50000"/>
                  </a:schemeClr>
                </a:solidFill>
                <a:latin typeface="微软雅黑" panose="020b0503020204020204" pitchFamily="34" charset="-122"/>
                <a:ea typeface="微软雅黑" panose="020b0503020204020204" pitchFamily="34" charset="-122"/>
              </a:rPr>
              <a:t>对抗菌药物的研发、生产、流通、应用、环境保护等各个环节加强监管</a:t>
            </a:r>
            <a:r>
              <a:rPr lang="zh-TW" altLang="en-US" sz="500" i="1"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500" i="1" dirty="1">
                <a:solidFill>
                  <a:schemeClr val="tx1">
                    <a:lumMod val="50000"/>
                    <a:lumOff val="50000"/>
                  </a:schemeClr>
                </a:solidFill>
                <a:latin typeface="微软雅黑" panose="020b0503020204020204" pitchFamily="34" charset="-122"/>
                <a:ea typeface="微软雅黑" panose="020b0503020204020204" pitchFamily="34" charset="-122"/>
              </a:rPr>
              <a:t>限制抗菌药物滥用现象，药店，国家要求药店出售抗菌药物，必须凭借处方</a:t>
            </a:r>
          </a:p>
          <a:p>
            <a:pPr marL="90488" indent="-90488">
              <a:lnSpc>
                <a:spcPct val="150000"/>
              </a:lnSpc>
              <a:buFont typeface="Arial" panose="020b0604020202020204" pitchFamily="34" charset="0"/>
              <a:buChar char="•"/>
            </a:pPr>
            <a:r>
              <a:rPr lang="zh-CN" altLang="en-US" sz="500" dirty="1">
                <a:latin typeface="微软雅黑" panose="020b0503020204020204" pitchFamily="34" charset="-122"/>
                <a:ea typeface="微软雅黑" panose="020b0503020204020204" pitchFamily="34" charset="-122"/>
              </a:rPr>
              <a:t>2017年3月《关于进一步加强抗菌药物临床应用管理遏制细菌耐药的通知》</a:t>
            </a:r>
            <a:r>
              <a:rPr lang="zh-TW" altLang="en-US" sz="500" dirty="1">
                <a:latin typeface="微软雅黑" panose="020b0503020204020204" pitchFamily="34" charset="-122"/>
                <a:ea typeface="微软雅黑" panose="020b0503020204020204" pitchFamily="34" charset="-122"/>
              </a:rPr>
              <a:t>：</a:t>
            </a:r>
            <a:r>
              <a:rPr lang="zh-CN" altLang="en-US" sz="500" i="1" dirty="1">
                <a:solidFill>
                  <a:schemeClr val="tx1">
                    <a:lumMod val="50000"/>
                    <a:lumOff val="50000"/>
                  </a:schemeClr>
                </a:solidFill>
                <a:latin typeface="微软雅黑" panose="020b0503020204020204" pitchFamily="34" charset="-122"/>
                <a:ea typeface="微软雅黑" panose="020b0503020204020204" pitchFamily="34" charset="-122"/>
              </a:rPr>
              <a:t>高度重视抗菌药物临床应用管理，重点督查基层医疗，并要求一个月内全国各级各类医疗机构制定本机构抗菌药物供应目录，明确各级医师抗菌药物处方权</a:t>
            </a:r>
          </a:p>
          <a:p>
            <a:pPr marL="90488" indent="-90488">
              <a:lnSpc>
                <a:spcPct val="150000"/>
              </a:lnSpc>
              <a:buFont typeface="Arial" panose="020b0604020202020204" pitchFamily="34" charset="0"/>
              <a:buChar char="•"/>
            </a:pPr>
            <a:r>
              <a:rPr lang="zh-CN" altLang="en-US" sz="500" dirty="1">
                <a:latin typeface="微软雅黑" panose="020b0503020204020204" pitchFamily="34" charset="-122"/>
                <a:ea typeface="微软雅黑" panose="020b0503020204020204" pitchFamily="34" charset="-122"/>
              </a:rPr>
              <a:t>2018年全国两会</a:t>
            </a:r>
            <a:r>
              <a:rPr lang="en-US" altLang="zh-TW" sz="500" dirty="1">
                <a:latin typeface="微软雅黑" panose="020b0503020204020204" pitchFamily="34" charset="-122"/>
                <a:ea typeface="微软雅黑" panose="020b0503020204020204" pitchFamily="34" charset="-122"/>
              </a:rPr>
              <a:t>《</a:t>
            </a:r>
            <a:r>
              <a:rPr lang="zh-CN" altLang="en-US" sz="500" dirty="1">
                <a:latin typeface="微软雅黑" panose="020b0503020204020204" pitchFamily="34" charset="-122"/>
                <a:ea typeface="微软雅黑" panose="020b0503020204020204" pitchFamily="34" charset="-122"/>
              </a:rPr>
              <a:t>关于建立医院静脉输液的联网体系与大数据监控平台，以此监控全国输液状况的提议</a:t>
            </a:r>
            <a:r>
              <a:rPr lang="en-US" altLang="zh-TW" sz="500" dirty="1">
                <a:latin typeface="微软雅黑" panose="020b0503020204020204" pitchFamily="34" charset="-122"/>
                <a:ea typeface="微软雅黑" panose="020b0503020204020204" pitchFamily="34" charset="-122"/>
              </a:rPr>
              <a:t>》</a:t>
            </a:r>
            <a:endParaRPr lang="en-US" altLang="zh-CN" sz="500">
              <a:latin typeface="微软雅黑" panose="020b0503020204020204" pitchFamily="34" charset="-122"/>
              <a:ea typeface="微软雅黑" panose="020b0503020204020204" pitchFamily="34" charset="-122"/>
            </a:endParaRPr>
          </a:p>
          <a:p>
            <a:pPr marL="90488" indent="-90488">
              <a:lnSpc>
                <a:spcPct val="150000"/>
              </a:lnSpc>
              <a:buFont typeface="Arial" panose="020b0604020202020204" pitchFamily="34" charset="0"/>
              <a:buChar char="•"/>
            </a:pPr>
            <a:r>
              <a:rPr lang="zh-TW" altLang="en-US" sz="500" dirty="1">
                <a:solidFill>
                  <a:srgbClr val="000000"/>
                </a:solidFill>
                <a:latin typeface="微软雅黑" panose="020b0503020204020204" pitchFamily="34" charset="-122"/>
                <a:ea typeface="微软雅黑" panose="020b0503020204020204" pitchFamily="34" charset="-122"/>
              </a:rPr>
              <a:t>市场整体规模萎缩导致</a:t>
            </a:r>
            <a:r>
              <a:rPr lang="zh-TW" altLang="zh-CN" sz="500" dirty="1">
                <a:solidFill>
                  <a:srgbClr val="000000"/>
                </a:solidFill>
                <a:latin typeface="微软雅黑" panose="020b0503020204020204" pitchFamily="34" charset="-122"/>
                <a:ea typeface="微软雅黑" panose="020b0503020204020204" pitchFamily="34" charset="-122"/>
              </a:rPr>
              <a:t>大量输液厂商遭淘汰</a:t>
            </a:r>
            <a:r>
              <a:rPr lang="zh-TW" altLang="en-US" sz="500" dirty="1">
                <a:solidFill>
                  <a:srgbClr val="000000"/>
                </a:solidFill>
                <a:latin typeface="微软雅黑" panose="020b0503020204020204" pitchFamily="34" charset="-122"/>
                <a:ea typeface="微软雅黑" panose="020b0503020204020204" pitchFamily="34" charset="-122"/>
              </a:rPr>
              <a:t>，</a:t>
            </a:r>
            <a:r>
              <a:rPr lang="zh-TW" altLang="en-US" sz="500" dirty="1">
                <a:latin typeface="微软雅黑" panose="020b0503020204020204" pitchFamily="34" charset="-122"/>
                <a:ea typeface="微软雅黑" panose="020b0503020204020204" pitchFamily="34" charset="-122"/>
              </a:rPr>
              <a:t>加速</a:t>
            </a:r>
            <a:r>
              <a:rPr lang="zh-TW" altLang="en-US" sz="500" b="1" dirty="1">
                <a:solidFill>
                  <a:schemeClr val="accent2"/>
                </a:solidFill>
                <a:latin typeface="微软雅黑" panose="020b0503020204020204" pitchFamily="34" charset="-122"/>
                <a:ea typeface="微软雅黑" panose="020b0503020204020204" pitchFamily="34" charset="-122"/>
              </a:rPr>
              <a:t>抗生素、大输液行业市场整合</a:t>
            </a:r>
            <a:r>
              <a:rPr lang="zh-TW" altLang="en-US" sz="500" dirty="1">
                <a:latin typeface="微软雅黑" panose="020b0503020204020204" pitchFamily="34" charset="-122"/>
                <a:ea typeface="微软雅黑" panose="020b0503020204020204" pitchFamily="34" charset="-122"/>
              </a:rPr>
              <a:t>与集中度提升</a:t>
            </a:r>
            <a:r>
              <a:rPr lang="zh-TW" altLang="zh-CN" sz="500" dirty="1">
                <a:solidFill>
                  <a:srgbClr val="000000"/>
                </a:solidFill>
                <a:latin typeface="微软雅黑" panose="020b0503020204020204" pitchFamily="34" charset="-122"/>
                <a:ea typeface="微软雅黑" panose="020b0503020204020204" pitchFamily="34" charset="-122"/>
              </a:rPr>
              <a:t>。</a:t>
            </a:r>
            <a:endParaRPr lang="en-US" altLang="zh-TW" sz="500">
              <a:latin typeface="微软雅黑" panose="020b0503020204020204" pitchFamily="34" charset="-122"/>
              <a:ea typeface="微软雅黑" panose="020b0503020204020204" pitchFamily="34" charset="-122"/>
            </a:endParaRPr>
          </a:p>
          <a:p>
            <a:pPr marL="90488" indent="-90488">
              <a:lnSpc>
                <a:spcPct val="150000"/>
              </a:lnSpc>
              <a:buFont typeface="Arial" panose="020b0604020202020204" pitchFamily="34" charset="0"/>
              <a:buChar char="•"/>
            </a:pPr>
            <a:r>
              <a:rPr lang="zh-TW" altLang="zh-CN" sz="500" dirty="1">
                <a:solidFill>
                  <a:srgbClr val="000000"/>
                </a:solidFill>
                <a:latin typeface="微软雅黑" panose="020b0503020204020204" pitchFamily="34" charset="-122"/>
                <a:ea typeface="微软雅黑" panose="020b0503020204020204" pitchFamily="34" charset="-122"/>
              </a:rPr>
              <a:t>市场存续厂商的高端产品数量增多，因此对于包材升级存在较强需求，输液企业的产品调整将带动</a:t>
            </a:r>
            <a:r>
              <a:rPr lang="zh-TW" altLang="zh-CN" sz="500" b="1" dirty="1">
                <a:solidFill>
                  <a:srgbClr val="ED7D31"/>
                </a:solidFill>
                <a:latin typeface="微软雅黑" panose="020b0503020204020204" pitchFamily="34" charset="-122"/>
                <a:ea typeface="微软雅黑" panose="020b0503020204020204" pitchFamily="34" charset="-122"/>
              </a:rPr>
              <a:t>高质量药包材的</a:t>
            </a:r>
            <a:r>
              <a:rPr lang="zh-TW" altLang="en-US" sz="500" b="1" dirty="1">
                <a:solidFill>
                  <a:srgbClr val="ED7D31"/>
                </a:solidFill>
                <a:latin typeface="微软雅黑" panose="020b0503020204020204" pitchFamily="34" charset="-122"/>
                <a:ea typeface="微软雅黑" panose="020b0503020204020204" pitchFamily="34" charset="-122"/>
              </a:rPr>
              <a:t>市场占有率</a:t>
            </a:r>
            <a:r>
              <a:rPr lang="zh-TW" altLang="zh-CN" sz="500" b="1" dirty="1">
                <a:solidFill>
                  <a:srgbClr val="ED7D31"/>
                </a:solidFill>
                <a:latin typeface="微软雅黑" panose="020b0503020204020204" pitchFamily="34" charset="-122"/>
                <a:ea typeface="微软雅黑" panose="020b0503020204020204" pitchFamily="34" charset="-122"/>
              </a:rPr>
              <a:t>提升</a:t>
            </a:r>
            <a:r>
              <a:rPr lang="zh-TW" altLang="zh-CN" sz="500" dirty="1">
                <a:solidFill>
                  <a:srgbClr val="000000"/>
                </a:solidFill>
                <a:latin typeface="微软雅黑" panose="020b0503020204020204" pitchFamily="34" charset="-122"/>
                <a:ea typeface="微软雅黑" panose="020b0503020204020204" pitchFamily="34" charset="-122"/>
              </a:rPr>
              <a:t>。</a:t>
            </a:r>
            <a:endParaRPr lang="zh-CN" altLang="zh-CN" sz="500">
              <a:latin typeface="Arial" panose="020b0604020202020204" pitchFamily="34" charset="0"/>
            </a:endParaRPr>
          </a:p>
        </p:txBody>
      </p:sp>
      <p:sp>
        <p:nvSpPr>
          <p:cNvPr id="52" name="矩形 51"/>
          <p:cNvSpPr/>
          <p:nvPr/>
        </p:nvSpPr>
        <p:spPr>
          <a:xfrm>
            <a:off x="471073" y="543982"/>
            <a:ext cx="1226022" cy="184666"/>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800" b="1" dirty="1">
                <a:latin typeface="微软雅黑" panose="020b0503020204020204" pitchFamily="34" charset="-122"/>
                <a:ea typeface="微软雅黑" panose="020b0503020204020204" pitchFamily="34" charset="-122"/>
              </a:rPr>
              <a:t>市场竞争格局</a:t>
            </a:r>
            <a:endParaRPr lang="zh-CN" altLang="en-US" sz="800" b="1">
              <a:latin typeface="微软雅黑" panose="020b0503020204020204" pitchFamily="34" charset="-122"/>
              <a:ea typeface="微软雅黑" panose="020b0503020204020204" pitchFamily="34" charset="-122"/>
            </a:endParaRPr>
          </a:p>
        </p:txBody>
      </p:sp>
      <p:graphicFrame>
        <p:nvGraphicFramePr>
          <p:cNvPr id="54" name="表格 53"/>
          <p:cNvGraphicFramePr/>
          <p:nvPr/>
        </p:nvGraphicFramePr>
        <p:xfrm>
          <a:off x="3805981" y="5505528"/>
          <a:ext cx="1745579" cy="1371600"/>
        </p:xfrm>
        <a:graphic>
          <a:graphicData uri="http://schemas.openxmlformats.org/drawingml/2006/table">
            <a:tbl>
              <a:tblPr firstRow="1" bandRow="1">
                <a:tableStyleId>{5C22544A-7EE6-4342-B048-85BDC9FD1C3A}</a:tableStyleId>
              </a:tblPr>
              <a:tblGrid>
                <a:gridCol w="499319"/>
                <a:gridCol w="590550"/>
                <a:gridCol w="655710"/>
              </a:tblGrid>
              <a:tr h="191626">
                <a:tc>
                  <a:txBody>
                    <a:bodyPr anchorCtr="0"/>
                    <a:lstStyle/>
                    <a:p>
                      <a:pPr algn="ctr"/>
                      <a:r>
                        <a:rPr lang="zh-TW" altLang="en-US" sz="600" dirty="1">
                          <a:solidFill>
                            <a:schemeClr val="tx1"/>
                          </a:solidFill>
                          <a:latin typeface="微软雅黑" panose="020b0503020204020204" pitchFamily="34" charset="-122"/>
                          <a:ea typeface="微软雅黑" panose="020b0503020204020204" pitchFamily="34" charset="-122"/>
                        </a:rPr>
                        <a:t>主要燃料与原材料</a:t>
                      </a:r>
                      <a:endParaRPr lang="zh-CN" altLang="en-US" sz="600">
                        <a:solidFill>
                          <a:schemeClr val="tx1"/>
                        </a:solidFill>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1">
                        <a:lumMod val="40000"/>
                        <a:lumOff val="60000"/>
                      </a:schemeClr>
                    </a:solidFill>
                  </a:tcPr>
                </a:tc>
                <a:tc>
                  <a:txBody>
                    <a:bodyPr anchorCtr="0"/>
                    <a:lstStyle/>
                    <a:p>
                      <a:pPr marL="0" marR="0" lvl="0" indent="0" algn="ctr" defTabSz="914400" fontAlgn="auto" rtl="0" eaLnBrk="1" latinLnBrk="0" hangingPunct="1">
                        <a:lnSpc>
                          <a:spcPct val="100000"/>
                        </a:lnSpc>
                        <a:spcBef>
                          <a:spcPct val="0"/>
                        </a:spcBef>
                        <a:spcAft>
                          <a:spcPct val="0"/>
                        </a:spcAft>
                        <a:buClrTx/>
                        <a:buSzTx/>
                        <a:buFontTx/>
                        <a:buNone/>
                        <a:defRPr/>
                      </a:pPr>
                      <a:r>
                        <a:rPr lang="en-US" altLang="zh-CN" sz="600" dirty="1">
                          <a:solidFill>
                            <a:schemeClr val="tx1"/>
                          </a:solidFill>
                          <a:latin typeface="微软雅黑" panose="020b0503020204020204" pitchFamily="34" charset="-122"/>
                          <a:ea typeface="微软雅黑" panose="020b0503020204020204" pitchFamily="34" charset="-122"/>
                        </a:rPr>
                        <a:t>2018</a:t>
                      </a:r>
                      <a:r>
                        <a:rPr lang="zh-TW" altLang="en-US" sz="600" dirty="1">
                          <a:solidFill>
                            <a:schemeClr val="tx1"/>
                          </a:solidFill>
                          <a:latin typeface="微软雅黑" panose="020b0503020204020204" pitchFamily="34" charset="-122"/>
                          <a:ea typeface="微软雅黑" panose="020b0503020204020204" pitchFamily="34" charset="-122"/>
                        </a:rPr>
                        <a:t>上半年价格波动</a:t>
                      </a:r>
                      <a:endParaRPr lang="zh-CN" altLang="en-US" sz="600">
                        <a:solidFill>
                          <a:schemeClr val="tx1"/>
                        </a:solidFill>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1">
                        <a:lumMod val="40000"/>
                        <a:lumOff val="60000"/>
                      </a:schemeClr>
                    </a:solidFill>
                  </a:tcPr>
                </a:tc>
                <a:tc>
                  <a:txBody>
                    <a:bodyPr anchorCtr="0"/>
                    <a:lstStyle/>
                    <a:p>
                      <a:pPr algn="ctr"/>
                      <a:r>
                        <a:rPr lang="zh-TW" altLang="en-US" sz="600" dirty="1">
                          <a:solidFill>
                            <a:schemeClr val="tx1"/>
                          </a:solidFill>
                          <a:latin typeface="微软雅黑" panose="020b0503020204020204" pitchFamily="34" charset="-122"/>
                          <a:ea typeface="微软雅黑" panose="020b0503020204020204" pitchFamily="34" charset="-122"/>
                        </a:rPr>
                        <a:t>主要影响因素</a:t>
                      </a:r>
                      <a:endParaRPr lang="zh-CN" altLang="en-US" sz="600">
                        <a:solidFill>
                          <a:schemeClr val="tx1"/>
                        </a:solidFill>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1">
                        <a:lumMod val="40000"/>
                        <a:lumOff val="60000"/>
                      </a:schemeClr>
                    </a:solidFill>
                  </a:tcPr>
                </a:tc>
              </a:tr>
              <a:tr h="127751">
                <a:tc>
                  <a:txBody>
                    <a:bodyPr anchorCtr="0"/>
                    <a:lstStyle/>
                    <a:p>
                      <a:pPr algn="ctr"/>
                      <a:r>
                        <a:rPr lang="zh-TW" altLang="en-US" sz="600" dirty="1">
                          <a:latin typeface="微软雅黑" panose="020b0503020204020204" pitchFamily="34" charset="-122"/>
                          <a:ea typeface="微软雅黑" panose="020b0503020204020204" pitchFamily="34" charset="-122"/>
                        </a:rPr>
                        <a:t>煤炭</a:t>
                      </a:r>
                      <a:endParaRPr lang="zh-CN" altLang="en-US" sz="60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nchorCtr="0"/>
                    <a:lstStyle/>
                    <a:p>
                      <a:pPr algn="ctr"/>
                      <a:r>
                        <a:rPr lang="zh-TW" altLang="en-US" sz="600" b="1" kern="1200" dirty="1">
                          <a:solidFill>
                            <a:schemeClr val="accent2"/>
                          </a:solidFill>
                          <a:latin typeface="微软雅黑" panose="020b0503020204020204" pitchFamily="34" charset="-122"/>
                          <a:ea typeface="微软雅黑" panose="020b0503020204020204" pitchFamily="34" charset="-122"/>
                          <a:cs typeface="+mn-cs"/>
                        </a:rPr>
                        <a:t>下降</a:t>
                      </a:r>
                      <a:endParaRPr lang="zh-CN" altLang="en-US" sz="600" b="1" kern="1200">
                        <a:solidFill>
                          <a:schemeClr val="accent2"/>
                        </a:solidFill>
                        <a:latin typeface="微软雅黑" panose="020b0503020204020204" pitchFamily="34" charset="-122"/>
                        <a:ea typeface="微软雅黑" panose="020b0503020204020204" pitchFamily="34" charset="-122"/>
                        <a:cs typeface="+mn-cs"/>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nchorCtr="0"/>
                    <a:lstStyle/>
                    <a:p>
                      <a:pPr algn="l"/>
                      <a:r>
                        <a:rPr lang="zh-TW" altLang="en-US" sz="600" dirty="1">
                          <a:latin typeface="微软雅黑" panose="020b0503020204020204" pitchFamily="34" charset="-122"/>
                          <a:ea typeface="微软雅黑" panose="020b0503020204020204" pitchFamily="34" charset="-122"/>
                        </a:rPr>
                        <a:t>产能与下游需求量减少</a:t>
                      </a:r>
                      <a:endParaRPr lang="zh-CN" altLang="en-US" sz="60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r>
              <a:tr h="127751">
                <a:tc>
                  <a:txBody>
                    <a:bodyPr anchorCtr="0"/>
                    <a:lstStyle/>
                    <a:p>
                      <a:pPr algn="ctr"/>
                      <a:r>
                        <a:rPr lang="zh-TW" altLang="en-US" sz="600" dirty="1">
                          <a:latin typeface="微软雅黑" panose="020b0503020204020204" pitchFamily="34" charset="-122"/>
                          <a:ea typeface="微软雅黑" panose="020b0503020204020204" pitchFamily="34" charset="-122"/>
                        </a:rPr>
                        <a:t>石英砂</a:t>
                      </a:r>
                      <a:endParaRPr lang="zh-CN" altLang="en-US" sz="60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nchorCtr="0"/>
                    <a:lstStyle/>
                    <a:p>
                      <a:pPr algn="ctr"/>
                      <a:r>
                        <a:rPr lang="zh-TW" altLang="en-US" sz="600" dirty="1">
                          <a:latin typeface="微软雅黑" panose="020b0503020204020204" pitchFamily="34" charset="-122"/>
                          <a:ea typeface="微软雅黑" panose="020b0503020204020204" pitchFamily="34" charset="-122"/>
                        </a:rPr>
                        <a:t>上涨</a:t>
                      </a:r>
                      <a:endParaRPr lang="zh-CN" altLang="en-US" sz="60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nchorCtr="0"/>
                    <a:lstStyle/>
                    <a:p>
                      <a:pPr algn="l"/>
                      <a:r>
                        <a:rPr lang="zh-TW" altLang="en-US" sz="600" dirty="1">
                          <a:latin typeface="微软雅黑" panose="020b0503020204020204" pitchFamily="34" charset="-122"/>
                          <a:ea typeface="微软雅黑" panose="020b0503020204020204" pitchFamily="34" charset="-122"/>
                        </a:rPr>
                        <a:t>矿产资源保护政策</a:t>
                      </a:r>
                      <a:endParaRPr lang="zh-CN" altLang="en-US" sz="60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r>
              <a:tr h="167673">
                <a:tc>
                  <a:txBody>
                    <a:bodyPr anchorCtr="0"/>
                    <a:lstStyle/>
                    <a:p>
                      <a:pPr algn="ctr"/>
                      <a:r>
                        <a:rPr lang="zh-TW" altLang="en-US" sz="600" dirty="1">
                          <a:latin typeface="微软雅黑" panose="020b0503020204020204" pitchFamily="34" charset="-122"/>
                          <a:ea typeface="微软雅黑" panose="020b0503020204020204" pitchFamily="34" charset="-122"/>
                        </a:rPr>
                        <a:t>纯</a:t>
                      </a:r>
                      <a:r>
                        <a:rPr lang="zh-CN" altLang="en-US" sz="600" dirty="1">
                          <a:latin typeface="微软雅黑" panose="020b0503020204020204" pitchFamily="34" charset="-122"/>
                          <a:ea typeface="微软雅黑" panose="020b0503020204020204" pitchFamily="34" charset="-122"/>
                        </a:rPr>
                        <a:t>碱</a:t>
                      </a: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nchorCtr="0"/>
                    <a:lstStyle/>
                    <a:p>
                      <a:pPr algn="ctr"/>
                      <a:r>
                        <a:rPr lang="zh-TW" altLang="en-US" sz="600" b="1" dirty="1">
                          <a:solidFill>
                            <a:schemeClr val="accent2"/>
                          </a:solidFill>
                          <a:latin typeface="微软雅黑" panose="020b0503020204020204" pitchFamily="34" charset="-122"/>
                          <a:ea typeface="微软雅黑" panose="020b0503020204020204" pitchFamily="34" charset="-122"/>
                        </a:rPr>
                        <a:t>下降</a:t>
                      </a:r>
                      <a:endParaRPr lang="zh-CN" altLang="en-US" sz="600" b="1">
                        <a:solidFill>
                          <a:schemeClr val="accent2"/>
                        </a:solidFill>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nchorCtr="0"/>
                    <a:lstStyle/>
                    <a:p>
                      <a:pPr algn="l"/>
                      <a:r>
                        <a:rPr lang="zh-TW" altLang="en-US" sz="600" dirty="1">
                          <a:latin typeface="微软雅黑" panose="020b0503020204020204" pitchFamily="34" charset="-122"/>
                          <a:ea typeface="微软雅黑" panose="020b0503020204020204" pitchFamily="34" charset="-122"/>
                        </a:rPr>
                        <a:t>下游需求减少，供大于求</a:t>
                      </a:r>
                      <a:endParaRPr lang="zh-CN" altLang="en-US" sz="60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r>
              <a:tr h="127751">
                <a:tc>
                  <a:txBody>
                    <a:bodyPr anchorCtr="0"/>
                    <a:lstStyle/>
                    <a:p>
                      <a:pPr algn="ctr"/>
                      <a:r>
                        <a:rPr lang="zh-TW" altLang="en-US" sz="600" dirty="1">
                          <a:latin typeface="微软雅黑" panose="020b0503020204020204" pitchFamily="34" charset="-122"/>
                          <a:ea typeface="微软雅黑" panose="020b0503020204020204" pitchFamily="34" charset="-122"/>
                        </a:rPr>
                        <a:t>丁基橡胶（瓶塞）</a:t>
                      </a:r>
                      <a:endParaRPr lang="zh-CN" altLang="en-US" sz="60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nchorCtr="0"/>
                    <a:lstStyle/>
                    <a:p>
                      <a:pPr algn="ctr"/>
                      <a:r>
                        <a:rPr lang="zh-TW" altLang="en-US" sz="600" b="1" kern="1200" dirty="1">
                          <a:solidFill>
                            <a:schemeClr val="accent2"/>
                          </a:solidFill>
                          <a:latin typeface="微软雅黑" panose="020b0503020204020204" pitchFamily="34" charset="-122"/>
                          <a:ea typeface="微软雅黑" panose="020b0503020204020204" pitchFamily="34" charset="-122"/>
                          <a:cs typeface="+mn-cs"/>
                        </a:rPr>
                        <a:t>下降</a:t>
                      </a:r>
                      <a:endParaRPr lang="zh-CN" altLang="en-US" sz="600" b="1" kern="1200">
                        <a:solidFill>
                          <a:schemeClr val="accent2"/>
                        </a:solidFill>
                        <a:latin typeface="微软雅黑" panose="020b0503020204020204" pitchFamily="34" charset="-122"/>
                        <a:ea typeface="微软雅黑" panose="020b0503020204020204" pitchFamily="34" charset="-122"/>
                        <a:cs typeface="+mn-cs"/>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nchorCtr="0"/>
                    <a:lstStyle/>
                    <a:p>
                      <a:pPr algn="l"/>
                      <a:r>
                        <a:rPr lang="zh-TW" altLang="en-US" sz="600" dirty="1">
                          <a:latin typeface="微软雅黑" panose="020b0503020204020204" pitchFamily="34" charset="-122"/>
                          <a:ea typeface="微软雅黑" panose="020b0503020204020204" pitchFamily="34" charset="-122"/>
                        </a:rPr>
                        <a:t>国际原油市场影响</a:t>
                      </a:r>
                      <a:endParaRPr lang="zh-CN" altLang="en-US" sz="60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r>
            </a:tbl>
          </a:graphicData>
        </a:graphic>
      </p:graphicFrame>
      <p:sp>
        <p:nvSpPr>
          <p:cNvPr id="55" name="矩形: 圆角 54"/>
          <p:cNvSpPr/>
          <p:nvPr/>
        </p:nvSpPr>
        <p:spPr>
          <a:xfrm>
            <a:off x="3701520" y="6965152"/>
            <a:ext cx="1938721" cy="737515"/>
          </a:xfrm>
          <a:prstGeom prst="roundRect">
            <a:avLst>
              <a:gd name="adj" fmla="val 0"/>
            </a:avLst>
          </a:prstGeom>
          <a:solidFill>
            <a:schemeClr val="accent1">
              <a:lumMod val="40000"/>
              <a:lumOff val="60000"/>
            </a:schemeClr>
          </a:solidFill>
          <a:ln w="9525" cap="flat" cmpd="sng" algn="ctr">
            <a:noFill/>
            <a:prstDash val="solid"/>
            <a:round/>
            <a:headEnd type="none" w="med" len="med"/>
            <a:tailEnd type="none" w="med" len="med"/>
          </a:ln>
        </p:spPr>
        <p:txBody>
          <a:bodyPr vert="horz" wrap="square" lIns="91440" tIns="45720" rIns="91440" bIns="45720" numCol="1" rtlCol="0" anchor="ctr" anchorCtr="0" compatLnSpc="1"/>
          <a:lstStyle/>
          <a:p>
            <a:pPr>
              <a:lnSpc>
                <a:spcPct val="150000"/>
              </a:lnSpc>
            </a:pPr>
            <a:r>
              <a:rPr lang="zh-TW" altLang="en-US" sz="600" dirty="1">
                <a:latin typeface="微软雅黑" panose="020b0503020204020204" pitchFamily="34" charset="-122"/>
                <a:ea typeface="微软雅黑" panose="020b0503020204020204" pitchFamily="34" charset="-122"/>
              </a:rPr>
              <a:t>现状：模制瓶企业利润空间增加</a:t>
            </a:r>
            <a:endParaRPr lang="en-US" altLang="zh-TW" sz="600">
              <a:latin typeface="微软雅黑" panose="020b0503020204020204" pitchFamily="34" charset="-122"/>
              <a:ea typeface="微软雅黑" panose="020b0503020204020204" pitchFamily="34" charset="-122"/>
            </a:endParaRPr>
          </a:p>
          <a:p>
            <a:pPr>
              <a:lnSpc>
                <a:spcPct val="150000"/>
              </a:lnSpc>
            </a:pPr>
            <a:r>
              <a:rPr lang="zh-TW" altLang="en-US" sz="600" dirty="1">
                <a:latin typeface="微软雅黑" panose="020b0503020204020204" pitchFamily="34" charset="-122"/>
                <a:ea typeface="微软雅黑" panose="020b0503020204020204" pitchFamily="34" charset="-122"/>
              </a:rPr>
              <a:t>风险</a:t>
            </a:r>
            <a:r>
              <a:rPr lang="en-US" altLang="zh-TW" sz="600" dirty="1">
                <a:latin typeface="微软雅黑" panose="020b0503020204020204" pitchFamily="34" charset="-122"/>
                <a:ea typeface="微软雅黑" panose="020b0503020204020204" pitchFamily="34" charset="-122"/>
              </a:rPr>
              <a:t>1</a:t>
            </a:r>
            <a:r>
              <a:rPr lang="zh-TW" altLang="en-US" sz="600" dirty="1">
                <a:latin typeface="微软雅黑" panose="020b0503020204020204" pitchFamily="34" charset="-122"/>
                <a:ea typeface="微软雅黑" panose="020b0503020204020204" pitchFamily="34" charset="-122"/>
              </a:rPr>
              <a:t>：原材料价格波动的潜在风险</a:t>
            </a:r>
            <a:endParaRPr lang="en-US" altLang="zh-TW" sz="600">
              <a:latin typeface="微软雅黑" panose="020b0503020204020204" pitchFamily="34" charset="-122"/>
              <a:ea typeface="微软雅黑" panose="020b0503020204020204" pitchFamily="34" charset="-122"/>
            </a:endParaRPr>
          </a:p>
          <a:p>
            <a:pPr>
              <a:lnSpc>
                <a:spcPct val="150000"/>
              </a:lnSpc>
            </a:pPr>
            <a:r>
              <a:rPr lang="zh-TW" altLang="en-US" sz="600" dirty="1">
                <a:latin typeface="微软雅黑" panose="020b0503020204020204" pitchFamily="34" charset="-122"/>
                <a:ea typeface="微软雅黑" panose="020b0503020204020204" pitchFamily="34" charset="-122"/>
              </a:rPr>
              <a:t>风险</a:t>
            </a:r>
            <a:r>
              <a:rPr lang="en-US" altLang="zh-TW" sz="600" dirty="1">
                <a:latin typeface="微软雅黑" panose="020b0503020204020204" pitchFamily="34" charset="-122"/>
                <a:ea typeface="微软雅黑" panose="020b0503020204020204" pitchFamily="34" charset="-122"/>
              </a:rPr>
              <a:t>2</a:t>
            </a:r>
            <a:r>
              <a:rPr lang="zh-TW" altLang="en-US" sz="600" dirty="1">
                <a:latin typeface="微软雅黑" panose="020b0503020204020204" pitchFamily="34" charset="-122"/>
                <a:ea typeface="微软雅黑" panose="020b0503020204020204" pitchFamily="34" charset="-122"/>
              </a:rPr>
              <a:t>：煤改气政策要求背景下，天然气供不应求、价格上涨的情势下可能形成较大的燃料成本压力</a:t>
            </a:r>
            <a:endParaRPr lang="en-US" altLang="zh-TW" sz="600">
              <a:latin typeface="微软雅黑" panose="020b0503020204020204" pitchFamily="34" charset="-122"/>
              <a:ea typeface="微软雅黑" panose="020b0503020204020204" pitchFamily="34" charset="-122"/>
            </a:endParaRPr>
          </a:p>
        </p:txBody>
      </p:sp>
      <p:sp>
        <p:nvSpPr>
          <p:cNvPr id="57" name="矩形 56"/>
          <p:cNvSpPr/>
          <p:nvPr/>
        </p:nvSpPr>
        <p:spPr>
          <a:xfrm>
            <a:off x="3704048" y="5269230"/>
            <a:ext cx="1368000" cy="184666"/>
          </a:xfrm>
          <a:prstGeom prst="rect"/>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800" b="1" dirty="1">
                <a:latin typeface="微软雅黑" panose="020b0503020204020204" pitchFamily="34" charset="-122"/>
                <a:ea typeface="微软雅黑" panose="020b0503020204020204" pitchFamily="34" charset="-122"/>
              </a:rPr>
              <a:t>上游原材料影响因素分析</a:t>
            </a:r>
            <a:endParaRPr lang="zh-CN" altLang="en-US" sz="800" b="1">
              <a:latin typeface="微软雅黑" panose="020b0503020204020204" pitchFamily="34" charset="-122"/>
              <a:ea typeface="微软雅黑" panose="020b0503020204020204" pitchFamily="34" charset="-122"/>
            </a:endParaRPr>
          </a:p>
        </p:txBody>
      </p:sp>
      <p:graphicFrame>
        <p:nvGraphicFramePr>
          <p:cNvPr id="58" name="图表 57"/>
          <p:cNvGraphicFramePr/>
          <p:nvPr>
            <p:extLst>
              <p:ext uri="{D42A27DB-BD31-4B8C-83A1-F6EECF244321}">
                <p14:modId xmlns:p14="http://schemas.microsoft.com/office/powerpoint/2010/main" val="588855595"/>
              </p:ext>
            </p:extLst>
          </p:nvPr>
        </p:nvGraphicFramePr>
        <p:xfrm>
          <a:off x="464825" y="1120293"/>
          <a:ext cx="1557182" cy="1328009"/>
        </p:xfrm>
        <a:graphic>
          <a:graphicData uri="http://schemas.openxmlformats.org/drawingml/2006/chart">
            <c:chart xmlns:c="http://schemas.openxmlformats.org/drawingml/2006/chart" xmlns:r="http://schemas.openxmlformats.org/officeDocument/2006/relationships" r:id="rId2"/>
          </a:graphicData>
        </a:graphic>
      </p:graphicFrame>
      <p:sp>
        <p:nvSpPr>
          <p:cNvPr id="59" name="文本框 58"/>
          <p:cNvSpPr txBox="1"/>
          <p:nvPr/>
        </p:nvSpPr>
        <p:spPr>
          <a:xfrm>
            <a:off x="771921" y="1073560"/>
            <a:ext cx="942991" cy="184666"/>
          </a:xfrm>
          <a:prstGeom prst="rect"/>
          <a:noFill/>
          <a:ln>
            <a:noFill/>
            <a:prstDash val="dash"/>
          </a:ln>
        </p:spPr>
        <p:txBody>
          <a:bodyPr wrap="square" rtlCol="0">
            <a:spAutoFit/>
          </a:bodyPr>
          <a:lstStyle/>
          <a:p>
            <a:pPr algn="ctr"/>
            <a:r>
              <a:rPr lang="en-US" altLang="zh-CN" sz="600" b="1" dirty="1">
                <a:latin typeface="微软雅黑" panose="020b0503020204020204" pitchFamily="34" charset="-122"/>
                <a:ea typeface="微软雅黑" panose="020b0503020204020204" pitchFamily="34" charset="-122"/>
              </a:rPr>
              <a:t>Ⅰ</a:t>
            </a:r>
            <a:r>
              <a:rPr lang="zh-CN" altLang="en-US" sz="600" b="1" dirty="1">
                <a:latin typeface="微软雅黑" panose="020b0503020204020204" pitchFamily="34" charset="-122"/>
                <a:ea typeface="微软雅黑" panose="020b0503020204020204" pitchFamily="34" charset="-122"/>
              </a:rPr>
              <a:t>类瓶国内市场占比</a:t>
            </a:r>
          </a:p>
        </p:txBody>
      </p:sp>
      <p:sp>
        <p:nvSpPr>
          <p:cNvPr id="62" name="文本框 61"/>
          <p:cNvSpPr txBox="1"/>
          <p:nvPr/>
        </p:nvSpPr>
        <p:spPr>
          <a:xfrm>
            <a:off x="2595210" y="1073560"/>
            <a:ext cx="914649" cy="184666"/>
          </a:xfrm>
          <a:prstGeom prst="rect"/>
          <a:noFill/>
          <a:ln>
            <a:noFill/>
            <a:prstDash val="dash"/>
          </a:ln>
        </p:spPr>
        <p:txBody>
          <a:bodyPr wrap="square" rtlCol="0">
            <a:spAutoFit/>
          </a:bodyPr>
          <a:lstStyle/>
          <a:p>
            <a:pPr algn="ctr"/>
            <a:r>
              <a:rPr lang="en-US" altLang="zh-CN" sz="600" b="1" dirty="1">
                <a:latin typeface="微软雅黑" panose="020b0503020204020204" pitchFamily="34" charset="-122"/>
                <a:ea typeface="微软雅黑" panose="020b0503020204020204" pitchFamily="34" charset="-122"/>
              </a:rPr>
              <a:t>Ⅱ</a:t>
            </a:r>
            <a:r>
              <a:rPr lang="zh-CN" altLang="en-US" sz="600" b="1" dirty="1">
                <a:latin typeface="微软雅黑" panose="020b0503020204020204" pitchFamily="34" charset="-122"/>
                <a:ea typeface="微软雅黑" panose="020b0503020204020204" pitchFamily="34" charset="-122"/>
              </a:rPr>
              <a:t>类瓶国内市场占比</a:t>
            </a:r>
          </a:p>
        </p:txBody>
      </p:sp>
      <p:sp>
        <p:nvSpPr>
          <p:cNvPr id="63" name="文本框 62"/>
          <p:cNvSpPr txBox="1"/>
          <p:nvPr/>
        </p:nvSpPr>
        <p:spPr>
          <a:xfrm>
            <a:off x="4404326" y="1073560"/>
            <a:ext cx="914649" cy="184666"/>
          </a:xfrm>
          <a:prstGeom prst="rect"/>
          <a:noFill/>
          <a:ln>
            <a:noFill/>
            <a:prstDash val="dash"/>
          </a:ln>
        </p:spPr>
        <p:txBody>
          <a:bodyPr wrap="square" rtlCol="0">
            <a:spAutoFit/>
          </a:bodyPr>
          <a:lstStyle/>
          <a:p>
            <a:pPr algn="ctr"/>
            <a:r>
              <a:rPr lang="zh-CN" altLang="en-US" sz="600" b="1" dirty="1">
                <a:latin typeface="微软雅黑" panose="020b0503020204020204" pitchFamily="34" charset="-122"/>
                <a:ea typeface="微软雅黑" panose="020b0503020204020204" pitchFamily="34" charset="-122"/>
              </a:rPr>
              <a:t>棕色瓶国内市场占比</a:t>
            </a:r>
          </a:p>
        </p:txBody>
      </p:sp>
      <p:cxnSp>
        <p:nvCxnSpPr>
          <p:cNvPr id="64" name="直接连接符 63"/>
          <p:cNvCxnSpPr/>
          <p:nvPr/>
        </p:nvCxnSpPr>
        <p:spPr>
          <a:xfrm>
            <a:off x="3957093" y="1028522"/>
            <a:ext cx="0" cy="1440000"/>
          </a:xfrm>
          <a:prstGeom prst="line"/>
          <a:solidFill>
            <a:schemeClr val="accent1"/>
          </a:solidFill>
          <a:ln w="6350" cap="flat" cmpd="sng" algn="ctr">
            <a:solidFill>
              <a:srgbClr val="0F4469"/>
            </a:solidFill>
            <a:prstDash val="dash"/>
            <a:round/>
            <a:headEnd type="none" w="med" len="med"/>
            <a:tailEnd type="none" w="med" len="med"/>
          </a:ln>
        </p:spPr>
      </p:cxnSp>
      <p:cxnSp>
        <p:nvCxnSpPr>
          <p:cNvPr id="65" name="直接连接符 64"/>
          <p:cNvCxnSpPr/>
          <p:nvPr/>
        </p:nvCxnSpPr>
        <p:spPr>
          <a:xfrm>
            <a:off x="2147975" y="1023779"/>
            <a:ext cx="0" cy="1440000"/>
          </a:xfrm>
          <a:prstGeom prst="line"/>
          <a:solidFill>
            <a:schemeClr val="accent1"/>
          </a:solidFill>
          <a:ln w="6350" cap="flat" cmpd="sng" algn="ctr">
            <a:solidFill>
              <a:srgbClr val="0F4469"/>
            </a:solidFill>
            <a:prstDash val="dash"/>
            <a:round/>
            <a:headEnd type="none" w="med" len="med"/>
            <a:tailEnd type="none" w="med" len="med"/>
          </a:ln>
        </p:spPr>
      </p:cxnSp>
      <p:sp>
        <p:nvSpPr>
          <p:cNvPr id="66" name="文本框 65"/>
          <p:cNvSpPr txBox="1"/>
          <p:nvPr/>
        </p:nvSpPr>
        <p:spPr>
          <a:xfrm>
            <a:off x="570368" y="772669"/>
            <a:ext cx="4981192" cy="352982"/>
          </a:xfrm>
          <a:prstGeom prst="rect"/>
          <a:noFill/>
        </p:spPr>
        <p:txBody>
          <a:bodyPr wrap="square" rtlCol="0">
            <a:spAutoFit/>
          </a:bodyPr>
          <a:lstStyle/>
          <a:p>
            <a:pPr marL="85725" indent="-85725">
              <a:lnSpc>
                <a:spcPct val="150000"/>
              </a:lnSpc>
              <a:buFont typeface="Arial" panose="020b0604020202020204" pitchFamily="34" charset="0"/>
              <a:buChar char="•"/>
            </a:pPr>
            <a:r>
              <a:rPr lang="zh-CN" altLang="en-US" sz="600" dirty="1">
                <a:latin typeface="微软雅黑" panose="020b0503020204020204" pitchFamily="34" charset="-122"/>
                <a:ea typeface="微软雅黑" panose="020b0503020204020204" pitchFamily="34" charset="-122"/>
              </a:rPr>
              <a:t>由于</a:t>
            </a:r>
            <a:r>
              <a:rPr lang="en-US" altLang="zh-CN" sz="600" dirty="1">
                <a:latin typeface="微软雅黑" panose="020b0503020204020204" pitchFamily="34" charset="-122"/>
                <a:ea typeface="微软雅黑" panose="020b0503020204020204" pitchFamily="34" charset="-122"/>
              </a:rPr>
              <a:t>YB</a:t>
            </a:r>
            <a:r>
              <a:rPr lang="zh-CN" altLang="en-US" sz="600" dirty="1">
                <a:latin typeface="微软雅黑" panose="020b0503020204020204" pitchFamily="34" charset="-122"/>
                <a:ea typeface="微软雅黑" panose="020b0503020204020204" pitchFamily="34" charset="-122"/>
              </a:rPr>
              <a:t>具有先占优势和技术优势，再加上国家环评要求的压力，其他企业很难在模制瓶领域占据较大份额，基本上都处在停产的边缘；</a:t>
            </a:r>
            <a:endParaRPr lang="en-US" altLang="zh-CN" sz="600">
              <a:latin typeface="微软雅黑" panose="020b0503020204020204" pitchFamily="34" charset="-122"/>
              <a:ea typeface="微软雅黑" panose="020b0503020204020204" pitchFamily="34" charset="-122"/>
            </a:endParaRPr>
          </a:p>
          <a:p>
            <a:pPr marL="85725" indent="-85725">
              <a:lnSpc>
                <a:spcPct val="150000"/>
              </a:lnSpc>
              <a:buFont typeface="Arial" panose="020b0604020202020204" pitchFamily="34" charset="0"/>
              <a:buChar char="•"/>
            </a:pPr>
            <a:r>
              <a:rPr lang="zh-CN" altLang="en-US" sz="600" dirty="1">
                <a:latin typeface="微软雅黑" panose="020b0503020204020204" pitchFamily="34" charset="-122"/>
                <a:ea typeface="微软雅黑" panose="020b0503020204020204" pitchFamily="34" charset="-122"/>
              </a:rPr>
              <a:t>原本棕色瓶</a:t>
            </a:r>
            <a:r>
              <a:rPr lang="en-US" altLang="zh-CN" sz="600" dirty="1">
                <a:latin typeface="微软雅黑" panose="020b0503020204020204" pitchFamily="34" charset="-122"/>
                <a:ea typeface="微软雅黑" panose="020b0503020204020204" pitchFamily="34" charset="-122"/>
              </a:rPr>
              <a:t>LS</a:t>
            </a:r>
            <a:r>
              <a:rPr lang="zh-CN" altLang="en-US" sz="600" dirty="1">
                <a:latin typeface="微软雅黑" panose="020b0503020204020204" pitchFamily="34" charset="-122"/>
                <a:ea typeface="微软雅黑" panose="020b0503020204020204" pitchFamily="34" charset="-122"/>
              </a:rPr>
              <a:t>玻璃占据</a:t>
            </a:r>
            <a:r>
              <a:rPr lang="en-US" altLang="zh-CN" sz="600" dirty="1">
                <a:latin typeface="微软雅黑" panose="020b0503020204020204" pitchFamily="34" charset="-122"/>
                <a:ea typeface="微软雅黑" panose="020b0503020204020204" pitchFamily="34" charset="-122"/>
              </a:rPr>
              <a:t>5%</a:t>
            </a:r>
            <a:r>
              <a:rPr lang="zh-CN" altLang="en-US" sz="600" dirty="1">
                <a:latin typeface="微软雅黑" panose="020b0503020204020204" pitchFamily="34" charset="-122"/>
                <a:ea typeface="微软雅黑" panose="020b0503020204020204" pitchFamily="34" charset="-122"/>
              </a:rPr>
              <a:t>的份额，但是，由于其今年停产，其市场份额由</a:t>
            </a:r>
            <a:r>
              <a:rPr lang="en-US" altLang="zh-CN" sz="600" dirty="1">
                <a:latin typeface="微软雅黑" panose="020b0503020204020204" pitchFamily="34" charset="-122"/>
                <a:ea typeface="微软雅黑" panose="020b0503020204020204" pitchFamily="34" charset="-122"/>
              </a:rPr>
              <a:t>DX</a:t>
            </a:r>
            <a:r>
              <a:rPr lang="zh-CN" altLang="en-US" sz="600" dirty="1">
                <a:latin typeface="微软雅黑" panose="020b0503020204020204" pitchFamily="34" charset="-122"/>
                <a:ea typeface="微软雅黑" panose="020b0503020204020204" pitchFamily="34" charset="-122"/>
              </a:rPr>
              <a:t>填补；</a:t>
            </a:r>
            <a:endParaRPr lang="en-US" altLang="zh-CN" sz="600">
              <a:latin typeface="微软雅黑" panose="020b0503020204020204" pitchFamily="34" charset="-122"/>
              <a:ea typeface="微软雅黑" panose="020b0503020204020204" pitchFamily="34" charset="-122"/>
            </a:endParaRPr>
          </a:p>
        </p:txBody>
      </p:sp>
      <p:graphicFrame>
        <p:nvGraphicFramePr>
          <p:cNvPr id="67" name="图表 66"/>
          <p:cNvGraphicFramePr/>
          <p:nvPr>
            <p:extLst>
              <p:ext uri="{D42A27DB-BD31-4B8C-83A1-F6EECF244321}">
                <p14:modId xmlns:p14="http://schemas.microsoft.com/office/powerpoint/2010/main" val="2837860671"/>
              </p:ext>
            </p:extLst>
          </p:nvPr>
        </p:nvGraphicFramePr>
        <p:xfrm>
          <a:off x="2273943" y="1109661"/>
          <a:ext cx="1557182" cy="13280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8" name="图表 67"/>
          <p:cNvGraphicFramePr/>
          <p:nvPr>
            <p:extLst>
              <p:ext uri="{D42A27DB-BD31-4B8C-83A1-F6EECF244321}">
                <p14:modId xmlns:p14="http://schemas.microsoft.com/office/powerpoint/2010/main" val="371744962"/>
              </p:ext>
            </p:extLst>
          </p:nvPr>
        </p:nvGraphicFramePr>
        <p:xfrm>
          <a:off x="4083059" y="1120293"/>
          <a:ext cx="1557182" cy="1328009"/>
        </p:xfrm>
        <a:graphic>
          <a:graphicData uri="http://schemas.openxmlformats.org/drawingml/2006/chart">
            <c:chart xmlns:c="http://schemas.openxmlformats.org/drawingml/2006/chart" xmlns:r="http://schemas.openxmlformats.org/officeDocument/2006/relationships" r:id="rId4"/>
          </a:graphicData>
        </a:graphic>
      </p:graphicFrame>
      <p:sp>
        <p:nvSpPr>
          <p:cNvPr id="73" name="矩形 72"/>
          <p:cNvSpPr/>
          <p:nvPr/>
        </p:nvSpPr>
        <p:spPr>
          <a:xfrm>
            <a:off x="3091038" y="2733252"/>
            <a:ext cx="2556000" cy="1183978"/>
          </a:xfrm>
          <a:prstGeom prst="rect"/>
        </p:spPr>
        <p:txBody>
          <a:bodyPr wrap="square">
            <a:spAutoFit/>
          </a:bodyPr>
          <a:lstStyle/>
          <a:p>
            <a:pPr marL="88900" indent="-88900">
              <a:lnSpc>
                <a:spcPct val="150000"/>
              </a:lnSpc>
              <a:buFont typeface="Wingdings" panose="05000000000000000000" pitchFamily="2" charset="2"/>
              <a:buChar char="Ø"/>
            </a:pPr>
            <a:r>
              <a:rPr lang="zh-TW" altLang="en-US" sz="600" dirty="1">
                <a:latin typeface="微软雅黑" panose="020b0503020204020204" pitchFamily="34" charset="-122"/>
                <a:ea typeface="微软雅黑" panose="020b0503020204020204" pitchFamily="34" charset="-122"/>
              </a:rPr>
              <a:t>塑料与玻璃包材的产品重叠，集中在</a:t>
            </a:r>
            <a:r>
              <a:rPr lang="zh-TW" altLang="en-US" sz="600" b="1" dirty="1">
                <a:solidFill>
                  <a:schemeClr val="accent2"/>
                </a:solidFill>
                <a:latin typeface="微软雅黑" panose="020b0503020204020204" pitchFamily="34" charset="-122"/>
                <a:ea typeface="微软雅黑" panose="020b0503020204020204" pitchFamily="34" charset="-122"/>
              </a:rPr>
              <a:t>输液、口服液体</a:t>
            </a:r>
            <a:r>
              <a:rPr lang="zh-TW" altLang="en-US" sz="600" dirty="1">
                <a:latin typeface="微软雅黑" panose="020b0503020204020204" pitchFamily="34" charset="-122"/>
                <a:ea typeface="微软雅黑" panose="020b0503020204020204" pitchFamily="34" charset="-122"/>
              </a:rPr>
              <a:t>领域，且塑料对玻璃</a:t>
            </a:r>
            <a:r>
              <a:rPr lang="zh-CN" altLang="en-US" sz="600" dirty="1">
                <a:latin typeface="微软雅黑" panose="020b0503020204020204" pitchFamily="34" charset="-122"/>
                <a:ea typeface="微软雅黑" panose="020b0503020204020204" pitchFamily="34" charset="-122"/>
              </a:rPr>
              <a:t>有</a:t>
            </a:r>
            <a:r>
              <a:rPr lang="zh-TW" altLang="en-US" sz="600" dirty="1">
                <a:latin typeface="微软雅黑" panose="020b0503020204020204" pitchFamily="34" charset="-122"/>
                <a:ea typeface="微软雅黑" panose="020b0503020204020204" pitchFamily="34" charset="-122"/>
              </a:rPr>
              <a:t>较强的替代作用，玻璃在大输液包材占比从</a:t>
            </a:r>
            <a:r>
              <a:rPr lang="en-US" altLang="zh-TW" sz="600" dirty="1">
                <a:latin typeface="微软雅黑" panose="020b0503020204020204" pitchFamily="34" charset="-122"/>
                <a:ea typeface="微软雅黑" panose="020b0503020204020204" pitchFamily="34" charset="-122"/>
              </a:rPr>
              <a:t>2010</a:t>
            </a:r>
            <a:r>
              <a:rPr lang="zh-TW" altLang="en-US" sz="600" dirty="1">
                <a:latin typeface="微软雅黑" panose="020b0503020204020204" pitchFamily="34" charset="-122"/>
                <a:ea typeface="微软雅黑" panose="020b0503020204020204" pitchFamily="34" charset="-122"/>
              </a:rPr>
              <a:t>年的</a:t>
            </a:r>
            <a:r>
              <a:rPr lang="en-US" altLang="zh-TW" sz="600" dirty="1">
                <a:latin typeface="微软雅黑" panose="020b0503020204020204" pitchFamily="34" charset="-122"/>
                <a:ea typeface="微软雅黑" panose="020b0503020204020204" pitchFamily="34" charset="-122"/>
              </a:rPr>
              <a:t>32%</a:t>
            </a:r>
            <a:r>
              <a:rPr lang="zh-TW" altLang="en-US" sz="600" dirty="1">
                <a:latin typeface="微软雅黑" panose="020b0503020204020204" pitchFamily="34" charset="-122"/>
                <a:ea typeface="微软雅黑" panose="020b0503020204020204" pitchFamily="34" charset="-122"/>
              </a:rPr>
              <a:t>下降到</a:t>
            </a:r>
            <a:r>
              <a:rPr lang="en-US" altLang="zh-TW" sz="600" dirty="1">
                <a:latin typeface="微软雅黑" panose="020b0503020204020204" pitchFamily="34" charset="-122"/>
                <a:ea typeface="微软雅黑" panose="020b0503020204020204" pitchFamily="34" charset="-122"/>
              </a:rPr>
              <a:t>2014</a:t>
            </a:r>
            <a:r>
              <a:rPr lang="zh-TW" altLang="en-US" sz="600" dirty="1">
                <a:latin typeface="微软雅黑" panose="020b0503020204020204" pitchFamily="34" charset="-122"/>
                <a:ea typeface="微软雅黑" panose="020b0503020204020204" pitchFamily="34" charset="-122"/>
              </a:rPr>
              <a:t>年的</a:t>
            </a:r>
            <a:r>
              <a:rPr lang="en-US" altLang="zh-TW" sz="600" dirty="1">
                <a:latin typeface="微软雅黑" panose="020b0503020204020204" pitchFamily="34" charset="-122"/>
                <a:ea typeface="微软雅黑" panose="020b0503020204020204" pitchFamily="34" charset="-122"/>
              </a:rPr>
              <a:t>10.45%</a:t>
            </a:r>
            <a:r>
              <a:rPr lang="zh-TW" altLang="en-US" sz="600" dirty="1">
                <a:latin typeface="微软雅黑" panose="020b0503020204020204" pitchFamily="34" charset="-122"/>
                <a:ea typeface="微软雅黑" panose="020b0503020204020204" pitchFamily="34" charset="-122"/>
              </a:rPr>
              <a:t>。</a:t>
            </a:r>
            <a:endParaRPr lang="en-US" altLang="zh-TW" sz="600">
              <a:latin typeface="微软雅黑" panose="020b0503020204020204" pitchFamily="34" charset="-122"/>
              <a:ea typeface="微软雅黑" panose="020b0503020204020204" pitchFamily="34" charset="-122"/>
            </a:endParaRPr>
          </a:p>
          <a:p>
            <a:pPr marL="88900" indent="-88900">
              <a:lnSpc>
                <a:spcPct val="150000"/>
              </a:lnSpc>
              <a:buFont typeface="Wingdings" panose="05000000000000000000" pitchFamily="2" charset="2"/>
              <a:buChar char="Ø"/>
            </a:pPr>
            <a:r>
              <a:rPr lang="zh-TW" altLang="en-US" sz="600" dirty="1">
                <a:latin typeface="微软雅黑" panose="020b0503020204020204" pitchFamily="34" charset="-122"/>
                <a:ea typeface="微软雅黑" panose="020b0503020204020204" pitchFamily="34" charset="-122"/>
              </a:rPr>
              <a:t>其中，输液领域在模制瓶整体的下游需求量当中占比较低。口服液体药用瓶当中，塑料包材存在无法进行高温灭菌、容易自燃的材质限制，实际应用仍然以玻璃包材为主流。</a:t>
            </a:r>
            <a:endParaRPr lang="en-US" altLang="zh-TW" sz="600">
              <a:latin typeface="微软雅黑" panose="020b0503020204020204" pitchFamily="34" charset="-122"/>
              <a:ea typeface="微软雅黑" panose="020b0503020204020204" pitchFamily="34" charset="-122"/>
            </a:endParaRPr>
          </a:p>
          <a:p>
            <a:pPr marL="88900" indent="-88900">
              <a:lnSpc>
                <a:spcPct val="150000"/>
              </a:lnSpc>
              <a:buFont typeface="Wingdings" panose="05000000000000000000" pitchFamily="2" charset="2"/>
              <a:buChar char="Ø"/>
            </a:pPr>
            <a:r>
              <a:rPr lang="zh-TW" altLang="en-US" sz="600" dirty="1">
                <a:latin typeface="微软雅黑" panose="020b0503020204020204" pitchFamily="34" charset="-122"/>
                <a:ea typeface="微软雅黑" panose="020b0503020204020204" pitchFamily="34" charset="-122"/>
              </a:rPr>
              <a:t>因此，塑料包材的替代作用对于模制瓶市场需求总量实际</a:t>
            </a:r>
            <a:r>
              <a:rPr lang="zh-TW" altLang="en-US" sz="600" b="1" dirty="1">
                <a:solidFill>
                  <a:schemeClr val="accent2"/>
                </a:solidFill>
                <a:latin typeface="微软雅黑" panose="020b0503020204020204" pitchFamily="34" charset="-122"/>
                <a:ea typeface="微软雅黑" panose="020b0503020204020204" pitchFamily="34" charset="-122"/>
              </a:rPr>
              <a:t>冲击与影响较为有限</a:t>
            </a:r>
            <a:r>
              <a:rPr lang="zh-TW" altLang="en-US" sz="600" dirty="1">
                <a:latin typeface="微软雅黑" panose="020b0503020204020204" pitchFamily="34" charset="-122"/>
                <a:ea typeface="微软雅黑" panose="020b0503020204020204" pitchFamily="34" charset="-122"/>
              </a:rPr>
              <a:t>。</a:t>
            </a:r>
            <a:endParaRPr lang="en-US" altLang="zh-CN" sz="600">
              <a:latin typeface="微软雅黑" panose="020b0503020204020204" pitchFamily="34" charset="-122"/>
              <a:ea typeface="微软雅黑" panose="020b0503020204020204" pitchFamily="34" charset="-122"/>
            </a:endParaRPr>
          </a:p>
        </p:txBody>
      </p:sp>
      <p:graphicFrame>
        <p:nvGraphicFramePr>
          <p:cNvPr id="74" name="表格 73"/>
          <p:cNvGraphicFramePr/>
          <p:nvPr>
            <p:extLst>
              <p:ext uri="{D42A27DB-BD31-4B8C-83A1-F6EECF244321}">
                <p14:modId xmlns:p14="http://schemas.microsoft.com/office/powerpoint/2010/main" val="2620505606"/>
              </p:ext>
            </p:extLst>
          </p:nvPr>
        </p:nvGraphicFramePr>
        <p:xfrm>
          <a:off x="3097551" y="3988207"/>
          <a:ext cx="2542690" cy="1173480"/>
        </p:xfrm>
        <a:graphic>
          <a:graphicData uri="http://schemas.openxmlformats.org/drawingml/2006/table">
            <a:tbl>
              <a:tblPr firstRow="1" bandRow="1">
                <a:tableStyleId>{5C22544A-7EE6-4342-B048-85BDC9FD1C3A}</a:tableStyleId>
              </a:tblPr>
              <a:tblGrid>
                <a:gridCol w="1314031"/>
                <a:gridCol w="1228659"/>
              </a:tblGrid>
              <a:tr h="123456">
                <a:tc>
                  <a:txBody>
                    <a:bodyPr anchorCtr="0"/>
                    <a:lstStyle/>
                    <a:p>
                      <a:pPr algn="ctr"/>
                      <a:r>
                        <a:rPr lang="zh-TW" altLang="en-US" sz="500" b="0" dirty="1">
                          <a:solidFill>
                            <a:schemeClr val="tx1"/>
                          </a:solidFill>
                          <a:latin typeface="微软雅黑" panose="020b0503020204020204" pitchFamily="34" charset="-122"/>
                          <a:ea typeface="微软雅黑" panose="020b0503020204020204" pitchFamily="34" charset="-122"/>
                        </a:rPr>
                        <a:t>类型</a:t>
                      </a:r>
                      <a:endParaRPr lang="zh-CN" altLang="en-US" sz="500" b="0">
                        <a:solidFill>
                          <a:schemeClr val="tx1"/>
                        </a:solidFill>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1">
                        <a:lumMod val="40000"/>
                        <a:lumOff val="60000"/>
                      </a:schemeClr>
                    </a:solidFill>
                  </a:tcPr>
                </a:tc>
                <a:tc>
                  <a:txBody>
                    <a:bodyPr anchorCtr="0"/>
                    <a:lstStyle/>
                    <a:p>
                      <a:pPr algn="ctr"/>
                      <a:r>
                        <a:rPr lang="zh-TW" altLang="en-US" sz="500" b="0" dirty="1">
                          <a:solidFill>
                            <a:schemeClr val="tx1"/>
                          </a:solidFill>
                          <a:latin typeface="微软雅黑" panose="020b0503020204020204" pitchFamily="34" charset="-122"/>
                          <a:ea typeface="微软雅黑" panose="020b0503020204020204" pitchFamily="34" charset="-122"/>
                        </a:rPr>
                        <a:t>与玻璃类重叠的类型</a:t>
                      </a:r>
                      <a:endParaRPr lang="zh-CN" altLang="en-US" sz="500" b="0">
                        <a:solidFill>
                          <a:schemeClr val="tx1"/>
                        </a:solidFill>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solidFill>
                      <a:schemeClr val="accent1">
                        <a:lumMod val="40000"/>
                        <a:lumOff val="60000"/>
                      </a:schemeClr>
                    </a:solidFill>
                  </a:tcPr>
                </a:tc>
              </a:tr>
              <a:tr h="123456">
                <a:tc>
                  <a:txBody>
                    <a:bodyPr anchorCtr="0"/>
                    <a:lstStyle/>
                    <a:p>
                      <a:pPr algn="ctr"/>
                      <a:r>
                        <a:rPr lang="zh-TW" altLang="en-US" sz="500" b="0" dirty="1">
                          <a:latin typeface="微软雅黑" panose="020b0503020204020204" pitchFamily="34" charset="-122"/>
                          <a:ea typeface="微软雅黑" panose="020b0503020204020204" pitchFamily="34" charset="-122"/>
                        </a:rPr>
                        <a:t>输液瓶、输液用膜、袋</a:t>
                      </a:r>
                      <a:endParaRPr lang="zh-CN" altLang="en-US" sz="500" b="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nchorCtr="0"/>
                    <a:lstStyle/>
                    <a:p>
                      <a:pPr algn="ctr"/>
                      <a:r>
                        <a:rPr lang="en-US" altLang="zh-TW" sz="500" b="0" dirty="1">
                          <a:latin typeface="微软雅黑" panose="020b0503020204020204" pitchFamily="34" charset="-122"/>
                          <a:ea typeface="微软雅黑" panose="020b0503020204020204" pitchFamily="34" charset="-122"/>
                        </a:rPr>
                        <a:t>V</a:t>
                      </a:r>
                      <a:endParaRPr lang="zh-CN" altLang="en-US" sz="500" b="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r>
              <a:tr h="123456">
                <a:tc>
                  <a:txBody>
                    <a:bodyPr anchorCtr="0"/>
                    <a:lstStyle/>
                    <a:p>
                      <a:pPr algn="ctr"/>
                      <a:r>
                        <a:rPr lang="zh-TW" altLang="en-US" sz="500" b="0" dirty="1">
                          <a:latin typeface="微软雅黑" panose="020b0503020204020204" pitchFamily="34" charset="-122"/>
                          <a:ea typeface="微软雅黑" panose="020b0503020204020204" pitchFamily="34" charset="-122"/>
                        </a:rPr>
                        <a:t>滴眼剂瓶</a:t>
                      </a:r>
                      <a:endParaRPr lang="zh-CN" altLang="en-US" sz="500" b="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nchorCtr="0"/>
                    <a:lstStyle/>
                    <a:p>
                      <a:pPr algn="ctr"/>
                      <a:r>
                        <a:rPr lang="en-US" altLang="zh-TW" sz="500" b="0" dirty="1">
                          <a:latin typeface="微软雅黑" panose="020b0503020204020204" pitchFamily="34" charset="-122"/>
                          <a:ea typeface="微软雅黑" panose="020b0503020204020204" pitchFamily="34" charset="-122"/>
                        </a:rPr>
                        <a:t>X</a:t>
                      </a:r>
                      <a:endParaRPr lang="zh-CN" altLang="en-US" sz="500" b="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r>
              <a:tr h="123456">
                <a:tc>
                  <a:txBody>
                    <a:bodyPr anchorCtr="0"/>
                    <a:lstStyle/>
                    <a:p>
                      <a:pPr algn="ctr"/>
                      <a:r>
                        <a:rPr lang="zh-TW" altLang="en-US" sz="500" b="0" dirty="1">
                          <a:latin typeface="微软雅黑" panose="020b0503020204020204" pitchFamily="34" charset="-122"/>
                          <a:ea typeface="微软雅黑" panose="020b0503020204020204" pitchFamily="34" charset="-122"/>
                        </a:rPr>
                        <a:t>口服液体药用瓶</a:t>
                      </a:r>
                      <a:endParaRPr lang="zh-CN" altLang="en-US" sz="500" b="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nchorCtr="0"/>
                    <a:lstStyle/>
                    <a:p>
                      <a:pPr algn="ctr"/>
                      <a:r>
                        <a:rPr lang="en-US" altLang="zh-TW" sz="500" b="0" dirty="1">
                          <a:latin typeface="微软雅黑" panose="020b0503020204020204" pitchFamily="34" charset="-122"/>
                          <a:ea typeface="微软雅黑" panose="020b0503020204020204" pitchFamily="34" charset="-122"/>
                        </a:rPr>
                        <a:t>V</a:t>
                      </a:r>
                      <a:endParaRPr lang="zh-CN" altLang="en-US" sz="500" b="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r>
              <a:tr h="123456">
                <a:tc>
                  <a:txBody>
                    <a:bodyPr anchorCtr="0"/>
                    <a:lstStyle/>
                    <a:p>
                      <a:pPr algn="ctr"/>
                      <a:r>
                        <a:rPr lang="zh-TW" altLang="en-US" sz="500" b="0" dirty="1">
                          <a:latin typeface="微软雅黑" panose="020b0503020204020204" pitchFamily="34" charset="-122"/>
                          <a:ea typeface="微软雅黑" panose="020b0503020204020204" pitchFamily="34" charset="-122"/>
                        </a:rPr>
                        <a:t>口服固体药用瓶</a:t>
                      </a:r>
                      <a:endParaRPr lang="zh-CN" altLang="en-US" sz="500" b="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nchorCtr="0"/>
                    <a:lstStyle/>
                    <a:p>
                      <a:pPr algn="ctr"/>
                      <a:r>
                        <a:rPr lang="en-US" altLang="zh-TW" sz="500" b="0" dirty="1">
                          <a:latin typeface="微软雅黑" panose="020b0503020204020204" pitchFamily="34" charset="-122"/>
                          <a:ea typeface="微软雅黑" panose="020b0503020204020204" pitchFamily="34" charset="-122"/>
                        </a:rPr>
                        <a:t>X</a:t>
                      </a:r>
                      <a:endParaRPr lang="zh-CN" altLang="en-US" sz="500" b="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r>
              <a:tr h="123456">
                <a:tc>
                  <a:txBody>
                    <a:bodyPr anchorCtr="0"/>
                    <a:lstStyle/>
                    <a:p>
                      <a:pPr algn="ctr"/>
                      <a:r>
                        <a:rPr lang="zh-TW" altLang="en-US" sz="500" b="0" dirty="1">
                          <a:latin typeface="微软雅黑" panose="020b0503020204020204" pitchFamily="34" charset="-122"/>
                          <a:ea typeface="微软雅黑" panose="020b0503020204020204" pitchFamily="34" charset="-122"/>
                        </a:rPr>
                        <a:t>药用复合膜、袋</a:t>
                      </a:r>
                      <a:endParaRPr lang="zh-CN" altLang="en-US" sz="500" b="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nchorCtr="0"/>
                    <a:lstStyle/>
                    <a:p>
                      <a:pPr algn="ctr"/>
                      <a:r>
                        <a:rPr lang="en-US" altLang="zh-TW" sz="500" b="0" dirty="1">
                          <a:latin typeface="微软雅黑" panose="020b0503020204020204" pitchFamily="34" charset="-122"/>
                          <a:ea typeface="微软雅黑" panose="020b0503020204020204" pitchFamily="34" charset="-122"/>
                        </a:rPr>
                        <a:t>X</a:t>
                      </a:r>
                      <a:endParaRPr lang="zh-CN" altLang="en-US" sz="500" b="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r>
              <a:tr h="123456">
                <a:tc>
                  <a:txBody>
                    <a:bodyPr anchorCtr="0"/>
                    <a:lstStyle/>
                    <a:p>
                      <a:pPr algn="ctr"/>
                      <a:r>
                        <a:rPr lang="zh-TW" altLang="en-US" sz="500" b="0" dirty="1">
                          <a:latin typeface="微软雅黑" panose="020b0503020204020204" pitchFamily="34" charset="-122"/>
                          <a:ea typeface="微软雅黑" panose="020b0503020204020204" pitchFamily="34" charset="-122"/>
                        </a:rPr>
                        <a:t>药用硬片</a:t>
                      </a:r>
                      <a:endParaRPr lang="zh-CN" altLang="en-US" sz="500" b="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c>
                  <a:txBody>
                    <a:bodyPr anchorCtr="0"/>
                    <a:lstStyle/>
                    <a:p>
                      <a:pPr algn="ctr"/>
                      <a:r>
                        <a:rPr lang="en-US" altLang="zh-TW" sz="500" b="0" dirty="1">
                          <a:latin typeface="微软雅黑" panose="020b0503020204020204" pitchFamily="34" charset="-122"/>
                          <a:ea typeface="微软雅黑" panose="020b0503020204020204" pitchFamily="34" charset="-122"/>
                        </a:rPr>
                        <a:t>X</a:t>
                      </a:r>
                      <a:endParaRPr lang="zh-CN" altLang="en-US" sz="500" b="0">
                        <a:latin typeface="微软雅黑" panose="020b0503020204020204" pitchFamily="34" charset="-122"/>
                        <a:ea typeface="微软雅黑" panose="020b0503020204020204" pitchFamily="34" charset="-122"/>
                      </a:endParaRPr>
                    </a:p>
                  </a:txBody>
                  <a:tcPr anchor="ctr">
                    <a:lnT w="6350" cap="flat" cmpd="sng" algn="ctr">
                      <a:solidFill>
                        <a:schemeClr val="bg1">
                          <a:lumMod val="50000"/>
                        </a:schemeClr>
                      </a:solidFill>
                      <a:prstDash val="solid"/>
                      <a:round/>
                      <a:headEnd type="none" w="med" len="med"/>
                      <a:tailEnd type="none" w="med" len="med"/>
                    </a:lnT>
                    <a:lnB w="6350" cap="flat" cmpd="sng" algn="ctr">
                      <a:solidFill>
                        <a:schemeClr val="bg1">
                          <a:lumMod val="50000"/>
                        </a:schemeClr>
                      </a:solidFill>
                      <a:prstDash val="solid"/>
                      <a:round/>
                      <a:headEnd type="none" w="med" len="med"/>
                      <a:tailEnd type="none" w="med" len="med"/>
                    </a:lnB>
                    <a:noFill/>
                  </a:tcPr>
                </a:tc>
              </a:tr>
            </a:tbl>
          </a:graphicData>
        </a:graphic>
      </p:graphicFrame>
      <p:sp>
        <p:nvSpPr>
          <p:cNvPr id="75" name="矩形 74"/>
          <p:cNvSpPr/>
          <p:nvPr/>
        </p:nvSpPr>
        <p:spPr>
          <a:xfrm>
            <a:off x="3704048" y="3766680"/>
            <a:ext cx="1261885" cy="184666"/>
          </a:xfrm>
          <a:prstGeom prst="rect"/>
        </p:spPr>
        <p:txBody>
          <a:bodyPr wrap="none">
            <a:spAutoFit/>
          </a:bodyPr>
          <a:lstStyle/>
          <a:p>
            <a:pPr algn="ctr"/>
            <a:r>
              <a:rPr lang="zh-TW" altLang="en-US" sz="600" dirty="1">
                <a:latin typeface="微软雅黑" panose="020b0503020204020204" pitchFamily="34" charset="-122"/>
                <a:ea typeface="微软雅黑" panose="020b0503020204020204" pitchFamily="34" charset="-122"/>
              </a:rPr>
              <a:t>国家药包材标准塑料类包材产品</a:t>
            </a:r>
            <a:endParaRPr lang="zh-CN" altLang="en-US" sz="60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64078942"/>
      </p:ext>
    </p:extLst>
  </p:cSld>
  <p:clrMapOvr>
    <a:masterClrMapping/>
  </p:clrMapOvr>
  <p:transition spd="fast"/>
  <p:timing>
    <p:tnLst>
      <p:par>
        <p:cTn id="1"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 name="文本框 5"/>
          <p:cNvSpPr txBox="1"/>
          <p:nvPr/>
        </p:nvSpPr>
        <p:spPr>
          <a:xfrm>
            <a:off x="910428" y="658186"/>
            <a:ext cx="4303254" cy="4485042"/>
          </a:xfrm>
          <a:prstGeom prst="rect"/>
          <a:noFill/>
        </p:spPr>
        <p:txBody>
          <a:bodyPr wrap="square" rtlCol="0">
            <a:spAutoFit/>
          </a:bodyPr>
          <a:lstStyle/>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以上数据分析均来自于尚普咨询《中国玻璃制瓶行业市场调研咨询案例》。</a:t>
            </a:r>
          </a:p>
          <a:p>
            <a:pPr>
              <a:lnSpc>
                <a:spcPct val="150000"/>
              </a:lnSpc>
            </a:pP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尚普咨询作为中国知名的独立第三方咨询领导品牌之一，专注于市场研究与投融资咨询，是中国第一批提供专项市场咨询服务的咨询机构。作为国家统计局涉外调查许可单位，建立了科学的数据分析方法与市场测算模型，拥有</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28</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项自主知识产权，目前自有数据库容量超过</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9000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多万条数据。</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20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多年来，已为</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5000</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多家机构提供定制化的专项市场研究咨询服务。</a:t>
            </a:r>
            <a:endParaRPr lang="en-US" altLang="zh-CN"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endParaRPr lang="zh-CN" altLang="en-US" sz="120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荣获</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经济</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杂志社、人民日报</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新闻战线</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杂志社颁发的“中国市场调查客户满意最佳品牌”、“中国行业诚信企业奖”，成功入选财政部首批</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PPP</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咨询机构库</a:t>
            </a:r>
            <a:r>
              <a:rPr lang="en-US" altLang="zh-CN" sz="1200" dirty="1">
                <a:solidFill>
                  <a:schemeClr val="tx1">
                    <a:lumMod val="50000"/>
                    <a:lumOff val="50000"/>
                  </a:schemeClr>
                </a:solidFill>
                <a:latin typeface="微软雅黑" panose="020b0503020204020204" pitchFamily="34" charset="-122"/>
                <a:ea typeface="微软雅黑" panose="020b0503020204020204" pitchFamily="34" charset="-122"/>
              </a:rPr>
              <a:t>,</a:t>
            </a:r>
            <a:r>
              <a:rPr lang="zh-CN" altLang="en-US" sz="1200" dirty="1">
                <a:solidFill>
                  <a:schemeClr val="tx1">
                    <a:lumMod val="50000"/>
                    <a:lumOff val="50000"/>
                  </a:schemeClr>
                </a:solidFill>
                <a:latin typeface="微软雅黑" panose="020b0503020204020204" pitchFamily="34" charset="-122"/>
                <a:ea typeface="微软雅黑" panose="020b0503020204020204" pitchFamily="34" charset="-122"/>
              </a:rPr>
              <a:t>还荣获“中国咨询服务机构百强”、“市场咨询行业先锋机构”、 “中国咨询服务最佳智库奖”、“中国旅游咨询服务首选品牌”等来自第三方评价机构的专业认可。</a:t>
            </a:r>
          </a:p>
        </p:txBody>
      </p:sp>
    </p:spTree>
    <p:extLst>
      <p:ext uri="{BB962C8B-B14F-4D97-AF65-F5344CB8AC3E}">
        <p14:creationId xmlns:p14="http://schemas.microsoft.com/office/powerpoint/2010/main" val="1909427400"/>
      </p:ext>
    </p:extLst>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18449"/>
  <p:tag name="AS_OS" val="Microsoft Windows NT 6.2.9200.0"/>
  <p:tag name="AS_RELEASE_DATE" val="2013.12.17"/>
  <p:tag name="AS_TITLE" val="Spire.Presentation for .NET "/>
  <p:tag name="AS_VERSION" val="2.1.0.0"/>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等线"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Uigh" typeface="Microsoft Uighur"/>
        <a:font script="Beng" typeface="Vrinda"/>
        <a:font script="Thai" typeface="Angsan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Times New Roman"/>
        <a:font script="Tale" typeface="Microsoft Tai Le"/>
        <a:font script="Arab" typeface="Times New Roman"/>
        <a:font script="Hebr" typeface="Times New Roman"/>
        <a:font script="Bopo" typeface="Microsoft JhengHei"/>
        <a:font script="Telu" typeface="Gautami"/>
        <a:font script="Ethi" typeface="Nyala"/>
        <a:font script="Lisu" typeface="Segoe UI"/>
        <a:font script="Jpan" typeface="游ゴシック Light"/>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MoolBoran"/>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Light"/>
        <a:font script="Phag" typeface="Phagspa"/>
        <a:font script="Guru" typeface="Raavi"/>
        <a:font script="Osma" typeface="Ebrima"/>
        <a:font script="Thaa" typeface="MV Boli"/>
        <a:font script="Cans" typeface="Euphemia"/>
        <a:font script="Hang" typeface="맑은 고딕"/>
        <a:font script="Syrc" typeface="Estrangelo Edessa"/>
      </a:majorFont>
      <a:minorFont>
        <a:latin typeface="等线" panose="020f0502020204030204"/>
        <a:ea typeface=""/>
        <a:cs typeface=""/>
        <a:font script="Uigh" typeface="Microsoft Uighur"/>
        <a:font script="Beng" typeface="Vrinda"/>
        <a:font script="Thai" typeface="Cordia New"/>
        <a:font script="Syre" typeface="Estrangelo Edessa"/>
        <a:font script="Syrj" typeface="Estrangelo Edessa"/>
        <a:font script="Mlym" typeface="Kartika"/>
        <a:font script="Nkoo" typeface="Ebrima"/>
        <a:font script="Yiii" typeface="Microsoft Yi Baiti"/>
        <a:font script="Cher" typeface="Plantagenet Cherokee"/>
        <a:font script="Orya" typeface="Kalinga"/>
        <a:font script="Geor" typeface="Sylfaen"/>
        <a:font script="Gujr" typeface="Shruti"/>
        <a:font script="Viet" typeface="Arial"/>
        <a:font script="Tale" typeface="Microsoft Tai Le"/>
        <a:font script="Arab" typeface="Arial"/>
        <a:font script="Hebr" typeface="Arial"/>
        <a:font script="Bopo" typeface="Microsoft JhengHei"/>
        <a:font script="Telu" typeface="Gautami"/>
        <a:font script="Ethi" typeface="Nyala"/>
        <a:font script="Lisu" typeface="Segoe UI"/>
        <a:font script="Jpan" typeface="游ゴシック"/>
        <a:font script="Sora" typeface="Nirmala UI"/>
        <a:font script="Talu" typeface="Microsoft New Tai Lue"/>
        <a:font script="Armn" typeface="Arial"/>
        <a:font script="Sinh" typeface="Iskoola Pota"/>
        <a:font script="Taml" typeface="Latha"/>
        <a:font script="Tfng" typeface="Ebrima"/>
        <a:font script="Syrn" typeface="Estrangelo Edessa"/>
        <a:font script="Deva" typeface="Mangal"/>
        <a:font script="Knda" typeface="Tunga"/>
        <a:font script="Tibt" typeface="Microsoft Himalaya"/>
        <a:font script="Khmr" typeface="DaunPenh"/>
        <a:font script="Mymr" typeface="Myanmar Text"/>
        <a:font script="Olck" typeface="Nirmala UI"/>
        <a:font script="Bugi" typeface="Leelawadee UI"/>
        <a:font script="Java" typeface="Javanese Text"/>
        <a:font script="Hant" typeface="新細明體"/>
        <a:font script="Laoo" typeface="DokChampa"/>
        <a:font script="Mong" typeface="Mongolian Baiti"/>
        <a:font script="Hans" typeface="等线"/>
        <a:font script="Phag" typeface="Phagspa"/>
        <a:font script="Guru" typeface="Raavi"/>
        <a:font script="Osma" typeface="Ebrima"/>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3.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游ゴシック Light"/>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等线 Light"/>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游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等线"/>
        <a:font script="Guru" typeface="Raavi"/>
        <a:font script="Thaa" typeface="MV Boli"/>
        <a:font script="Cans" typeface="Euphemia"/>
        <a:font script="Hang" typeface="맑은 고딕"/>
        <a:font script="Syrc" typeface="Estrangelo Edessa"/>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spDef>
      <a:spPr>
        <a:solidFill>
          <a:srgbClr val="7030A0"/>
        </a:solidFill>
      </a:spPr>
      <a:bodyPr wrap="none" anchor="ctr">
        <a:spAutoFit/>
      </a:bodyPr>
      <a:lstStyle>
        <a:defPPr algn="ctr">
          <a:defRPr sz="800" dirty="0">
            <a:solidFill>
              <a:schemeClr val="bg1"/>
            </a:solidFill>
            <a:latin typeface="微软雅黑" panose="020B0503020204020204" pitchFamily="34" charset="-122"/>
            <a:ea typeface="微软雅黑" panose="020B0503020204020204" pitchFamily="34" charset="-122"/>
          </a:defRPr>
        </a:defPPr>
      </a:lstStyle>
    </a:spDef>
  </a:objectDefaults>
</a:theme>
</file>

<file path=docProps/app.xml><?xml version="1.0" encoding="utf-8"?>
<Properties xmlns="http://schemas.openxmlformats.org/officeDocument/2006/extended-properties" xmlns:vt="http://schemas.openxmlformats.org/officeDocument/2006/docPropsVTypes">
  <Template/>
  <TotalTime>679</TotalTime>
  <Application>Microsoft Office PowerPoint</Application>
  <PresentationFormat>自定义</PresentationFormat>
  <Slides>3</Slide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vt:i4>
      </vt:variant>
    </vt:vector>
  </HeadingPair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顾梦薇</dc:creator>
  <cp:lastModifiedBy>zhengxu@shangpu-china.com</cp:lastModifiedBy>
  <cp:revision>1143</cp:revision>
  <dcterms:created xsi:type="dcterms:W3CDTF">2018-02-01T06:35:20.0000000Z</dcterms:created>
  <dcterms:modified xsi:type="dcterms:W3CDTF">2019-10-16T01:57:46.0000000Z</dcterms:modified>
</cp:coreProperties>
</file>