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13.xml" ContentType="application/vnd.ms-office.chartcolorstyle+xml"/>
  <Override PartName="/ppt/charts/colors14.xml" ContentType="application/vnd.ms-office.chartcolorstyle+xml"/>
  <Override PartName="/ppt/charts/colors15.xml" ContentType="application/vnd.ms-office.chartcolorstyle+xml"/>
  <Override PartName="/ppt/charts/colors16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13.xml" ContentType="application/vnd.ms-office.chartstyle+xml"/>
  <Override PartName="/ppt/charts/style14.xml" ContentType="application/vnd.ms-office.chartstyle+xml"/>
  <Override PartName="/ppt/charts/style15.xml" ContentType="application/vnd.ms-office.chartstyle+xml"/>
  <Override PartName="/ppt/charts/style16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863"/>
    <p:sldId r:id="rId3" id="864"/>
    <p:sldId r:id="rId4" id="865"/>
    <p:sldId r:id="rId5" id="866"/>
    <p:sldId r:id="rId6" id="1115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5" autoAdjust="0"/>
    <p:restoredTop sz="94238" autoAdjust="0"/>
  </p:normalViewPr>
  <p:slideViewPr>
    <p:cSldViewPr snapToGrid="0">
      <p:cViewPr>
        <p:scale>
          <a:sx n="170" d="100"/>
          <a:sy n="170" d="100"/>
        </p:scale>
        <p:origin x="1746" y="-3726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2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64.xlsx" /></Relationships>
</file>

<file path=ppt/charts/_rels/chart10.xml.rels>&#65279;<?xml version="1.0" encoding="utf-8" standalone="yes"?><Relationships xmlns="http://schemas.openxmlformats.org/package/2006/relationships"><Relationship Id="rId1" Type="http://schemas.microsoft.com/office/2011/relationships/chartStyle" Target="style10.xml" /><Relationship Id="rId2" Type="http://schemas.microsoft.com/office/2011/relationships/chartColorStyle" Target="colors10.xml" /><Relationship Id="rId3" Type="http://schemas.openxmlformats.org/officeDocument/2006/relationships/package" Target="../embeddings/Microsoft_Excel_Worksheet71.xlsx" /></Relationships>
</file>

<file path=ppt/charts/_rels/chart11.xml.rels>&#65279;<?xml version="1.0" encoding="utf-8" standalone="yes"?><Relationships xmlns="http://schemas.openxmlformats.org/package/2006/relationships"><Relationship Id="rId1" Type="http://schemas.microsoft.com/office/2011/relationships/chartStyle" Target="style11.xml" /><Relationship Id="rId2" Type="http://schemas.microsoft.com/office/2011/relationships/chartColorStyle" Target="colors11.xml" /><Relationship Id="rId3" Type="http://schemas.openxmlformats.org/officeDocument/2006/relationships/package" Target="../embeddings/Microsoft_Excel_Worksheet72.xlsx" /></Relationships>
</file>

<file path=ppt/charts/_rels/chart12.xml.rels>&#65279;<?xml version="1.0" encoding="utf-8" standalone="yes"?><Relationships xmlns="http://schemas.openxmlformats.org/package/2006/relationships"><Relationship Id="rId1" Type="http://schemas.microsoft.com/office/2011/relationships/chartStyle" Target="style12.xml" /><Relationship Id="rId2" Type="http://schemas.microsoft.com/office/2011/relationships/chartColorStyle" Target="colors12.xml" /><Relationship Id="rId3" Type="http://schemas.openxmlformats.org/officeDocument/2006/relationships/package" Target="../embeddings/Microsoft_Excel_Worksheet73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4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5.xlsx" /></Relationships>
</file>

<file path=ppt/charts/_rels/chart15.xml.rels>&#65279;<?xml version="1.0" encoding="utf-8" standalone="yes"?><Relationships xmlns="http://schemas.openxmlformats.org/package/2006/relationships"><Relationship Id="rId1" Type="http://schemas.microsoft.com/office/2011/relationships/chartStyle" Target="style13.xml" /><Relationship Id="rId2" Type="http://schemas.microsoft.com/office/2011/relationships/chartColorStyle" Target="colors13.xml" /><Relationship Id="rId3" Type="http://schemas.openxmlformats.org/officeDocument/2006/relationships/package" Target="../embeddings/Microsoft_Excel_Worksheet76.xlsx" /></Relationships>
</file>

<file path=ppt/charts/_rels/chart16.xml.rels>&#65279;<?xml version="1.0" encoding="utf-8" standalone="yes"?><Relationships xmlns="http://schemas.openxmlformats.org/package/2006/relationships"><Relationship Id="rId1" Type="http://schemas.microsoft.com/office/2011/relationships/chartStyle" Target="style14.xml" /><Relationship Id="rId2" Type="http://schemas.microsoft.com/office/2011/relationships/chartColorStyle" Target="colors14.xml" /><Relationship Id="rId3" Type="http://schemas.openxmlformats.org/officeDocument/2006/relationships/package" Target="../embeddings/Microsoft_Excel_Worksheet77.xlsx" /></Relationships>
</file>

<file path=ppt/charts/_rels/chart17.xml.rels>&#65279;<?xml version="1.0" encoding="utf-8" standalone="yes"?><Relationships xmlns="http://schemas.openxmlformats.org/package/2006/relationships"><Relationship Id="rId1" Type="http://schemas.microsoft.com/office/2011/relationships/chartStyle" Target="style15.xml" /><Relationship Id="rId2" Type="http://schemas.microsoft.com/office/2011/relationships/chartColorStyle" Target="colors15.xml" /><Relationship Id="rId3" Type="http://schemas.openxmlformats.org/officeDocument/2006/relationships/package" Target="../embeddings/Microsoft_Excel_Worksheet78.xlsx" /></Relationships>
</file>

<file path=ppt/charts/_rels/chart18.xml.rels>&#65279;<?xml version="1.0" encoding="utf-8" standalone="yes"?><Relationships xmlns="http://schemas.openxmlformats.org/package/2006/relationships"><Relationship Id="rId1" Type="http://schemas.microsoft.com/office/2011/relationships/chartStyle" Target="style16.xml" /><Relationship Id="rId2" Type="http://schemas.microsoft.com/office/2011/relationships/chartColorStyle" Target="colors16.xml" /><Relationship Id="rId3" Type="http://schemas.openxmlformats.org/officeDocument/2006/relationships/package" Target="../embeddings/Microsoft_Excel_Worksheet79.xlsx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65.xlsx" /></Relationships>
</file>

<file path=ppt/charts/_rels/chart3.xml.rels>&#65279;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66.xlsx" /></Relationships>
</file>

<file path=ppt/charts/_rels/chart4.xml.rels>&#65279;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package" Target="../embeddings/Microsoft_Excel_Worksheet67.xlsx" /></Relationships>
</file>

<file path=ppt/charts/_rels/chart5.xml.rels>&#65279;<?xml version="1.0" encoding="utf-8" standalone="yes"?><Relationships xmlns="http://schemas.openxmlformats.org/package/2006/relationships"><Relationship Id="rId1" Type="http://schemas.microsoft.com/office/2011/relationships/chartStyle" Target="style5.xml" /><Relationship Id="rId2" Type="http://schemas.microsoft.com/office/2011/relationships/chartColorStyle" Target="colors5.xml" /><Relationship Id="rId3" Type="http://schemas.openxmlformats.org/officeDocument/2006/relationships/oleObject" Target="file:///D:\&#24352;&#21487;&#33721;10&#26376;\&#26118;&#26126;&#22320;&#20135;\&#20889;&#23383;&#27004;\&#20889;&#23383;&#27004;.xlsx" TargetMode="External" /></Relationships>
</file>

<file path=ppt/charts/_rels/chart6.xml.rels>&#65279;<?xml version="1.0" encoding="utf-8" standalone="yes"?><Relationships xmlns="http://schemas.openxmlformats.org/package/2006/relationships"><Relationship Id="rId1" Type="http://schemas.microsoft.com/office/2011/relationships/chartStyle" Target="style6.xml" /><Relationship Id="rId2" Type="http://schemas.microsoft.com/office/2011/relationships/chartColorStyle" Target="colors6.xml" /><Relationship Id="rId3" Type="http://schemas.openxmlformats.org/officeDocument/2006/relationships/package" Target="../embeddings/Microsoft_Excel_Worksheet68.xlsx" /></Relationships>
</file>

<file path=ppt/charts/_rels/chart7.xml.rels>&#65279;<?xml version="1.0" encoding="utf-8" standalone="yes"?><Relationships xmlns="http://schemas.openxmlformats.org/package/2006/relationships"><Relationship Id="rId1" Type="http://schemas.microsoft.com/office/2011/relationships/chartStyle" Target="style7.xml" /><Relationship Id="rId2" Type="http://schemas.microsoft.com/office/2011/relationships/chartColorStyle" Target="colors7.xml" /><Relationship Id="rId3" Type="http://schemas.openxmlformats.org/officeDocument/2006/relationships/package" Target="../embeddings/Microsoft_Excel_Worksheet69.xlsx" /></Relationships>
</file>

<file path=ppt/charts/_rels/chart8.xml.rels>&#65279;<?xml version="1.0" encoding="utf-8" standalone="yes"?><Relationships xmlns="http://schemas.openxmlformats.org/package/2006/relationships"><Relationship Id="rId1" Type="http://schemas.microsoft.com/office/2011/relationships/chartStyle" Target="style8.xml" /><Relationship Id="rId2" Type="http://schemas.microsoft.com/office/2011/relationships/chartColorStyle" Target="colors8.xml" /><Relationship Id="rId3" Type="http://schemas.openxmlformats.org/officeDocument/2006/relationships/package" Target="../embeddings/Microsoft_Excel_Worksheet70.xlsx" /></Relationships>
</file>

<file path=ppt/charts/_rels/chart9.xml.rels>&#65279;<?xml version="1.0" encoding="utf-8" standalone="yes"?><Relationships xmlns="http://schemas.openxmlformats.org/package/2006/relationships"><Relationship Id="rId1" Type="http://schemas.microsoft.com/office/2011/relationships/chartStyle" Target="style9.xml" /><Relationship Id="rId2" Type="http://schemas.microsoft.com/office/2011/relationships/chartColorStyle" Target="colors9.xml" /><Relationship Id="rId3" Type="http://schemas.openxmlformats.org/officeDocument/2006/relationships/oleObject" Target="file:///D:\&#29579;&#20048;&#39033;&#30446;&#25991;&#20214;&#22841;\&#27491;&#22312;&#36827;&#34892;\&#26118;&#26126;&#22320;&#20135;18-10-8\&#32769;&#24352;&#21450;&#32769;&#26446;\&#22270;&#34920;.xlsx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600" dirty="1"/>
              <a:t>2017</a:t>
            </a:r>
            <a:r>
              <a:rPr lang="zh-CN" sz="600" dirty="1"/>
              <a:t>年各大城市写字楼存量增速</a:t>
            </a:r>
          </a:p>
        </c:rich>
      </c:tx>
      <c:layout>
        <c:manualLayout>
          <c:xMode val="edge"/>
          <c:yMode val="edge"/>
          <c:x val="0.232505456"/>
          <c:y val="0.1350056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1040646704"/>
        <c:axId val="906027328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增速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昆明</c:v>
                </c:pt>
                <c:pt idx="1">
                  <c:v>上海</c:v>
                </c:pt>
                <c:pt idx="2">
                  <c:v>广州</c:v>
                </c:pt>
                <c:pt idx="3">
                  <c:v>深圳</c:v>
                </c:pt>
                <c:pt idx="4">
                  <c:v>重庆</c:v>
                </c:pt>
                <c:pt idx="5">
                  <c:v>天津</c:v>
                </c:pt>
                <c:pt idx="6">
                  <c:v>沈阳</c:v>
                </c:pt>
                <c:pt idx="7">
                  <c:v>杭州</c:v>
                </c:pt>
                <c:pt idx="8">
                  <c:v>武汉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3.1399999999999997E-2</c:v>
                </c:pt>
                <c:pt idx="1">
                  <c:v>0.107</c:v>
                </c:pt>
                <c:pt idx="2">
                  <c:v>0.215</c:v>
                </c:pt>
                <c:pt idx="3">
                  <c:v>0.16200000000000001</c:v>
                </c:pt>
                <c:pt idx="4">
                  <c:v>0.3</c:v>
                </c:pt>
                <c:pt idx="5">
                  <c:v>0.13600000000000001</c:v>
                </c:pt>
                <c:pt idx="6">
                  <c:v>0.14299999999999999</c:v>
                </c:pt>
                <c:pt idx="7">
                  <c:v>0.19</c:v>
                </c:pt>
                <c:pt idx="8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A-471B-882E-40EAE05F97D2}"/>
            </c:ext>
          </c:extLst>
        </c:ser>
        <c:gapWidth val="219"/>
        <c:overlap val="-27"/>
      </c:barChart>
      <c:catAx>
        <c:axId val="104064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06027328"/>
        <c:crosses val="autoZero"/>
        <c:auto val="1"/>
        <c:lblAlgn val="ctr"/>
        <c:lblOffset val="100"/>
        <c:noMultiLvlLbl val="0"/>
      </c:catAx>
      <c:valAx>
        <c:axId val="906027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406467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sz="60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消费者对于参观类项目的偏好</a:t>
            </a:r>
          </a:p>
        </c:rich>
      </c:tx>
      <c:layout>
        <c:manualLayout>
          <c:xMode val="edge"/>
          <c:yMode val="edge"/>
          <c:x val="0.01664925"/>
          <c:y val="0.354138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062826395"/>
          <c:y val="0.462884635"/>
          <c:w val="0.3496324"/>
          <c:h val="0.379675955"/>
        </c:manualLayout>
      </c:layout>
      <c:doughnutChart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消费者数量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走动式观看体验</c:v>
                </c:pt>
                <c:pt idx="1">
                  <c:v>结合投影仪观看</c:v>
                </c:pt>
                <c:pt idx="2">
                  <c:v>基于VR技术的全息体验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94</c:v>
                </c:pt>
                <c:pt idx="1">
                  <c:v>137</c:v>
                </c:pt>
                <c:pt idx="2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65-4F2F-BAB7-8AF17090DAE5}"/>
            </c:ext>
          </c:extLst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65-4F2F-BAB7-8AF17090DAE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65-4F2F-BAB7-8AF17090DAE5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65-4F2F-BAB7-8AF17090DAE5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218729749"/>
          <c:y val="0.8407551"/>
          <c:w val="0.4481885"/>
          <c:h val="0.146597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sz="6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消费者对于</a:t>
            </a:r>
            <a:r>
              <a:rPr lang="zh-CN" altLang="en-US" sz="6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教育</a:t>
            </a:r>
            <a:r>
              <a:rPr lang="zh-CN" sz="6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类项目的偏好</a:t>
            </a:r>
          </a:p>
        </c:rich>
      </c:tx>
      <c:layout>
        <c:manualLayout>
          <c:xMode val="edge"/>
          <c:yMode val="edge"/>
          <c:x val="0.0219023228"/>
          <c:y val="0.345809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08476724"/>
          <c:y val="0.457167059"/>
          <c:w val="0.355157852"/>
          <c:h val="0.3866307"/>
        </c:manualLayout>
      </c:layout>
      <c:doughnut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消费者数量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阅读书籍</c:v>
                </c:pt>
                <c:pt idx="1">
                  <c:v>使用多媒体工具学习</c:v>
                </c:pt>
                <c:pt idx="2">
                  <c:v>VR沉浸式体验教育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</c:v>
                </c:pt>
                <c:pt idx="1">
                  <c:v>159</c:v>
                </c:pt>
                <c:pt idx="2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7B-49FE-9657-15D1B97F3C7E}"/>
            </c:ext>
          </c:extLst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7B-49FE-9657-15D1B97F3C7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7B-49FE-9657-15D1B97F3C7E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7B-49FE-9657-15D1B97F3C7E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058235"/>
          <c:y val="0.8556492"/>
          <c:w val="0.451280445"/>
          <c:h val="0.134662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sz="6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消费者对于</a:t>
            </a:r>
            <a:r>
              <a:rPr lang="zh-CN" altLang="en-US" sz="6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表演</a:t>
            </a:r>
            <a:r>
              <a:rPr lang="zh-CN" sz="6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类项目的偏好</a:t>
            </a:r>
          </a:p>
        </c:rich>
      </c:tx>
      <c:layout>
        <c:manualLayout>
          <c:xMode val="edge"/>
          <c:yMode val="edge"/>
          <c:x val="0.239956915"/>
          <c:y val="0.24392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3309451"/>
          <c:y val="0.383151084"/>
          <c:w val="0.370043427"/>
          <c:h val="0.448403418"/>
        </c:manualLayout>
      </c:layout>
      <c:doughnut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消费者数量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在剧院中观看舞台表演</c:v>
                </c:pt>
                <c:pt idx="1">
                  <c:v>4D全息观看表演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6D-4B61-8877-C597BC232A02}"/>
            </c:ext>
          </c:extLst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6D-4B61-8877-C597BC232A02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6D-4B61-8877-C597BC232A0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6D-4B61-8877-C597BC232A02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44366"/>
          <c:y val="0.876467168"/>
          <c:w val="0.508547"/>
          <c:h val="0.1105051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昆明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2016-2017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信息产业主营业务收入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1324551"/>
          <c:y val="0.0165264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7779358"/>
          <c:y val="0.243454427"/>
          <c:w val="0.8147815"/>
          <c:h val="0.6062774"/>
        </c:manualLayout>
      </c:layout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895901296"/>
        <c:axId val="90260731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#,##0_);[Red]\(#,##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8570-4B9B-AEB2-5EF8CD38B24C}"/>
                </c:ext>
              </c:extLst>
            </c:dLbl>
            <c:dLbl>
              <c:idx val="1"/>
              <c:layout>
                <c:manualLayout>
                  <c:x val="0"/>
                  <c:y val="0.01438245"/>
                </c:manualLayout>
              </c:layout>
              <c:numFmt formatCode="#,##0_);[Red]\(#,##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91386460439191"/>
                      <c:h val="0.136702497514263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570-4B9B-AEB2-5EF8CD38B24C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268.45</c:v>
                </c:pt>
                <c:pt idx="1">
                  <c:v>326.3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0-4B9B-AEB2-5EF8CD38B24C}"/>
            </c:ext>
          </c:extLst>
        </c:ser>
        <c:gapWidth val="219"/>
        <c:overlap val="-27"/>
      </c:barChart>
      <c:catAx>
        <c:axId val="89590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02607312"/>
        <c:crosses val="autoZero"/>
        <c:auto val="1"/>
        <c:lblAlgn val="ctr"/>
        <c:lblOffset val="100"/>
        <c:noMultiLvlLbl val="0"/>
      </c:catAx>
      <c:valAx>
        <c:axId val="902607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590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9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600" dirty="1"/>
              <a:t>昆明</a:t>
            </a:r>
            <a:r>
              <a:rPr lang="en-US" altLang="zh-CN" sz="600" dirty="1"/>
              <a:t>2017</a:t>
            </a:r>
            <a:r>
              <a:rPr lang="zh-CN" altLang="en-US" sz="600" dirty="1"/>
              <a:t>年信息产业主营业务收入增速及</a:t>
            </a:r>
            <a:r>
              <a:rPr lang="en-US" altLang="zh-CN" sz="600" dirty="1"/>
              <a:t>GDP</a:t>
            </a:r>
            <a:r>
              <a:rPr lang="zh-CN" altLang="en-US" sz="600" dirty="1"/>
              <a:t>增速对比</a:t>
            </a:r>
            <a:endParaRPr lang="en-US" altLang="zh-CN" sz="600"/>
          </a:p>
        </c:rich>
      </c:tx>
      <c:layout>
        <c:manualLayout>
          <c:xMode val="edge"/>
          <c:yMode val="edge"/>
          <c:x val="0.1470948"/>
          <c:y val="0.024331163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9576835"/>
          <c:y val="0.208411783"/>
          <c:w val="0.8110359"/>
          <c:h val="0.6240231"/>
        </c:manualLayout>
      </c:layout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895901296"/>
        <c:axId val="90260731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0211-48C5-BA9F-B485D378C4C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信息产业主营业务收入增速</c:v>
                </c:pt>
                <c:pt idx="1">
                  <c:v>GDP增速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0.215</c:v>
                </c:pt>
                <c:pt idx="1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11-48C5-BA9F-B485D378C4C8}"/>
            </c:ext>
          </c:extLst>
        </c:ser>
        <c:gapWidth val="219"/>
        <c:overlap val="-27"/>
      </c:barChart>
      <c:catAx>
        <c:axId val="89590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02607312"/>
        <c:crosses val="autoZero"/>
        <c:auto val="1"/>
        <c:lblAlgn val="ctr"/>
        <c:lblOffset val="100"/>
        <c:noMultiLvlLbl val="0"/>
      </c:catAx>
      <c:valAx>
        <c:axId val="90260731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9590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9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消费者对具体业态的偏好程度</a:t>
            </a:r>
            <a:endParaRPr lang="zh-CN" sz="600" b="1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>
        <c:manualLayout>
          <c:xMode val="edge"/>
          <c:yMode val="edge"/>
          <c:x val="0.414481819"/>
          <c:y val="0.3503695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38505334"/>
          <c:y val="0.424794167"/>
          <c:w val="0.660280466"/>
          <c:h val="0.52572614"/>
        </c:manualLayout>
      </c:layout>
      <c:barChart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axId val="622772408"/>
        <c:axId val="622769208"/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其他本地消费者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VR、AR、3D体验游戏</c:v>
                </c:pt>
                <c:pt idx="1">
                  <c:v>特色文化体验（瓷器、茶艺、花艺等）项目</c:v>
                </c:pt>
                <c:pt idx="2">
                  <c:v>沉浸式VR体验教育项目</c:v>
                </c:pt>
                <c:pt idx="3">
                  <c:v>手工作坊学习、参观项目</c:v>
                </c:pt>
                <c:pt idx="4">
                  <c:v>植物、生物知识教育</c:v>
                </c:pt>
                <c:pt idx="5">
                  <c:v>虚拟演艺（利用科技观看演出）</c:v>
                </c:pt>
                <c:pt idx="6">
                  <c:v>3D打印体验项目  </c:v>
                </c:pt>
                <c:pt idx="7">
                  <c:v>机器人遥控和展览</c:v>
                </c:pt>
                <c:pt idx="8">
                  <c:v>特色主题的咖啡馆 </c:v>
                </c:pt>
                <c:pt idx="9">
                  <c:v>无人机设备体验项目</c:v>
                </c:pt>
                <c:pt idx="10">
                  <c:v>特定主题的动漫交流会</c:v>
                </c:pt>
                <c:pt idx="11">
                  <c:v>电子体育竞技游戏  </c:v>
                </c:pt>
                <c:pt idx="12">
                  <c:v>电子音乐分享会</c:v>
                </c:pt>
                <c:pt idx="13">
                  <c:v>影视制作博览会  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65</c:v>
                </c:pt>
                <c:pt idx="1">
                  <c:v>48</c:v>
                </c:pt>
                <c:pt idx="2">
                  <c:v>34</c:v>
                </c:pt>
                <c:pt idx="3">
                  <c:v>33</c:v>
                </c:pt>
                <c:pt idx="4">
                  <c:v>25</c:v>
                </c:pt>
                <c:pt idx="5">
                  <c:v>27</c:v>
                </c:pt>
                <c:pt idx="6">
                  <c:v>21</c:v>
                </c:pt>
                <c:pt idx="7">
                  <c:v>29</c:v>
                </c:pt>
                <c:pt idx="8">
                  <c:v>25</c:v>
                </c:pt>
                <c:pt idx="9">
                  <c:v>19</c:v>
                </c:pt>
                <c:pt idx="10">
                  <c:v>16</c:v>
                </c:pt>
                <c:pt idx="11">
                  <c:v>19</c:v>
                </c:pt>
                <c:pt idx="12">
                  <c:v>11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3-450A-8A16-D0D3956DBC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外地消费者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VR、AR、3D体验游戏</c:v>
                </c:pt>
                <c:pt idx="1">
                  <c:v>特色文化体验（瓷器、茶艺、花艺等）项目</c:v>
                </c:pt>
                <c:pt idx="2">
                  <c:v>沉浸式VR体验教育项目</c:v>
                </c:pt>
                <c:pt idx="3">
                  <c:v>手工作坊学习、参观项目</c:v>
                </c:pt>
                <c:pt idx="4">
                  <c:v>植物、生物知识教育</c:v>
                </c:pt>
                <c:pt idx="5">
                  <c:v>虚拟演艺（利用科技观看演出）</c:v>
                </c:pt>
                <c:pt idx="6">
                  <c:v>3D打印体验项目  </c:v>
                </c:pt>
                <c:pt idx="7">
                  <c:v>机器人遥控和展览</c:v>
                </c:pt>
                <c:pt idx="8">
                  <c:v>特色主题的咖啡馆 </c:v>
                </c:pt>
                <c:pt idx="9">
                  <c:v>无人机设备体验项目</c:v>
                </c:pt>
                <c:pt idx="10">
                  <c:v>特定主题的动漫交流会</c:v>
                </c:pt>
                <c:pt idx="11">
                  <c:v>电子体育竞技游戏  </c:v>
                </c:pt>
                <c:pt idx="12">
                  <c:v>电子音乐分享会</c:v>
                </c:pt>
                <c:pt idx="13">
                  <c:v>影视制作博览会  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65</c:v>
                </c:pt>
                <c:pt idx="1">
                  <c:v>43</c:v>
                </c:pt>
                <c:pt idx="2">
                  <c:v>37</c:v>
                </c:pt>
                <c:pt idx="3">
                  <c:v>25</c:v>
                </c:pt>
                <c:pt idx="4">
                  <c:v>25</c:v>
                </c:pt>
                <c:pt idx="5">
                  <c:v>23</c:v>
                </c:pt>
                <c:pt idx="6">
                  <c:v>26</c:v>
                </c:pt>
                <c:pt idx="7">
                  <c:v>29</c:v>
                </c:pt>
                <c:pt idx="8">
                  <c:v>22</c:v>
                </c:pt>
                <c:pt idx="9">
                  <c:v>21</c:v>
                </c:pt>
                <c:pt idx="10">
                  <c:v>19</c:v>
                </c:pt>
                <c:pt idx="11">
                  <c:v>21</c:v>
                </c:pt>
                <c:pt idx="12">
                  <c:v>11</c:v>
                </c:pt>
                <c:pt idx="1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13-450A-8A16-D0D3956DBC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都市休闲客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VR、AR、3D体验游戏</c:v>
                </c:pt>
                <c:pt idx="1">
                  <c:v>特色文化体验（瓷器、茶艺、花艺等）项目</c:v>
                </c:pt>
                <c:pt idx="2">
                  <c:v>沉浸式VR体验教育项目</c:v>
                </c:pt>
                <c:pt idx="3">
                  <c:v>手工作坊学习、参观项目</c:v>
                </c:pt>
                <c:pt idx="4">
                  <c:v>植物、生物知识教育</c:v>
                </c:pt>
                <c:pt idx="5">
                  <c:v>虚拟演艺（利用科技观看演出）</c:v>
                </c:pt>
                <c:pt idx="6">
                  <c:v>3D打印体验项目  </c:v>
                </c:pt>
                <c:pt idx="7">
                  <c:v>机器人遥控和展览</c:v>
                </c:pt>
                <c:pt idx="8">
                  <c:v>特色主题的咖啡馆 </c:v>
                </c:pt>
                <c:pt idx="9">
                  <c:v>无人机设备体验项目</c:v>
                </c:pt>
                <c:pt idx="10">
                  <c:v>特定主题的动漫交流会</c:v>
                </c:pt>
                <c:pt idx="11">
                  <c:v>电子体育竞技游戏  </c:v>
                </c:pt>
                <c:pt idx="12">
                  <c:v>电子音乐分享会</c:v>
                </c:pt>
                <c:pt idx="13">
                  <c:v>影视制作博览会  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59</c:v>
                </c:pt>
                <c:pt idx="1">
                  <c:v>46</c:v>
                </c:pt>
                <c:pt idx="2">
                  <c:v>38</c:v>
                </c:pt>
                <c:pt idx="3">
                  <c:v>30</c:v>
                </c:pt>
                <c:pt idx="4">
                  <c:v>35</c:v>
                </c:pt>
                <c:pt idx="5">
                  <c:v>33</c:v>
                </c:pt>
                <c:pt idx="6">
                  <c:v>27</c:v>
                </c:pt>
                <c:pt idx="7">
                  <c:v>15</c:v>
                </c:pt>
                <c:pt idx="8">
                  <c:v>21</c:v>
                </c:pt>
                <c:pt idx="9">
                  <c:v>19</c:v>
                </c:pt>
                <c:pt idx="10">
                  <c:v>10</c:v>
                </c:pt>
                <c:pt idx="11">
                  <c:v>8</c:v>
                </c:pt>
                <c:pt idx="12">
                  <c:v>12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13-450A-8A16-D0D3956DBC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中小学生家庭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VR、AR、3D体验游戏</c:v>
                </c:pt>
                <c:pt idx="1">
                  <c:v>特色文化体验（瓷器、茶艺、花艺等）项目</c:v>
                </c:pt>
                <c:pt idx="2">
                  <c:v>沉浸式VR体验教育项目</c:v>
                </c:pt>
                <c:pt idx="3">
                  <c:v>手工作坊学习、参观项目</c:v>
                </c:pt>
                <c:pt idx="4">
                  <c:v>植物、生物知识教育</c:v>
                </c:pt>
                <c:pt idx="5">
                  <c:v>虚拟演艺（利用科技观看演出）</c:v>
                </c:pt>
                <c:pt idx="6">
                  <c:v>3D打印体验项目  </c:v>
                </c:pt>
                <c:pt idx="7">
                  <c:v>机器人遥控和展览</c:v>
                </c:pt>
                <c:pt idx="8">
                  <c:v>特色主题的咖啡馆 </c:v>
                </c:pt>
                <c:pt idx="9">
                  <c:v>无人机设备体验项目</c:v>
                </c:pt>
                <c:pt idx="10">
                  <c:v>特定主题的动漫交流会</c:v>
                </c:pt>
                <c:pt idx="11">
                  <c:v>电子体育竞技游戏  </c:v>
                </c:pt>
                <c:pt idx="12">
                  <c:v>电子音乐分享会</c:v>
                </c:pt>
                <c:pt idx="13">
                  <c:v>影视制作博览会  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44</c:v>
                </c:pt>
                <c:pt idx="1">
                  <c:v>40</c:v>
                </c:pt>
                <c:pt idx="2">
                  <c:v>43</c:v>
                </c:pt>
                <c:pt idx="3">
                  <c:v>31</c:v>
                </c:pt>
                <c:pt idx="4">
                  <c:v>33</c:v>
                </c:pt>
                <c:pt idx="5">
                  <c:v>31</c:v>
                </c:pt>
                <c:pt idx="6">
                  <c:v>30</c:v>
                </c:pt>
                <c:pt idx="7">
                  <c:v>23</c:v>
                </c:pt>
                <c:pt idx="8">
                  <c:v>16</c:v>
                </c:pt>
                <c:pt idx="9">
                  <c:v>19</c:v>
                </c:pt>
                <c:pt idx="10">
                  <c:v>23</c:v>
                </c:pt>
                <c:pt idx="11">
                  <c:v>18</c:v>
                </c:pt>
                <c:pt idx="12">
                  <c:v>12</c:v>
                </c:pt>
                <c:pt idx="1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13-450A-8A16-D0D3956DBCF4}"/>
            </c:ext>
          </c:extLst>
        </c:ser>
        <c:gapWidth/>
        <c:overlap val="100"/>
      </c:barChart>
      <c:catAx>
        <c:axId val="622772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60000" spcFirstLastPara="1" vertOverflow="ellipsis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622769208"/>
        <c:crosses val="autoZero"/>
        <c:auto val="1"/>
        <c:lblAlgn val="ctr"/>
        <c:lblOffset val="100"/>
        <c:tickLblSkip val="1"/>
        <c:noMultiLvlLbl val="0"/>
      </c:catAx>
      <c:valAx>
        <c:axId val="62276920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62277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8930531"/>
          <c:y val="0.5732217"/>
          <c:w val="0.137255147"/>
          <c:h val="0.2967929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7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600" b="0" dirty="1"/>
              <a:t>昆明本地消费者的具体业态年均消费金额</a:t>
            </a:r>
            <a:endParaRPr lang="en-US" altLang="zh-CN" sz="600" b="0"/>
          </a:p>
        </c:rich>
      </c:tx>
      <c:layout>
        <c:manualLayout>
          <c:xMode val="edge"/>
          <c:yMode val="edge"/>
          <c:x val="0.294444829"/>
          <c:y val="0.418118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5098202"/>
          <c:y val="0.485324234"/>
          <c:w val="0.36762318"/>
          <c:h val="0.483342439"/>
        </c:manualLayout>
      </c:layout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711854472"/>
        <c:axId val="711854792"/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VR、AR、3D体验游戏</c:v>
                </c:pt>
                <c:pt idx="1">
                  <c:v>植物、生物知识教育</c:v>
                </c:pt>
                <c:pt idx="2">
                  <c:v>手工作坊学习、参观项目</c:v>
                </c:pt>
                <c:pt idx="3">
                  <c:v>特色文化体验（瓷器、茶艺、花艺等）项目</c:v>
                </c:pt>
                <c:pt idx="4">
                  <c:v>虚拟演艺（利用科技观看演出）</c:v>
                </c:pt>
                <c:pt idx="5">
                  <c:v>沉浸式VR体验教育项目</c:v>
                </c:pt>
                <c:pt idx="6">
                  <c:v>机器人遥控和展览</c:v>
                </c:pt>
                <c:pt idx="7">
                  <c:v>3D打印体验项目 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503.5</c:v>
                </c:pt>
                <c:pt idx="1">
                  <c:v>456.5</c:v>
                </c:pt>
                <c:pt idx="2">
                  <c:v>413</c:v>
                </c:pt>
                <c:pt idx="3">
                  <c:v>393</c:v>
                </c:pt>
                <c:pt idx="4">
                  <c:v>380</c:v>
                </c:pt>
                <c:pt idx="5">
                  <c:v>363</c:v>
                </c:pt>
                <c:pt idx="6">
                  <c:v>357</c:v>
                </c:pt>
                <c:pt idx="7">
                  <c:v>290.5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A3-45BF-8C17-AB116895D8F0}"/>
            </c:ext>
          </c:extLst>
        </c:ser>
        <c:gapWidth val="182"/>
        <c:overlap/>
      </c:barChart>
      <c:catAx>
        <c:axId val="711854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11854792"/>
        <c:crosses val="autoZero"/>
        <c:auto val="1"/>
        <c:lblAlgn val="ctr"/>
        <c:lblOffset val="100"/>
        <c:noMultiLvlLbl val="0"/>
      </c:catAx>
      <c:valAx>
        <c:axId val="711854792"/>
        <c:scaling>
          <c:orientation val="minMax"/>
          <c:max val="700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11854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700">
          <a:solidFill>
            <a:schemeClr val="tx1">
              <a:lumMod val="65000"/>
              <a:lumOff val="3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sz="600" b="1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月收入水平</a:t>
            </a:r>
          </a:p>
        </c:rich>
      </c:tx>
      <c:layout>
        <c:manualLayout>
          <c:xMode val="edge"/>
          <c:yMode val="edge"/>
          <c:x val="0.201528892"/>
          <c:y val="0.386655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878235"/>
          <c:y val="0.529079"/>
          <c:w val="0.217346936"/>
          <c:h val="0.3260204"/>
        </c:manualLayout>
      </c:layout>
      <c:doughnut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B0-4555-90AE-72CD32AF15FB}"/>
                </c:ext>
              </c:extLst>
            </c:dLbl>
            <c:dLbl>
              <c:idx val="1"/>
              <c:layout>
                <c:manualLayout>
                  <c:x val="-0.009044579"/>
                  <c:y val="-0.0610509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B0-4555-90AE-72CD32AF15FB}"/>
                </c:ext>
              </c:extLst>
            </c:dLbl>
            <c:dLbl>
              <c:idx val="2"/>
              <c:layout>
                <c:manualLayout>
                  <c:x val="0.04522272"/>
                  <c:y val="-0.0474837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600" b="0" i="0" u="none" strike="noStrike" kern="1200" baseline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71421693885858E-2"/>
                      <c:h val="8.82188303863673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DB0-4555-90AE-72CD32AF15FB}"/>
                </c:ext>
              </c:extLst>
            </c:dLbl>
            <c:dLbl>
              <c:idx val="3"/>
              <c:layout>
                <c:manualLayout>
                  <c:x val="0.0497451834"/>
                  <c:y val="-0.033917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B0-4555-90AE-72CD32AF15FB}"/>
                </c:ext>
              </c:extLst>
            </c:dLbl>
            <c:dLbl>
              <c:idx val="4"/>
              <c:layout>
                <c:manualLayout>
                  <c:x val="0.040700607"/>
                  <c:y val="0.05426747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B0-4555-90AE-72CD32AF15FB}"/>
                </c:ext>
              </c:extLst>
            </c:dLbl>
            <c:dLbl>
              <c:idx val="5"/>
              <c:layout>
                <c:manualLayout>
                  <c:x val="-0.040700607"/>
                  <c:y val="0.013566868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B0-4555-90AE-72CD32AF15FB}"/>
                </c:ext>
              </c:extLst>
            </c:dLbl>
            <c:dLbl>
              <c:idx val="6"/>
              <c:layout>
                <c:manualLayout>
                  <c:x val="-0.0452228971"/>
                  <c:y val="-0.0407006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DB0-4555-90AE-72CD32AF15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7"/>
                <c:pt idx="0">
                  <c:v>1k元以下</c:v>
                </c:pt>
                <c:pt idx="1">
                  <c:v>1k-2k元</c:v>
                </c:pt>
                <c:pt idx="2">
                  <c:v>2k-4k元</c:v>
                </c:pt>
                <c:pt idx="3">
                  <c:v>4k-6k元</c:v>
                </c:pt>
                <c:pt idx="4">
                  <c:v>6k-8k元</c:v>
                </c:pt>
                <c:pt idx="5">
                  <c:v>8k-10k元</c:v>
                </c:pt>
                <c:pt idx="6">
                  <c:v>10k元以上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16</c:v>
                </c:pt>
                <c:pt idx="4">
                  <c:v>38</c:v>
                </c:pt>
                <c:pt idx="5">
                  <c:v>33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DB0-4555-90AE-72CD32AF15FB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B0-4555-90AE-72CD32AF15F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B0-4555-90AE-72CD32AF15F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B0-4555-90AE-72CD32AF15F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B0-4555-90AE-72CD32AF15FB}"/>
              </c:ext>
            </c:extLst>
          </c:dPt>
          <c:dPt>
            <c:idx val="4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DB0-4555-90AE-72CD32AF15FB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DB0-4555-90AE-72CD32AF15FB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DB0-4555-90AE-72CD32AF15FB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DB0-4555-90AE-72CD32AF15FB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41800267"/>
          <c:y val="0.359495848"/>
          <c:w val="0.187371984"/>
          <c:h val="0.6018647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6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每月消费项目</a:t>
            </a:r>
            <a:endParaRPr lang="zh-CN" sz="600" b="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>
        <c:manualLayout>
          <c:xMode val="edge"/>
          <c:yMode val="edge"/>
          <c:x val="0.391465"/>
          <c:y val="0.085104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09054843"/>
          <c:y val="0.291556746"/>
          <c:w val="0.8664015"/>
          <c:h val="0.464093953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689240848"/>
        <c:axId val="689238288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主要消费项目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52-4BC2-9ABB-18518E80A8D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52-4BC2-9ABB-18518E80A8D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552-4BC2-9ABB-18518E80A8D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552-4BC2-9ABB-18518E80A8D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552-4BC2-9ABB-18518E80A8D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552-4BC2-9ABB-18518E80A8D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552-4BC2-9ABB-18518E80A8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基本生活开支</c:v>
                </c:pt>
                <c:pt idx="1">
                  <c:v>购物</c:v>
                </c:pt>
                <c:pt idx="2">
                  <c:v>娱乐活动</c:v>
                </c:pt>
                <c:pt idx="3">
                  <c:v>教育</c:v>
                </c:pt>
                <c:pt idx="4">
                  <c:v>旅游</c:v>
                </c:pt>
                <c:pt idx="5">
                  <c:v>交通娱乐</c:v>
                </c:pt>
                <c:pt idx="6">
                  <c:v>房租/房贷</c:v>
                </c:pt>
                <c:pt idx="7">
                  <c:v>健身</c:v>
                </c:pt>
                <c:pt idx="8">
                  <c:v>医疗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85</c:v>
                </c:pt>
                <c:pt idx="1">
                  <c:v>61</c:v>
                </c:pt>
                <c:pt idx="2">
                  <c:v>47</c:v>
                </c:pt>
                <c:pt idx="3">
                  <c:v>43</c:v>
                </c:pt>
                <c:pt idx="4">
                  <c:v>20</c:v>
                </c:pt>
                <c:pt idx="5">
                  <c:v>19</c:v>
                </c:pt>
                <c:pt idx="6">
                  <c:v>15</c:v>
                </c:pt>
                <c:pt idx="7">
                  <c:v>7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552-4BC2-9ABB-18518E80A8D3}"/>
            </c:ext>
          </c:extLst>
        </c:ser>
        <c:gapWidth val="100"/>
        <c:overlap/>
      </c:barChart>
      <c:catAx>
        <c:axId val="68924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689238288"/>
        <c:crosses val="autoZero"/>
        <c:auto val="1"/>
        <c:lblAlgn val="ctr"/>
        <c:lblOffset val="100"/>
        <c:noMultiLvlLbl val="0"/>
      </c:catAx>
      <c:valAx>
        <c:axId val="6892382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892408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600" dirty="1"/>
              <a:t>2017</a:t>
            </a:r>
            <a:r>
              <a:rPr lang="zh-CN" sz="600" dirty="1"/>
              <a:t>年各大城市写字楼空置率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1040646704"/>
        <c:axId val="906027328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空置率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昆明市</c:v>
                </c:pt>
                <c:pt idx="1">
                  <c:v>盘龙区</c:v>
                </c:pt>
                <c:pt idx="2">
                  <c:v>北京</c:v>
                </c:pt>
                <c:pt idx="3">
                  <c:v>广州</c:v>
                </c:pt>
                <c:pt idx="4">
                  <c:v>上海</c:v>
                </c:pt>
                <c:pt idx="5">
                  <c:v>深圳</c:v>
                </c:pt>
                <c:pt idx="6">
                  <c:v>杭州</c:v>
                </c:pt>
                <c:pt idx="7">
                  <c:v>成都</c:v>
                </c:pt>
                <c:pt idx="8">
                  <c:v>武汉</c:v>
                </c:pt>
                <c:pt idx="9">
                  <c:v>沈阳</c:v>
                </c:pt>
                <c:pt idx="10">
                  <c:v>天津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0.60340000000000005</c:v>
                </c:pt>
                <c:pt idx="1">
                  <c:v>0.55110000000000003</c:v>
                </c:pt>
                <c:pt idx="2">
                  <c:v>7.6999999999999999E-2</c:v>
                </c:pt>
                <c:pt idx="3">
                  <c:v>0.11899999999999999</c:v>
                </c:pt>
                <c:pt idx="4">
                  <c:v>0.14599999999999999</c:v>
                </c:pt>
                <c:pt idx="5">
                  <c:v>0.16</c:v>
                </c:pt>
                <c:pt idx="6">
                  <c:v>0.17299999999999999</c:v>
                </c:pt>
                <c:pt idx="7">
                  <c:v>0.27600000000000002</c:v>
                </c:pt>
                <c:pt idx="8">
                  <c:v>0.32800000000000001</c:v>
                </c:pt>
                <c:pt idx="9">
                  <c:v>0.35499999999999998</c:v>
                </c:pt>
                <c:pt idx="10">
                  <c:v>0.3619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D-45E3-832B-97DD1BA3CF00}"/>
            </c:ext>
          </c:extLst>
        </c:ser>
        <c:gapWidth val="219"/>
        <c:overlap val="-27"/>
      </c:barChart>
      <c:catAx>
        <c:axId val="104064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06027328"/>
        <c:crosses val="autoZero"/>
        <c:auto val="1"/>
        <c:lblAlgn val="ctr"/>
        <c:lblOffset val="100"/>
        <c:noMultiLvlLbl val="0"/>
      </c:catAx>
      <c:valAx>
        <c:axId val="906027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4064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600" dirty="1"/>
              <a:t>2015-2017</a:t>
            </a:r>
            <a:r>
              <a:rPr lang="zh-CN" sz="600" dirty="1"/>
              <a:t>年昆明市写字楼存量</a:t>
            </a:r>
          </a:p>
        </c:rich>
      </c:tx>
      <c:layout>
        <c:manualLayout>
          <c:xMode val="edge"/>
          <c:yMode val="edge"/>
          <c:x val="0.237522468"/>
          <c:y val="0.1358196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1040646704"/>
        <c:axId val="906027328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增速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0.00_);[Red]\(0.00\)</c:formatCode>
                <c:ptCount val="3"/>
                <c:pt idx="0">
                  <c:v>58.6</c:v>
                </c:pt>
                <c:pt idx="1">
                  <c:v>61.72</c:v>
                </c:pt>
                <c:pt idx="2">
                  <c:v>63.66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93-4133-8EA0-F1B63CCB262A}"/>
            </c:ext>
          </c:extLst>
        </c:ser>
        <c:gapWidth val="219"/>
        <c:overlap val="-27"/>
      </c:barChart>
      <c:catAx>
        <c:axId val="104064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06027328"/>
        <c:crosses val="autoZero"/>
        <c:auto val="1"/>
        <c:lblAlgn val="ctr"/>
        <c:lblOffset val="100"/>
        <c:noMultiLvlLbl val="0"/>
      </c:catAx>
      <c:valAx>
        <c:axId val="906027328"/>
        <c:scaling>
          <c:orientation val="minMax"/>
        </c:scaling>
        <c:delete val="1"/>
        <c:axPos val="l"/>
        <c:numFmt formatCode="0.00_);[Red]\(0.00\)" sourceLinked="1"/>
        <c:majorTickMark val="none"/>
        <c:minorTickMark val="none"/>
        <c:tickLblPos val="nextTo"/>
        <c:crossAx val="104064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7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租金（元</a:t>
            </a:r>
            <a:r>
              <a:rPr lang="en-US" dirty="1"/>
              <a:t>/</a:t>
            </a:r>
            <a:r>
              <a:rPr lang="zh-CN" dirty="1"/>
              <a:t>月</a:t>
            </a:r>
            <a:r>
              <a:rPr lang="en-US" dirty="1"/>
              <a:t>/</a:t>
            </a:r>
            <a:r>
              <a:rPr lang="zh-CN" dirty="1"/>
              <a:t>平方米）</a:t>
            </a:r>
            <a:endParaRPr lang="en-US"/>
          </a:p>
        </c:rich>
      </c:tx>
      <c:layout>
        <c:manualLayout>
          <c:xMode val="edge"/>
          <c:yMode val="edge"/>
          <c:x val="0.3195217"/>
          <c:y val="0.08695923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0559622645"/>
          <c:y val="0.312618822"/>
          <c:w val="0.8880755"/>
          <c:h val="0.4786151"/>
        </c:manualLayout>
      </c:layout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811520336"/>
        <c:axId val="812642336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93-4255-9A80-9C181193897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zh-CN" dirty="1"/>
                      <a:t>100-130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93-4255-9A80-9C1811938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盘龙区写字楼价格</c:v>
                </c:pt>
                <c:pt idx="1">
                  <c:v>秘境M60</c:v>
                </c:pt>
                <c:pt idx="2">
                  <c:v>C86山茶坊</c:v>
                </c:pt>
                <c:pt idx="3">
                  <c:v>银河之星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131.4</c:v>
                </c:pt>
                <c:pt idx="1">
                  <c:v>50</c:v>
                </c:pt>
                <c:pt idx="2">
                  <c:v>66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93-4255-9A80-9C181193897D}"/>
            </c:ext>
          </c:extLst>
        </c:ser>
        <c:gapWidth val="219"/>
        <c:overlap val="-27"/>
      </c:barChart>
      <c:catAx>
        <c:axId val="81152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12642336"/>
        <c:crosses val="autoZero"/>
        <c:auto val="1"/>
        <c:lblAlgn val="ctr"/>
        <c:lblOffset val="100"/>
        <c:noMultiLvlLbl val="0"/>
      </c:catAx>
      <c:valAx>
        <c:axId val="812642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152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C86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园区行业分布</a:t>
            </a:r>
          </a:p>
        </c:rich>
      </c:tx>
      <c:layout>
        <c:manualLayout>
          <c:xMode val="edge"/>
          <c:yMode val="edge"/>
          <c:x val="0.3570093"/>
          <c:y val="0.053234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327527"/>
          <c:y val="0.278640121"/>
          <c:w val="0.32537666"/>
          <c:h val="0.624446452"/>
        </c:manualLayout>
      </c:layout>
      <c:doughnut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dLbls>
            <c:dLbl>
              <c:idx val="0"/>
              <c:layout>
                <c:manualLayout>
                  <c:x val="0.167908862"/>
                  <c:y val="-0.01768972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11650376228044"/>
                      <c:h val="0.221583138034791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28E-4438-A317-43F5546A1B3A}"/>
                </c:ext>
              </c:extLst>
            </c:dLbl>
            <c:dLbl>
              <c:idx val="1"/>
              <c:layout>
                <c:manualLayout>
                  <c:x val="0.00245136651"/>
                  <c:y val="0.010422599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0883585994675"/>
                      <c:h val="0.221583138034791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28E-4438-A317-43F5546A1B3A}"/>
                </c:ext>
              </c:extLst>
            </c:dLbl>
            <c:dLbl>
              <c:idx val="2"/>
              <c:layout>
                <c:manualLayout>
                  <c:x val="-0.13682273"/>
                  <c:y val="0.0833036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8E-4438-A317-43F5546A1B3A}"/>
                </c:ext>
              </c:extLst>
            </c:dLbl>
            <c:dLbl>
              <c:idx val="3"/>
              <c:layout>
                <c:manualLayout>
                  <c:x val="-0.179746017"/>
                  <c:y val="0.030412973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68583215294582"/>
                      <c:h val="0.221583138034791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28E-4438-A317-43F5546A1B3A}"/>
                </c:ext>
              </c:extLst>
            </c:dLbl>
            <c:dLbl>
              <c:idx val="4"/>
              <c:layout>
                <c:manualLayout>
                  <c:x val="-0.110308416"/>
                  <c:y val="-3.69650223E-0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25516054361126"/>
                      <c:h val="0.221583138034791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28E-4438-A317-43F5546A1B3A}"/>
                </c:ext>
              </c:extLst>
            </c:dLbl>
            <c:dLbl>
              <c:idx val="5"/>
              <c:layout>
                <c:manualLayout>
                  <c:x val="-0.1331502"/>
                  <c:y val="-0.0768136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0883585994675"/>
                      <c:h val="0.221583138034791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E28E-4438-A317-43F5546A1B3A}"/>
                </c:ext>
              </c:extLst>
            </c:dLbl>
            <c:dLbl>
              <c:idx val="6"/>
              <c:layout>
                <c:manualLayout>
                  <c:x val="-0.112542324"/>
                  <c:y val="-0.05995539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baseline="0" dirty="1"/>
                      <a:t>艺术培训</a:t>
                    </a:r>
                    <a:r>
                      <a:rPr lang="en-US" altLang="zh-CN" baseline="0" dirty="1"/>
                      <a:t>, </a:t>
                    </a:r>
                    <a:fld id="{E5375F19-533E-45DA-9C4C-FB1B012EEA15}" type="VALUE">
                      <a:rPr lang="en-US" altLang="zh-CN" baseline="0"/>
                      <a:t>[值]</a:t>
                    </a:fld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71682103194302"/>
                      <c:h val="0.221583138034791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28E-4438-A317-43F5546A1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Sheet1!$A$4:$A$10</c:f>
              <c:strCache>
                <c:ptCount val="7"/>
                <c:pt idx="0">
                  <c:v>办公创业</c:v>
                </c:pt>
                <c:pt idx="1">
                  <c:v>会展演艺</c:v>
                </c:pt>
                <c:pt idx="2">
                  <c:v>餐饮</c:v>
                </c:pt>
                <c:pt idx="3">
                  <c:v>花艺婚庆</c:v>
                </c:pt>
                <c:pt idx="4">
                  <c:v>文化交流</c:v>
                </c:pt>
                <c:pt idx="5">
                  <c:v>影视传媒</c:v>
                </c:pt>
                <c:pt idx="6">
                  <c:v>教育培训</c:v>
                </c:pt>
              </c:strCache>
            </c:strRef>
          </c:cat>
          <c:val>
            <c:numRef>
              <c:f>Sheet1!$B$4:$B$10</c:f>
              <c:numCache>
                <c:formatCode>0%</c:formatCode>
                <c:ptCount val="7"/>
                <c:pt idx="0">
                  <c:v>0.4</c:v>
                </c:pt>
                <c:pt idx="1">
                  <c:v>0.16</c:v>
                </c:pt>
                <c:pt idx="2">
                  <c:v>0.1</c:v>
                </c:pt>
                <c:pt idx="3">
                  <c:v>0.06</c:v>
                </c:pt>
                <c:pt idx="4">
                  <c:v>0.05</c:v>
                </c:pt>
                <c:pt idx="5">
                  <c:v>0.05</c:v>
                </c:pt>
                <c:pt idx="6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28E-4438-A317-43F5546A1B3A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8E-4438-A317-43F5546A1B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8E-4438-A317-43F5546A1B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8E-4438-A317-43F5546A1B3A}"/>
              </c:ext>
            </c:extLst>
          </c:dPt>
          <c:dPt>
            <c:idx val="3"/>
            <c:bubble3D val="0"/>
            <c:spPr>
              <a:solidFill>
                <a:srgbClr val="DEE7F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8E-4438-A317-43F5546A1B3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28E-4438-A317-43F5546A1B3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28E-4438-A317-43F5546A1B3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28E-4438-A317-43F5546A1B3A}"/>
              </c:ext>
            </c:extLst>
          </c:dPt>
        </c:ser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7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昆明市</a:t>
            </a:r>
            <a:r>
              <a:rPr lang="en-US" dirty="1"/>
              <a:t>2017</a:t>
            </a:r>
            <a:r>
              <a:rPr lang="zh-CN" dirty="1"/>
              <a:t>年城镇居民人均消费占比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doughnutChart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2017年</c:v>
                </c:pt>
              </c:strCache>
            </c:strRef>
          </c:tx>
          <c:dLbls>
            <c:dLbl>
              <c:idx val="6"/>
              <c:layout>
                <c:manualLayout>
                  <c:x val="-0.0371062458"/>
                  <c:y val="-0.1080293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A7-467C-A702-69EC351BF3DF}"/>
                </c:ext>
              </c:extLst>
            </c:dLbl>
            <c:dLbl>
              <c:idx val="7"/>
              <c:layout>
                <c:manualLayout>
                  <c:x val="0"/>
                  <c:y val="-0.1163392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3A7-467C-A702-69EC351BF3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食品</c:v>
                </c:pt>
                <c:pt idx="1">
                  <c:v>居住</c:v>
                </c:pt>
                <c:pt idx="2">
                  <c:v>文化、教育、娱乐</c:v>
                </c:pt>
                <c:pt idx="3">
                  <c:v>交通、通讯</c:v>
                </c:pt>
                <c:pt idx="4">
                  <c:v>医疗保健</c:v>
                </c:pt>
                <c:pt idx="5">
                  <c:v>衣着</c:v>
                </c:pt>
                <c:pt idx="6">
                  <c:v>家庭设备、用品</c:v>
                </c:pt>
                <c:pt idx="7">
                  <c:v>其他商品和服务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7243.3251920000002</c:v>
                </c:pt>
                <c:pt idx="1">
                  <c:v>5745.6059340000002</c:v>
                </c:pt>
                <c:pt idx="2">
                  <c:v>3718.2054749999993</c:v>
                </c:pt>
                <c:pt idx="3">
                  <c:v>3162.4316039999999</c:v>
                </c:pt>
                <c:pt idx="4">
                  <c:v>2262.2344889999999</c:v>
                </c:pt>
                <c:pt idx="5">
                  <c:v>1669.9308799999999</c:v>
                </c:pt>
                <c:pt idx="6">
                  <c:v>1591.6528699999999</c:v>
                </c:pt>
                <c:pt idx="7">
                  <c:v>699.28355599999998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3A7-467C-A702-69EC351BF3DF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A7-467C-A702-69EC351BF3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A7-467C-A702-69EC351BF3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A7-467C-A702-69EC351BF3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A7-467C-A702-69EC351BF3D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A7-467C-A702-69EC351BF3D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3A7-467C-A702-69EC351BF3D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3A7-467C-A702-69EC351BF3D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3A7-467C-A702-69EC351BF3DF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7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昆明</a:t>
            </a:r>
            <a:r>
              <a:rPr lang="en-US" dirty="1"/>
              <a:t>2016-2017</a:t>
            </a:r>
            <a:r>
              <a:rPr lang="zh-CN" dirty="1"/>
              <a:t>人均文化教育娱乐支出占比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895901296"/>
        <c:axId val="90260731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Sheet1!$B$2:$B$3</c:f>
              <c:numCache>
                <c:formatCode>0.00%</c:formatCode>
                <c:ptCount val="2"/>
                <c:pt idx="0">
                  <c:v>0.13700000000000001</c:v>
                </c:pt>
                <c:pt idx="1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A-4F4D-896A-C8A281A919B2}"/>
            </c:ext>
          </c:extLst>
        </c:ser>
        <c:gapWidth val="219"/>
        <c:overlap val="-27"/>
      </c:barChart>
      <c:catAx>
        <c:axId val="89590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02607312"/>
        <c:crosses val="autoZero"/>
        <c:auto val="1"/>
        <c:lblAlgn val="ctr"/>
        <c:lblOffset val="100"/>
        <c:noMultiLvlLbl val="0"/>
      </c:catAx>
      <c:valAx>
        <c:axId val="90260731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9590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600" b="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2013-2017</a:t>
            </a:r>
            <a:r>
              <a:rPr lang="zh-CN" sz="600" b="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r>
              <a:rPr lang="zh-CN" altLang="en-US" sz="600" b="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昆明市</a:t>
            </a:r>
            <a:r>
              <a:rPr lang="en-US" sz="600" b="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GDP</a:t>
            </a:r>
            <a:r>
              <a:rPr lang="zh-CN" sz="600" b="0" dirty="1">
                <a:solidFill>
                  <a:schemeClr val="tx1">
                    <a:lumMod val="75000"/>
                    <a:lumOff val="25000"/>
                  </a:schemeClr>
                </a:solidFill>
              </a:rPr>
              <a:t>增速</a:t>
            </a:r>
            <a:endParaRPr lang="en-US" sz="600" b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3163457"/>
          <c:y val="0.09195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808636464"/>
        <c:axId val="1189904928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0.00%</c:formatCode>
                <c:ptCount val="5"/>
                <c:pt idx="0">
                  <c:v>0.129</c:v>
                </c:pt>
                <c:pt idx="1">
                  <c:v>8.1000000000000003E-2</c:v>
                </c:pt>
                <c:pt idx="2">
                  <c:v>8.1000000000000003E-2</c:v>
                </c:pt>
                <c:pt idx="3">
                  <c:v>8.5000000000000006E-2</c:v>
                </c:pt>
                <c:pt idx="4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7-4EB8-8F5B-C0415E336BA2}"/>
            </c:ext>
          </c:extLst>
        </c:ser>
        <c:gapWidth val="219"/>
        <c:overlap val="-27"/>
      </c:barChart>
      <c:catAx>
        <c:axId val="80863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189904928"/>
        <c:crosses val="autoZero"/>
        <c:auto val="1"/>
        <c:lblAlgn val="ctr"/>
        <c:lblOffset val="100"/>
        <c:noMultiLvlLbl val="0"/>
      </c:catAx>
      <c:valAx>
        <c:axId val="118990492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086364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sz="600" dirty="1"/>
              <a:t>昆明高校学生文化相关领域消费额</a:t>
            </a:r>
          </a:p>
        </c:rich>
      </c:tx>
      <c:layout>
        <c:manualLayout>
          <c:xMode val="edge"/>
          <c:yMode val="edge"/>
          <c:x val="0.207201168"/>
          <c:y val="0.1299819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00767054"/>
          <c:y val="0.281318128"/>
          <c:w val="0.7274492"/>
          <c:h val="0.45413202"/>
        </c:manualLayout>
      </c:layout>
      <c:barChart>
        <c:dLbls>
          <c:showLegendKey val="0"/>
          <c:showVal val="1"/>
          <c:showCatName val="0"/>
          <c:showSerName val="0"/>
          <c:showPercent val="0"/>
          <c:showBubbleSize val="0"/>
        </c:dLbls>
        <c:axId val="735523976"/>
        <c:axId val="735524296"/>
        <c:barDir val="col"/>
        <c:grouping val="clustered"/>
        <c:varyColors val="0"/>
        <c:ser>
          <c:idx val="0"/>
          <c:order val="0"/>
          <c:tx>
            <c:strRef>
              <c:f>Sheet1!$B$325</c:f>
              <c:strCache>
                <c:ptCount val="1"/>
                <c:pt idx="0">
                  <c:v>文化及相关产业市场规模(亿元）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Sheet1!$A$326:$A$331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Sheet1!$B$326:$B$331</c:f>
              <c:numCache>
                <c:formatCode>General</c:formatCode>
                <c:ptCount val="6"/>
                <c:pt idx="0">
                  <c:v>12.87</c:v>
                </c:pt>
                <c:pt idx="1">
                  <c:v>15.71</c:v>
                </c:pt>
                <c:pt idx="2">
                  <c:v>18.54</c:v>
                </c:pt>
                <c:pt idx="3">
                  <c:v>21.79</c:v>
                </c:pt>
                <c:pt idx="4">
                  <c:v>25.54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6-4055-A3F5-32B328BFB797}"/>
            </c:ext>
          </c:extLst>
        </c:ser>
        <c:gapWidth val="219"/>
        <c:overlap val="-27"/>
      </c:barChart>
      <c:lineChart>
        <c:dLbls>
          <c:showLegendKey val="0"/>
          <c:showVal val="1"/>
          <c:showCatName val="0"/>
          <c:showSerName val="0"/>
          <c:showPercent val="0"/>
          <c:showBubbleSize val="0"/>
        </c:dLbls>
        <c:axId val="735528136"/>
        <c:axId val="735532296"/>
        <c:grouping val="standard"/>
        <c:varyColors val="0"/>
        <c:ser>
          <c:idx val="1"/>
          <c:order val="1"/>
          <c:tx>
            <c:strRef>
              <c:f>Sheet1!$C$325</c:f>
              <c:strCache>
                <c:ptCount val="1"/>
                <c:pt idx="0">
                  <c:v>增长率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  <c:size val="5"/>
          </c:marker>
          <c:dLbls>
            <c:dLbl>
              <c:idx val="1"/>
              <c:layout>
                <c:manualLayout>
                  <c:x val="-0.061641857"/>
                  <c:y val="0.08355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86-4055-A3F5-32B328BFB797}"/>
                </c:ext>
              </c:extLst>
            </c:dLbl>
            <c:dLbl>
              <c:idx val="2"/>
              <c:layout>
                <c:manualLayout>
                  <c:x val="-0.0789100751"/>
                  <c:y val="0.073160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86-4055-A3F5-32B328BFB797}"/>
                </c:ext>
              </c:extLst>
            </c:dLbl>
            <c:dLbl>
              <c:idx val="3"/>
              <c:layout>
                <c:manualLayout>
                  <c:x val="-0.0774013847"/>
                  <c:y val="0.0596177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86-4055-A3F5-32B328BFB797}"/>
                </c:ext>
              </c:extLst>
            </c:dLbl>
            <c:dLbl>
              <c:idx val="4"/>
              <c:layout>
                <c:manualLayout>
                  <c:x val="-0.061641857"/>
                  <c:y val="0.05501205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86-4055-A3F5-32B328BFB797}"/>
                </c:ext>
              </c:extLst>
            </c:dLbl>
            <c:dLbl>
              <c:idx val="5"/>
              <c:layout>
                <c:manualLayout>
                  <c:x val="-0.0498595275"/>
                  <c:y val="-0.0425109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86-4055-A3F5-32B328BFB79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Sheet1!$A$326:$A$331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Sheet1!$C$326:$C$331</c:f>
              <c:numCache>
                <c:formatCode>0.00%</c:formatCode>
                <c:ptCount val="6"/>
                <c:pt idx="1">
                  <c:v>0.22066822066822089</c:v>
                </c:pt>
                <c:pt idx="2">
                  <c:v>0.18014003819223423</c:v>
                </c:pt>
                <c:pt idx="3">
                  <c:v>0.1752966558791802</c:v>
                </c:pt>
                <c:pt idx="4">
                  <c:v>0.17209729233593385</c:v>
                </c:pt>
                <c:pt idx="5">
                  <c:v>0.17462803445575581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86-4055-A3F5-32B328BFB797}"/>
            </c:ext>
          </c:extLst>
        </c:ser>
        <c:marker/>
        <c:smooth val="0"/>
      </c:lineChart>
      <c:catAx>
        <c:axId val="73552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35524296"/>
        <c:crosses val="autoZero"/>
        <c:auto val="1"/>
        <c:lblAlgn val="ctr"/>
        <c:lblOffset val="100"/>
        <c:noMultiLvlLbl val="0"/>
      </c:catAx>
      <c:valAx>
        <c:axId val="735524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35523976"/>
        <c:crosses val="autoZero"/>
        <c:crossBetween val="between"/>
      </c:valAx>
      <c:valAx>
        <c:axId val="735532296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35528136"/>
        <c:crosses val="max"/>
        <c:crossBetween val="between"/>
      </c:valAx>
      <c:catAx>
        <c:axId val="735528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35532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499998778"/>
          <c:y val="0.8900658"/>
          <c:w val="0.899999857"/>
          <c:h val="0.082080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2019-10-16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2019-10-16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Relationship Id="rId5" Type="http://schemas.openxmlformats.org/officeDocument/2006/relationships/chart" Target="../charts/chart4.xml" /><Relationship Id="rId6" Type="http://schemas.openxmlformats.org/officeDocument/2006/relationships/chart" Target="../charts/chart5.xml" /><Relationship Id="rId7" Type="http://schemas.openxmlformats.org/officeDocument/2006/relationships/chart" Target="../charts/chart6.xml" /><Relationship Id="rId8" Type="http://schemas.openxmlformats.org/officeDocument/2006/relationships/chart" Target="../charts/char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8.xml" /><Relationship Id="rId3" Type="http://schemas.openxmlformats.org/officeDocument/2006/relationships/chart" Target="../charts/chart9.xml" /><Relationship Id="rId4" Type="http://schemas.openxmlformats.org/officeDocument/2006/relationships/chart" Target="../charts/chart10.xml" /><Relationship Id="rId5" Type="http://schemas.openxmlformats.org/officeDocument/2006/relationships/chart" Target="../charts/chart11.xml" /><Relationship Id="rId6" Type="http://schemas.openxmlformats.org/officeDocument/2006/relationships/chart" Target="../charts/chart12.xml" /><Relationship Id="rId7" Type="http://schemas.openxmlformats.org/officeDocument/2006/relationships/chart" Target="../charts/chart13.xml" /><Relationship Id="rId8" Type="http://schemas.openxmlformats.org/officeDocument/2006/relationships/chart" Target="../charts/chart14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5.xml" /><Relationship Id="rId3" Type="http://schemas.openxmlformats.org/officeDocument/2006/relationships/chart" Target="../charts/chart16.xml" /><Relationship Id="rId4" Type="http://schemas.openxmlformats.org/officeDocument/2006/relationships/chart" Target="../charts/chart17.xml" /><Relationship Id="rId5" Type="http://schemas.openxmlformats.org/officeDocument/2006/relationships/chart" Target="../charts/chart18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8743" y="567728"/>
            <a:ext cx="4251127" cy="549189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中国文旅地产行业市场调研咨询案例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8743" y="1697277"/>
            <a:ext cx="4303254" cy="4942698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“十三五”时期，是昆明率先全面建成小康社会、加快建设区域性国际中心城市的关键时期，经济发展升级、城市品位升级、文化消费升级对加快发展文创产业的需求日益强烈。而昆明历史文化、民族文化资源丰富，文化人才聚集，随着“一带一路”、孟中印缅经济走廊、长江经济带、西部大开发等多项国家战略机遇叠加，在云南建设民族文化强省的大背景下，昆明迎来了推动文创产业实现跨越式发展的重要机遇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委托方为知名文化产业集团，在全国各地拥有多个大型文旅综合项目，资产规模突破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3000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亿元。计划在云南省昆明市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871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园区，建设一块文创园区，意图将其打造为东南亚文化交流中心。希望借助第三方专业公司的力量对昆明市文创产业发展环境、文创园区发展情况、地块价值、周边居民消费特征及能力等内容进行研究分析，最终给出产业定位</a:t>
            </a:r>
            <a:r>
              <a:rPr lang="zh-TW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TW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项目组对城市发展现状、行业现状及未来发展趋势（电子信息技术、教育、娱乐、会展、工艺美术设计）、对标园区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选取云南省级、昆明市级知名文创园区三家）、政策环境、周边居民消费者画像进行深度研究。最终为委托方提出建设科技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文旅产业融合示范园区的方案</a:t>
            </a:r>
          </a:p>
        </p:txBody>
      </p:sp>
    </p:spTree>
    <p:extLst>
      <p:ext uri="{BB962C8B-B14F-4D97-AF65-F5344CB8AC3E}">
        <p14:creationId xmlns:p14="http://schemas.microsoft.com/office/powerpoint/2010/main" val="397130742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63550" y="5431226"/>
            <a:ext cx="5187950" cy="231711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3550" y="559274"/>
            <a:ext cx="5187950" cy="221673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3550" y="2995250"/>
            <a:ext cx="5187950" cy="221673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463549" y="889119"/>
            <a:ext cx="2611584" cy="538568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7313" indent="-87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年昆明市写字楼增存量约为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63.66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万平方米。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7313" indent="-87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年昆明市写字楼库存量增长率约为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3%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，相比其他城市，昆明写字楼存量增速较低</a:t>
            </a:r>
          </a:p>
        </p:txBody>
      </p:sp>
      <p:sp>
        <p:nvSpPr>
          <p:cNvPr id="101" name="TextBox 21"/>
          <p:cNvSpPr txBox="1"/>
          <p:nvPr/>
        </p:nvSpPr>
        <p:spPr>
          <a:xfrm>
            <a:off x="445831" y="790124"/>
            <a:ext cx="2084437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昆明市写字楼增速缓慢</a:t>
            </a:r>
          </a:p>
        </p:txBody>
      </p:sp>
      <p:sp>
        <p:nvSpPr>
          <p:cNvPr id="104" name="矩形 103"/>
          <p:cNvSpPr/>
          <p:nvPr/>
        </p:nvSpPr>
        <p:spPr>
          <a:xfrm>
            <a:off x="2955381" y="904149"/>
            <a:ext cx="2657547" cy="30145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7313" indent="-87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由于昆明市写字楼，市场吸纳速度未能赶上新增速度。同时，目前仍有大量企业在住宅楼当中办公。因此相比于全国其他城市，盘龙区写字楼空置率处于较高水平。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TextBox 21"/>
          <p:cNvSpPr txBox="1"/>
          <p:nvPr/>
        </p:nvSpPr>
        <p:spPr>
          <a:xfrm>
            <a:off x="2973622" y="790124"/>
            <a:ext cx="1415773" cy="184666"/>
          </a:xfrm>
          <a:prstGeom prst="rect"/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昆明市写字楼空置率较高</a:t>
            </a:r>
          </a:p>
        </p:txBody>
      </p:sp>
      <p:graphicFrame>
        <p:nvGraphicFramePr>
          <p:cNvPr id="106" name="图表 105"/>
          <p:cNvGraphicFramePr/>
          <p:nvPr/>
        </p:nvGraphicFramePr>
        <p:xfrm>
          <a:off x="519729" y="1295668"/>
          <a:ext cx="2499223" cy="769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" name="矩形 106"/>
          <p:cNvSpPr/>
          <p:nvPr/>
        </p:nvSpPr>
        <p:spPr>
          <a:xfrm>
            <a:off x="648349" y="1616154"/>
            <a:ext cx="246707" cy="416070"/>
          </a:xfrm>
          <a:prstGeom prst="rect"/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graphicFrame>
        <p:nvGraphicFramePr>
          <p:cNvPr id="108" name="图表 107"/>
          <p:cNvGraphicFramePr/>
          <p:nvPr/>
        </p:nvGraphicFramePr>
        <p:xfrm>
          <a:off x="3113705" y="1356740"/>
          <a:ext cx="2499223" cy="1348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9" name="矩形 108"/>
          <p:cNvSpPr/>
          <p:nvPr/>
        </p:nvSpPr>
        <p:spPr>
          <a:xfrm>
            <a:off x="3239629" y="1662912"/>
            <a:ext cx="439242" cy="965113"/>
          </a:xfrm>
          <a:prstGeom prst="rect"/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graphicFrame>
        <p:nvGraphicFramePr>
          <p:cNvPr id="110" name="图表 109"/>
          <p:cNvGraphicFramePr/>
          <p:nvPr/>
        </p:nvGraphicFramePr>
        <p:xfrm>
          <a:off x="574993" y="2109188"/>
          <a:ext cx="2363006" cy="726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1" name="箭头: 下 110"/>
          <p:cNvSpPr/>
          <p:nvPr/>
        </p:nvSpPr>
        <p:spPr>
          <a:xfrm>
            <a:off x="755800" y="2068272"/>
            <a:ext cx="69512" cy="18357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12" name="TextBox 19"/>
          <p:cNvSpPr txBox="1"/>
          <p:nvPr/>
        </p:nvSpPr>
        <p:spPr>
          <a:xfrm>
            <a:off x="469899" y="566757"/>
            <a:ext cx="1826141" cy="215444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800" b="1" dirty="1">
                <a:solidFill>
                  <a:srgbClr val="00BBF2"/>
                </a:solidFill>
                <a:latin typeface="微软雅黑" pitchFamily="34" charset="-122"/>
                <a:ea typeface="微软雅黑" pitchFamily="34" charset="-122"/>
              </a:rPr>
              <a:t>写字楼：存量增速缓慢；空置率较高</a:t>
            </a:r>
          </a:p>
        </p:txBody>
      </p:sp>
      <p:sp>
        <p:nvSpPr>
          <p:cNvPr id="114" name="TextBox 19"/>
          <p:cNvSpPr txBox="1"/>
          <p:nvPr/>
        </p:nvSpPr>
        <p:spPr>
          <a:xfrm>
            <a:off x="469899" y="3007445"/>
            <a:ext cx="2031325" cy="215444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800" b="1" dirty="1">
                <a:solidFill>
                  <a:srgbClr val="00BBF2"/>
                </a:solidFill>
                <a:latin typeface="微软雅黑" pitchFamily="34" charset="-122"/>
                <a:ea typeface="微软雅黑" pitchFamily="34" charset="-122"/>
              </a:rPr>
              <a:t>文创园区：产业结构单一且企业规模偏小</a:t>
            </a:r>
          </a:p>
        </p:txBody>
      </p:sp>
      <p:sp>
        <p:nvSpPr>
          <p:cNvPr id="119" name="矩形 118"/>
          <p:cNvSpPr/>
          <p:nvPr/>
        </p:nvSpPr>
        <p:spPr>
          <a:xfrm>
            <a:off x="3010571" y="3324963"/>
            <a:ext cx="2639214" cy="632363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根据调研情况，昆明市文创企业数量约在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家左右，其中仅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家左右处于盈利状态，大部分企业规模在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月左右。因此，为吸引企业文创园区采取低租金策略。甚至免租金策略，例如秘境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M60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中大师级非遗文化企业采用免除租金策略</a:t>
            </a:r>
          </a:p>
        </p:txBody>
      </p:sp>
      <p:sp>
        <p:nvSpPr>
          <p:cNvPr id="120" name="TextBox 21"/>
          <p:cNvSpPr txBox="1"/>
          <p:nvPr/>
        </p:nvSpPr>
        <p:spPr>
          <a:xfrm>
            <a:off x="2955381" y="3188490"/>
            <a:ext cx="2718208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昆明市文创企业规模总体偏小，文创园区主要通过低租金吸纳企业</a:t>
            </a:r>
          </a:p>
        </p:txBody>
      </p:sp>
      <p:graphicFrame>
        <p:nvGraphicFramePr>
          <p:cNvPr id="117" name="图表 116"/>
          <p:cNvGraphicFramePr/>
          <p:nvPr/>
        </p:nvGraphicFramePr>
        <p:xfrm>
          <a:off x="3113705" y="3974380"/>
          <a:ext cx="2496325" cy="1314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3" name="TextBox 21"/>
          <p:cNvSpPr txBox="1"/>
          <p:nvPr/>
        </p:nvSpPr>
        <p:spPr>
          <a:xfrm>
            <a:off x="506885" y="3184214"/>
            <a:ext cx="1543340" cy="184666"/>
          </a:xfrm>
          <a:prstGeom prst="rect"/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目前文创园区产业结构较为单一</a:t>
            </a:r>
          </a:p>
        </p:txBody>
      </p:sp>
      <p:graphicFrame>
        <p:nvGraphicFramePr>
          <p:cNvPr id="124" name="图表 123"/>
          <p:cNvGraphicFramePr/>
          <p:nvPr/>
        </p:nvGraphicFramePr>
        <p:xfrm>
          <a:off x="445831" y="4073912"/>
          <a:ext cx="2595899" cy="1218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5" name="矩形 124"/>
          <p:cNvSpPr/>
          <p:nvPr/>
        </p:nvSpPr>
        <p:spPr>
          <a:xfrm>
            <a:off x="470027" y="3284464"/>
            <a:ext cx="2496325" cy="89419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C86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园区为例（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C86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园区为云南省文化创意产业园区），虽然行业涉及较为广泛。但是，均为单一的文创产业结构，并未实现文创与其他潜力产业融合。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7313" indent="-87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其中，太平洋咖啡、阳光心霖儿童公社、璞玉书店、艾慕汀宴会设计等企业均为传统模式，并未与科技主题融合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3914557" y="4517429"/>
            <a:ext cx="1484923" cy="671246"/>
          </a:xfrm>
          <a:prstGeom prst="rect"/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"/>
          </a:p>
        </p:txBody>
      </p:sp>
      <p:sp>
        <p:nvSpPr>
          <p:cNvPr id="127" name="文本框 126"/>
          <p:cNvSpPr txBox="1"/>
          <p:nvPr/>
        </p:nvSpPr>
        <p:spPr>
          <a:xfrm>
            <a:off x="4065465" y="4324812"/>
            <a:ext cx="1294421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文创园区租金价格处于较低水平</a:t>
            </a:r>
          </a:p>
        </p:txBody>
      </p:sp>
      <p:sp>
        <p:nvSpPr>
          <p:cNvPr id="29" name="TextBox 5"/>
          <p:cNvSpPr txBox="1"/>
          <p:nvPr/>
        </p:nvSpPr>
        <p:spPr>
          <a:xfrm>
            <a:off x="469899" y="5438509"/>
            <a:ext cx="3190297" cy="215444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800" b="1" dirty="1">
                <a:solidFill>
                  <a:srgbClr val="00BBF2"/>
                </a:solidFill>
                <a:latin typeface="微软雅黑" pitchFamily="34" charset="-122"/>
                <a:ea typeface="微软雅黑" pitchFamily="34" charset="-122"/>
              </a:rPr>
              <a:t>消费市场： 居民消费结构发生变化文化、教育、娱乐消费潜力巨大</a:t>
            </a:r>
          </a:p>
        </p:txBody>
      </p:sp>
      <p:sp>
        <p:nvSpPr>
          <p:cNvPr id="30" name="TextBox 21"/>
          <p:cNvSpPr txBox="1"/>
          <p:nvPr/>
        </p:nvSpPr>
        <p:spPr>
          <a:xfrm>
            <a:off x="453647" y="5644319"/>
            <a:ext cx="5080880" cy="507831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生活质量提升，文化教育娱乐得到关注</a:t>
            </a:r>
            <a:endParaRPr lang="en-US" altLang="zh-CN" sz="600" b="1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87313" indent="-87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年昆明市人均文化教育娱乐支出占比从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13.7%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上升到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14.3%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，表明文化教育娱乐消费已经得到昆明市城镇居民的关注</a:t>
            </a:r>
            <a:r>
              <a:rPr lang="zh-CN" altLang="en-US" sz="600" b="1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600" b="1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87313" indent="-87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年昆明市的城镇居民人均消费占比当中，文化教育娱乐支出仅次于食品和居住支出排到第三名。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31" name="图表 30"/>
          <p:cNvGraphicFramePr/>
          <p:nvPr/>
        </p:nvGraphicFramePr>
        <p:xfrm>
          <a:off x="3162492" y="6142887"/>
          <a:ext cx="2395823" cy="1528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图表 31"/>
          <p:cNvGraphicFramePr/>
          <p:nvPr/>
        </p:nvGraphicFramePr>
        <p:xfrm>
          <a:off x="594135" y="6158544"/>
          <a:ext cx="2395823" cy="1512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69753259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63550" y="5431226"/>
            <a:ext cx="5187950" cy="231711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3550" y="559273"/>
            <a:ext cx="5187950" cy="236617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3550" y="2995250"/>
            <a:ext cx="5187950" cy="221673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9"/>
          <p:cNvSpPr txBox="1"/>
          <p:nvPr/>
        </p:nvSpPr>
        <p:spPr>
          <a:xfrm>
            <a:off x="463550" y="566906"/>
            <a:ext cx="2544286" cy="215444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800" b="1" dirty="1">
                <a:solidFill>
                  <a:srgbClr val="00BBF2"/>
                </a:solidFill>
                <a:latin typeface="微软雅黑" pitchFamily="34" charset="-122"/>
                <a:ea typeface="微软雅黑" pitchFamily="34" charset="-122"/>
              </a:rPr>
              <a:t>消费市场：高校学生在文化相关领域消费额增长迅速</a:t>
            </a:r>
          </a:p>
        </p:txBody>
      </p:sp>
      <p:sp>
        <p:nvSpPr>
          <p:cNvPr id="10" name="TextBox 21"/>
          <p:cNvSpPr txBox="1"/>
          <p:nvPr/>
        </p:nvSpPr>
        <p:spPr>
          <a:xfrm>
            <a:off x="915227" y="1592793"/>
            <a:ext cx="4946979" cy="21448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经过测算，</a:t>
            </a:r>
            <a:r>
              <a:rPr lang="en-US" altLang="zh-CN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2018</a:t>
            </a:r>
            <a:r>
              <a:rPr lang="zh-CN" altLang="en-US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年昆明市高校学生文化相关领域消费规模约</a:t>
            </a:r>
            <a:r>
              <a:rPr lang="en-US" altLang="zh-CN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</a:t>
            </a:r>
            <a:r>
              <a:rPr lang="zh-CN" altLang="en-US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亿元</a:t>
            </a:r>
            <a:r>
              <a:rPr lang="zh-CN" altLang="en-US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；且</a:t>
            </a:r>
            <a:r>
              <a:rPr lang="en-US" altLang="zh-CN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2017</a:t>
            </a:r>
            <a:r>
              <a:rPr lang="zh-CN" altLang="en-US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年增长率为</a:t>
            </a:r>
            <a:r>
              <a:rPr lang="en-US" altLang="zh-CN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17.21%</a:t>
            </a:r>
            <a:r>
              <a:rPr lang="zh-CN" altLang="en-US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，远超</a:t>
            </a:r>
            <a:r>
              <a:rPr lang="en-US" altLang="zh-CN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GDP</a:t>
            </a:r>
            <a:r>
              <a:rPr lang="zh-CN" altLang="en-US" sz="600" b="1" u="sng" dirty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增速。</a:t>
            </a:r>
          </a:p>
        </p:txBody>
      </p:sp>
      <p:graphicFrame>
        <p:nvGraphicFramePr>
          <p:cNvPr id="11" name="图表 10"/>
          <p:cNvGraphicFramePr/>
          <p:nvPr/>
        </p:nvGraphicFramePr>
        <p:xfrm>
          <a:off x="3189305" y="1783015"/>
          <a:ext cx="2472346" cy="1151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610948" y="1725222"/>
          <a:ext cx="2472346" cy="1233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370406" y="787640"/>
            <a:ext cx="5218469" cy="759731"/>
            <a:chOff x="1019934" y="1087716"/>
            <a:chExt cx="8110260" cy="1200511"/>
          </a:xfrm>
        </p:grpSpPr>
        <p:sp>
          <p:nvSpPr>
            <p:cNvPr id="14" name="矩形 13"/>
            <p:cNvSpPr/>
            <p:nvPr/>
          </p:nvSpPr>
          <p:spPr>
            <a:xfrm>
              <a:off x="5828378" y="1156103"/>
              <a:ext cx="1603023" cy="1125288"/>
            </a:xfrm>
            <a:prstGeom prst="rect"/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/>
            </a:p>
          </p:txBody>
        </p:sp>
        <p:sp>
          <p:nvSpPr>
            <p:cNvPr id="15" name="矩形 14"/>
            <p:cNvSpPr/>
            <p:nvPr/>
          </p:nvSpPr>
          <p:spPr>
            <a:xfrm>
              <a:off x="1706218" y="1156103"/>
              <a:ext cx="3836753" cy="1125289"/>
            </a:xfrm>
            <a:prstGeom prst="rect"/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19934" y="1089024"/>
              <a:ext cx="1372284" cy="702831"/>
            </a:xfrm>
            <a:prstGeom prst="rect"/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fontAlgn="base" rtl="0" eaLnBrk="0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600" b="0" i="0" u="none" strike="noStrike" cap="none" normalizeH="0" baseline="0">
                <a:noFill/>
                <a:effectLst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1365378" y="1087716"/>
              <a:ext cx="6362309" cy="1200511"/>
              <a:chOff x="1352769" y="1087717"/>
              <a:chExt cx="6373202" cy="1200510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854914" y="1344646"/>
                <a:ext cx="1399572" cy="328780"/>
              </a:xfrm>
              <a:prstGeom prst="rect"/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高校学生月消费额</a:t>
                </a:r>
              </a:p>
            </p:txBody>
          </p:sp>
          <p:sp>
            <p:nvSpPr>
              <p:cNvPr id="23" name="乘号 7"/>
              <p:cNvSpPr/>
              <p:nvPr/>
            </p:nvSpPr>
            <p:spPr>
              <a:xfrm>
                <a:off x="4963756" y="1394041"/>
                <a:ext cx="181429" cy="242698"/>
              </a:xfrm>
              <a:prstGeom prst="mathMultiply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796680" y="1638900"/>
                <a:ext cx="1549636" cy="389073"/>
              </a:xfrm>
              <a:prstGeom prst="rect"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500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根据问卷调查得到的高校学生每月总花销</a:t>
                </a:r>
                <a:endParaRPr lang="zh-TW" altLang="en-US" sz="5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3534364" y="1336691"/>
                <a:ext cx="1399572" cy="336734"/>
              </a:xfrm>
              <a:prstGeom prst="rect"/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高校学生在文创及相关领域的消费比例</a:t>
                </a: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3321670" y="1624563"/>
                <a:ext cx="1772829" cy="389073"/>
              </a:xfrm>
              <a:prstGeom prst="rect"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500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汇总高校学生花在文化、教育、旅游等项目上的比例</a:t>
                </a:r>
                <a:endParaRPr lang="zh-TW" altLang="en-US" sz="5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5888189" y="1390101"/>
                <a:ext cx="1496144" cy="185140"/>
              </a:xfrm>
              <a:prstGeom prst="rect"/>
              <a:solidFill>
                <a:srgbClr val="00B0F0"/>
              </a:solidFill>
              <a:ln>
                <a:noFill/>
              </a:ln>
            </p:spPr>
            <p:txBody>
              <a:bodyPr wrap="square" anchor="ctr">
                <a:noAutofit/>
              </a:bodyPr>
              <a:lstStyle/>
              <a:p>
                <a:pPr algn="ctr"/>
                <a:r>
                  <a:rPr lang="zh-CN" altLang="en-US" sz="600" b="1" dirty="1">
                    <a:solidFill>
                      <a:schemeClr val="bg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每年高校在读学生数量</a:t>
                </a:r>
                <a:endParaRPr lang="zh-TW" altLang="en-US" sz="600" b="1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8" name="乘号 7"/>
              <p:cNvSpPr/>
              <p:nvPr/>
            </p:nvSpPr>
            <p:spPr>
              <a:xfrm>
                <a:off x="3305693" y="1425105"/>
                <a:ext cx="181429" cy="242698"/>
              </a:xfrm>
              <a:prstGeom prst="mathMultiply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5027918" y="1390101"/>
                <a:ext cx="541957" cy="291807"/>
              </a:xfrm>
              <a:prstGeom prst="rect"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600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12</a:t>
                </a:r>
                <a:r>
                  <a:rPr lang="zh-CN" altLang="en-US" sz="600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月</a:t>
                </a:r>
                <a:endParaRPr lang="zh-TW" altLang="en-US" sz="6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352769" y="2020739"/>
                <a:ext cx="4274264" cy="267488"/>
              </a:xfrm>
              <a:prstGeom prst="rect"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5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注：</a:t>
                </a:r>
                <a:r>
                  <a:rPr lang="en-US" altLang="zh-CN" sz="5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2017</a:t>
                </a:r>
                <a:r>
                  <a:rPr lang="zh-CN" altLang="en-US" sz="5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年消费总额</a:t>
                </a:r>
                <a:r>
                  <a:rPr lang="en-US" altLang="zh-CN" sz="5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=2018</a:t>
                </a:r>
                <a:r>
                  <a:rPr lang="zh-CN" altLang="en-US" sz="5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年消费总额</a:t>
                </a:r>
                <a:r>
                  <a:rPr lang="en-US" altLang="zh-CN" sz="5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sz="5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（当年人均可支配收入增长率</a:t>
                </a:r>
                <a:r>
                  <a:rPr lang="en-US" altLang="zh-CN" sz="5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+100%</a:t>
                </a:r>
                <a:r>
                  <a:rPr lang="zh-CN" altLang="en-US" sz="5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</a:t>
                </a:r>
                <a:endParaRPr lang="zh-TW" altLang="en-US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839697" y="1087717"/>
                <a:ext cx="1593128" cy="248974"/>
              </a:xfrm>
              <a:prstGeom prst="rect"/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高校学生数量</a:t>
                </a:r>
              </a:p>
            </p:txBody>
          </p:sp>
          <p:sp>
            <p:nvSpPr>
              <p:cNvPr id="32" name="乘号 7"/>
              <p:cNvSpPr/>
              <p:nvPr/>
            </p:nvSpPr>
            <p:spPr>
              <a:xfrm>
                <a:off x="5536113" y="1535325"/>
                <a:ext cx="181429" cy="242698"/>
              </a:xfrm>
              <a:prstGeom prst="mathMultiply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33" name="等于号 11"/>
              <p:cNvSpPr/>
              <p:nvPr/>
            </p:nvSpPr>
            <p:spPr>
              <a:xfrm>
                <a:off x="7507996" y="1550745"/>
                <a:ext cx="217975" cy="194561"/>
              </a:xfrm>
              <a:prstGeom prst="mathEqual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solidFill>
                    <a:schemeClr val="tx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1701326" y="1091227"/>
              <a:ext cx="3836753" cy="222827"/>
            </a:xfrm>
            <a:prstGeom prst="rect"/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b="1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高校学生在文创及相关领域的年消费金额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7774339" y="1087716"/>
              <a:ext cx="1355855" cy="1189121"/>
            </a:xfrm>
            <a:prstGeom prst="rect"/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600" dirty="1">
                  <a:solidFill>
                    <a:schemeClr val="tx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昆明所有高校学生</a:t>
              </a:r>
              <a:r>
                <a:rPr lang="en-US" altLang="zh-CN" sz="600" dirty="1">
                  <a:solidFill>
                    <a:schemeClr val="tx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2013-2018</a:t>
              </a:r>
              <a:r>
                <a:rPr lang="zh-CN" altLang="en-US" sz="600" dirty="1">
                  <a:solidFill>
                    <a:schemeClr val="tx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年花费在文创及相关领域的年消费额</a:t>
              </a:r>
              <a:endParaRPr lang="zh-TW" altLang="en-US" sz="6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341402" y="1057785"/>
            <a:ext cx="602449" cy="184666"/>
          </a:xfrm>
          <a:prstGeom prst="rect"/>
        </p:spPr>
        <p:txBody>
          <a:bodyPr wrap="square">
            <a:spAutoFit/>
          </a:bodyPr>
          <a:lstStyle/>
          <a:p>
            <a:pPr algn="ctr"/>
            <a:r>
              <a:rPr lang="zh-CN" altLang="en-US" sz="600" b="1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测算逻辑</a:t>
            </a:r>
            <a:endParaRPr lang="zh-TW" altLang="en-US" sz="600" b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426158" y="1097684"/>
            <a:ext cx="1125572" cy="400110"/>
          </a:xfrm>
          <a:prstGeom prst="rect"/>
        </p:spPr>
        <p:txBody>
          <a:bodyPr wrap="square">
            <a:spAutoFit/>
          </a:bodyPr>
          <a:lstStyle/>
          <a:p>
            <a:pPr algn="ctr"/>
            <a:r>
              <a:rPr lang="zh-CN" altLang="en-US" sz="50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通过</a:t>
            </a:r>
            <a:r>
              <a:rPr lang="en-US" altLang="zh-CN" sz="50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2013</a:t>
            </a:r>
            <a:r>
              <a:rPr lang="zh-CN" altLang="en-US" sz="50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、</a:t>
            </a:r>
            <a:r>
              <a:rPr lang="en-US" altLang="zh-CN" sz="50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2014</a:t>
            </a:r>
            <a:r>
              <a:rPr lang="zh-CN" altLang="en-US" sz="50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年昆明高校学生数量得到增长率，并以</a:t>
            </a:r>
            <a:r>
              <a:rPr lang="en-US" altLang="zh-CN" sz="50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2014</a:t>
            </a:r>
            <a:r>
              <a:rPr lang="zh-CN" altLang="en-US" sz="50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年学生数量作为基数，测算之后每年学生数量</a:t>
            </a:r>
            <a:endParaRPr lang="zh-TW" altLang="en-US" sz="5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TextBox 21"/>
          <p:cNvSpPr txBox="1"/>
          <p:nvPr/>
        </p:nvSpPr>
        <p:spPr>
          <a:xfrm>
            <a:off x="469261" y="3224247"/>
            <a:ext cx="3023898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融合业态成为“人气磁石”，新型体验消费项目最受欢迎</a:t>
            </a:r>
          </a:p>
        </p:txBody>
      </p:sp>
      <p:sp>
        <p:nvSpPr>
          <p:cNvPr id="67" name="矩形 66"/>
          <p:cNvSpPr/>
          <p:nvPr/>
        </p:nvSpPr>
        <p:spPr>
          <a:xfrm>
            <a:off x="460920" y="3006983"/>
            <a:ext cx="5187949" cy="1077012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通过对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名消费者进行调研，其中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94%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消费者更偏好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融合类业态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而非单一传统业态。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相对于传统业态，融合业态由于具有创新性、趣味性以及时尚性功能，可以满足客群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多种多样的消费需求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，受到多数消费者的追捧。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尤其是文创与科技融合的业态，虚拟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VR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体验目前是是室内体验与竞技类新兴业态里最“新兴”的一类。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9" name="图表 68"/>
          <p:cNvGraphicFramePr/>
          <p:nvPr/>
        </p:nvGraphicFramePr>
        <p:xfrm>
          <a:off x="749571" y="3200916"/>
          <a:ext cx="2180819" cy="200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0" name="图表 69"/>
          <p:cNvGraphicFramePr/>
          <p:nvPr/>
        </p:nvGraphicFramePr>
        <p:xfrm>
          <a:off x="2460296" y="3212802"/>
          <a:ext cx="2180819" cy="200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1" name="图表 70"/>
          <p:cNvGraphicFramePr/>
          <p:nvPr/>
        </p:nvGraphicFramePr>
        <p:xfrm>
          <a:off x="3763071" y="3471635"/>
          <a:ext cx="2108812" cy="174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2" name="矩形 71"/>
          <p:cNvSpPr/>
          <p:nvPr/>
        </p:nvSpPr>
        <p:spPr>
          <a:xfrm>
            <a:off x="468313" y="3686591"/>
            <a:ext cx="4248150" cy="256623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除了舞台表演，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70%-80%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的消费者更喜欢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融合型的新型业态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VR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沉浸式教育的受众较多。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19"/>
          <p:cNvSpPr txBox="1"/>
          <p:nvPr/>
        </p:nvSpPr>
        <p:spPr>
          <a:xfrm>
            <a:off x="470944" y="3007137"/>
            <a:ext cx="1928733" cy="215444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800" b="1" dirty="1">
                <a:solidFill>
                  <a:srgbClr val="00BBF2"/>
                </a:solidFill>
                <a:latin typeface="微软雅黑" pitchFamily="34" charset="-122"/>
                <a:ea typeface="微软雅黑" pitchFamily="34" charset="-122"/>
              </a:rPr>
              <a:t>消费市场：科技元素成为消费者关注点</a:t>
            </a:r>
          </a:p>
        </p:txBody>
      </p:sp>
      <p:sp>
        <p:nvSpPr>
          <p:cNvPr id="75" name="TextBox 19"/>
          <p:cNvSpPr txBox="1"/>
          <p:nvPr/>
        </p:nvSpPr>
        <p:spPr>
          <a:xfrm>
            <a:off x="472463" y="5442305"/>
            <a:ext cx="3159839" cy="215444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800" b="1" dirty="1">
                <a:solidFill>
                  <a:srgbClr val="00BBF2"/>
                </a:solidFill>
                <a:latin typeface="微软雅黑" pitchFamily="34" charset="-122"/>
                <a:ea typeface="微软雅黑" pitchFamily="34" charset="-122"/>
              </a:rPr>
              <a:t>电子信息技术产业：当前发展势头强劲，政策推动设备多领域应用</a:t>
            </a:r>
          </a:p>
        </p:txBody>
      </p:sp>
      <p:sp>
        <p:nvSpPr>
          <p:cNvPr id="81" name="TextBox 21"/>
          <p:cNvSpPr txBox="1"/>
          <p:nvPr/>
        </p:nvSpPr>
        <p:spPr>
          <a:xfrm>
            <a:off x="450211" y="5637125"/>
            <a:ext cx="2831605" cy="184666"/>
          </a:xfrm>
          <a:prstGeom prst="rect"/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目前昆明信息产业发展势头强劲</a:t>
            </a:r>
          </a:p>
        </p:txBody>
      </p:sp>
      <p:sp>
        <p:nvSpPr>
          <p:cNvPr id="82" name="矩形 81"/>
          <p:cNvSpPr/>
          <p:nvPr/>
        </p:nvSpPr>
        <p:spPr>
          <a:xfrm>
            <a:off x="3705118" y="6258215"/>
            <a:ext cx="1951145" cy="235768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关于着力推进重点产业发展的实施意见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》《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昆明科技创新发展“十三五”规划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algn="ctr">
              <a:lnSpc>
                <a:spcPct val="150000"/>
              </a:lnSpc>
            </a:pP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15974" y="5834190"/>
            <a:ext cx="4902646" cy="38038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随着云南省“云上云”行动计划的实施，包括昆明市在内的整个云南省发展势头强劲，预计可顺利完成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年的收入目标。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年，实现信息产业主营业务收入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亿元（不含电信运营）。其中，电子信息制造业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亿元，软件和信息技术服务业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5" name="图表 84"/>
          <p:cNvGraphicFramePr/>
          <p:nvPr/>
        </p:nvGraphicFramePr>
        <p:xfrm>
          <a:off x="415974" y="6214576"/>
          <a:ext cx="1457241" cy="1574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6" name="图表 85"/>
          <p:cNvGraphicFramePr/>
          <p:nvPr/>
        </p:nvGraphicFramePr>
        <p:xfrm>
          <a:off x="1677723" y="6224755"/>
          <a:ext cx="2016713" cy="1593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7" name="矩形: 圆角 86"/>
          <p:cNvSpPr/>
          <p:nvPr/>
        </p:nvSpPr>
        <p:spPr>
          <a:xfrm>
            <a:off x="4341290" y="6517935"/>
            <a:ext cx="750345" cy="18538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电子信息制造业</a:t>
            </a:r>
          </a:p>
        </p:txBody>
      </p:sp>
      <p:sp>
        <p:nvSpPr>
          <p:cNvPr id="88" name="矩形: 圆角 87"/>
          <p:cNvSpPr/>
          <p:nvPr/>
        </p:nvSpPr>
        <p:spPr>
          <a:xfrm>
            <a:off x="3802302" y="6914459"/>
            <a:ext cx="699141" cy="17009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VR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（虚拟现实）</a:t>
            </a:r>
          </a:p>
        </p:txBody>
      </p:sp>
      <p:sp>
        <p:nvSpPr>
          <p:cNvPr id="89" name="箭头: 下 88"/>
          <p:cNvSpPr/>
          <p:nvPr/>
        </p:nvSpPr>
        <p:spPr>
          <a:xfrm>
            <a:off x="4693152" y="6714722"/>
            <a:ext cx="73250" cy="248079"/>
          </a:xfrm>
          <a:prstGeom prst="downArrow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4525685" y="6700929"/>
            <a:ext cx="458084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促   进</a:t>
            </a:r>
          </a:p>
        </p:txBody>
      </p:sp>
      <p:sp>
        <p:nvSpPr>
          <p:cNvPr id="91" name="矩形: 圆角 90"/>
          <p:cNvSpPr/>
          <p:nvPr/>
        </p:nvSpPr>
        <p:spPr>
          <a:xfrm>
            <a:off x="3802302" y="7104377"/>
            <a:ext cx="699141" cy="17009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AR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（增强现实）</a:t>
            </a:r>
          </a:p>
        </p:txBody>
      </p:sp>
      <p:sp>
        <p:nvSpPr>
          <p:cNvPr id="92" name="矩形 91"/>
          <p:cNvSpPr/>
          <p:nvPr/>
        </p:nvSpPr>
        <p:spPr>
          <a:xfrm>
            <a:off x="3694436" y="6866175"/>
            <a:ext cx="890850" cy="838883"/>
          </a:xfrm>
          <a:prstGeom prst="rect"/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4880872" y="6866175"/>
            <a:ext cx="711866" cy="838883"/>
          </a:xfrm>
          <a:prstGeom prst="rect"/>
          <a:noFill/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箭头: 右 93"/>
          <p:cNvSpPr/>
          <p:nvPr/>
        </p:nvSpPr>
        <p:spPr>
          <a:xfrm>
            <a:off x="4618166" y="7257463"/>
            <a:ext cx="237478" cy="80634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"/>
          </a:p>
        </p:txBody>
      </p:sp>
      <p:sp>
        <p:nvSpPr>
          <p:cNvPr id="95" name="文本框 94"/>
          <p:cNvSpPr txBox="1"/>
          <p:nvPr/>
        </p:nvSpPr>
        <p:spPr>
          <a:xfrm>
            <a:off x="4491336" y="7081947"/>
            <a:ext cx="539405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应用推广</a:t>
            </a:r>
          </a:p>
        </p:txBody>
      </p:sp>
      <p:sp>
        <p:nvSpPr>
          <p:cNvPr id="96" name="矩形: 圆角 95"/>
          <p:cNvSpPr/>
          <p:nvPr/>
        </p:nvSpPr>
        <p:spPr>
          <a:xfrm>
            <a:off x="3802302" y="7301037"/>
            <a:ext cx="699141" cy="17009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机器人</a:t>
            </a:r>
          </a:p>
        </p:txBody>
      </p:sp>
      <p:sp>
        <p:nvSpPr>
          <p:cNvPr id="97" name="矩形: 圆角 96"/>
          <p:cNvSpPr/>
          <p:nvPr/>
        </p:nvSpPr>
        <p:spPr>
          <a:xfrm>
            <a:off x="3802302" y="7497685"/>
            <a:ext cx="699141" cy="17009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3D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打印装备</a:t>
            </a:r>
          </a:p>
        </p:txBody>
      </p:sp>
      <p:sp>
        <p:nvSpPr>
          <p:cNvPr id="98" name="矩形: 圆角 97"/>
          <p:cNvSpPr/>
          <p:nvPr/>
        </p:nvSpPr>
        <p:spPr>
          <a:xfrm>
            <a:off x="4967871" y="6913954"/>
            <a:ext cx="574836" cy="1692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智能家居</a:t>
            </a:r>
          </a:p>
        </p:txBody>
      </p:sp>
      <p:sp>
        <p:nvSpPr>
          <p:cNvPr id="99" name="矩形: 圆角 98"/>
          <p:cNvSpPr/>
          <p:nvPr/>
        </p:nvSpPr>
        <p:spPr>
          <a:xfrm>
            <a:off x="4967871" y="7104377"/>
            <a:ext cx="574836" cy="1692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智慧旅游</a:t>
            </a:r>
          </a:p>
        </p:txBody>
      </p:sp>
      <p:sp>
        <p:nvSpPr>
          <p:cNvPr id="100" name="矩形: 圆角 99"/>
          <p:cNvSpPr/>
          <p:nvPr/>
        </p:nvSpPr>
        <p:spPr>
          <a:xfrm>
            <a:off x="4976695" y="7303893"/>
            <a:ext cx="574836" cy="1692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文化创意</a:t>
            </a:r>
          </a:p>
        </p:txBody>
      </p:sp>
      <p:sp>
        <p:nvSpPr>
          <p:cNvPr id="101" name="矩形: 圆角 100"/>
          <p:cNvSpPr/>
          <p:nvPr/>
        </p:nvSpPr>
        <p:spPr>
          <a:xfrm>
            <a:off x="4976695" y="7494316"/>
            <a:ext cx="574836" cy="1692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238033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63550" y="5431226"/>
            <a:ext cx="5187950" cy="231711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3550" y="559274"/>
            <a:ext cx="5187950" cy="221673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3550" y="2855538"/>
            <a:ext cx="5187950" cy="235644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9"/>
          <p:cNvSpPr txBox="1"/>
          <p:nvPr/>
        </p:nvSpPr>
        <p:spPr>
          <a:xfrm>
            <a:off x="471939" y="574415"/>
            <a:ext cx="2441694" cy="215444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800" b="1" dirty="1">
                <a:solidFill>
                  <a:srgbClr val="00BBF2"/>
                </a:solidFill>
                <a:latin typeface="微软雅黑" pitchFamily="34" charset="-122"/>
                <a:ea typeface="微软雅黑" pitchFamily="34" charset="-122"/>
              </a:rPr>
              <a:t>需求市场：科技赋能项目及体验感项目吸引力较大</a:t>
            </a:r>
          </a:p>
        </p:txBody>
      </p:sp>
      <p:sp>
        <p:nvSpPr>
          <p:cNvPr id="10" name="TextBox 21"/>
          <p:cNvSpPr txBox="1"/>
          <p:nvPr/>
        </p:nvSpPr>
        <p:spPr>
          <a:xfrm>
            <a:off x="464400" y="745819"/>
            <a:ext cx="2495643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VR</a:t>
            </a:r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AR</a:t>
            </a:r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3D</a:t>
            </a:r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等科技类体验项目对消费者吸引力较大</a:t>
            </a:r>
          </a:p>
        </p:txBody>
      </p:sp>
      <p:sp>
        <p:nvSpPr>
          <p:cNvPr id="11" name="矩形 10"/>
          <p:cNvSpPr/>
          <p:nvPr/>
        </p:nvSpPr>
        <p:spPr>
          <a:xfrm>
            <a:off x="465829" y="827629"/>
            <a:ext cx="4409810" cy="59166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根据调研情况，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科技类业态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是最受欢迎的，主要包括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VR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3D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体验游戏、虚拟演艺、沉浸式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VR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体验教育等。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排名第二的是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特色文化体验项目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（瓷器、茶艺、花艺等），说明消费者对于具有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特色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IP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感的项目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偏好性较高。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教育类体验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项目方面，科技赋能和体验式教学项目深受喜爱。</a:t>
            </a:r>
          </a:p>
        </p:txBody>
      </p:sp>
      <p:graphicFrame>
        <p:nvGraphicFramePr>
          <p:cNvPr id="12" name="图表 11"/>
          <p:cNvGraphicFramePr/>
          <p:nvPr/>
        </p:nvGraphicFramePr>
        <p:xfrm>
          <a:off x="604988" y="522919"/>
          <a:ext cx="5613363" cy="228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Box 19"/>
          <p:cNvSpPr txBox="1"/>
          <p:nvPr/>
        </p:nvSpPr>
        <p:spPr>
          <a:xfrm>
            <a:off x="471939" y="2862277"/>
            <a:ext cx="3057247" cy="215444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800" b="1" dirty="1">
                <a:solidFill>
                  <a:srgbClr val="00BBF2"/>
                </a:solidFill>
                <a:latin typeface="微软雅黑" pitchFamily="34" charset="-122"/>
                <a:ea typeface="微软雅黑" pitchFamily="34" charset="-122"/>
              </a:rPr>
              <a:t>需求市场：中小学生家庭偏爱科技感娱乐项目和体验感教育项目</a:t>
            </a:r>
          </a:p>
        </p:txBody>
      </p:sp>
      <p:sp>
        <p:nvSpPr>
          <p:cNvPr id="33" name="矩形 32"/>
          <p:cNvSpPr/>
          <p:nvPr/>
        </p:nvSpPr>
        <p:spPr>
          <a:xfrm>
            <a:off x="428668" y="2935939"/>
            <a:ext cx="2989420" cy="600753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的中小学生家长年龄在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30-40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，家庭的子女数量基本为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家长收入基本在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6000-8000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，占比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38%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；其次是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8000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-10000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元，占比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33%.</a:t>
            </a:r>
          </a:p>
        </p:txBody>
      </p:sp>
      <p:sp>
        <p:nvSpPr>
          <p:cNvPr id="35" name="矩形 34"/>
          <p:cNvSpPr/>
          <p:nvPr/>
        </p:nvSpPr>
        <p:spPr>
          <a:xfrm>
            <a:off x="3626292" y="2862422"/>
            <a:ext cx="2055206" cy="750197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中小学生家庭花费金额最多的业态是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VR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3D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体验游戏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，每年平均花费为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503.5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元；其次是植物、生物知识教育项目，每年消费金额为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456.5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对于中小学生家庭而言，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娱乐项目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学习教育项目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相对来说比较受欢迎。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6" name="图表 35"/>
          <p:cNvGraphicFramePr/>
          <p:nvPr/>
        </p:nvGraphicFramePr>
        <p:xfrm>
          <a:off x="3292557" y="2674202"/>
          <a:ext cx="2533140" cy="2443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图表 36"/>
          <p:cNvGraphicFramePr/>
          <p:nvPr/>
        </p:nvGraphicFramePr>
        <p:xfrm>
          <a:off x="1572534" y="2730029"/>
          <a:ext cx="2808312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矩形 37"/>
          <p:cNvSpPr/>
          <p:nvPr/>
        </p:nvSpPr>
        <p:spPr>
          <a:xfrm>
            <a:off x="450583" y="3517276"/>
            <a:ext cx="1500776" cy="72672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中小学生家庭每月主要消费项目为基本生活开支（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29%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）、购物（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娱乐活动（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16%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教育（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12%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75" indent="-920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每家平均每月花费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1050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元在孩子的教育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9" name="图表 38"/>
          <p:cNvGraphicFramePr/>
          <p:nvPr/>
        </p:nvGraphicFramePr>
        <p:xfrm>
          <a:off x="297389" y="4389901"/>
          <a:ext cx="3258945" cy="84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6" name="TextBox 19"/>
          <p:cNvSpPr txBox="1"/>
          <p:nvPr/>
        </p:nvSpPr>
        <p:spPr>
          <a:xfrm>
            <a:off x="468313" y="5435522"/>
            <a:ext cx="1313180" cy="215444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800" b="1" dirty="1">
                <a:solidFill>
                  <a:srgbClr val="00BBF2"/>
                </a:solidFill>
                <a:latin typeface="微软雅黑" pitchFamily="34" charset="-122"/>
                <a:ea typeface="微软雅黑" pitchFamily="34" charset="-122"/>
              </a:rPr>
              <a:t>需求市场：潜在市场规模</a:t>
            </a:r>
          </a:p>
        </p:txBody>
      </p:sp>
      <p:sp>
        <p:nvSpPr>
          <p:cNvPr id="47" name="TextBox 21"/>
          <p:cNvSpPr txBox="1"/>
          <p:nvPr/>
        </p:nvSpPr>
        <p:spPr>
          <a:xfrm>
            <a:off x="468885" y="5637369"/>
            <a:ext cx="1500776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市场规模测算公式</a:t>
            </a:r>
          </a:p>
        </p:txBody>
      </p:sp>
      <p:sp>
        <p:nvSpPr>
          <p:cNvPr id="48" name="矩形 47"/>
          <p:cNvSpPr/>
          <p:nvPr/>
        </p:nvSpPr>
        <p:spPr>
          <a:xfrm>
            <a:off x="482273" y="5770059"/>
            <a:ext cx="4760179" cy="235871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对于以上</a:t>
            </a:r>
            <a:r>
              <a:rPr lang="en-US" altLang="zh-CN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类业态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，分别测算其</a:t>
            </a:r>
            <a:r>
              <a:rPr lang="en-US" altLang="zh-CN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2016-2020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年该业态的市场规模，客群包括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中小学生家庭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都市休闲客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6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本地其他消费者</a:t>
            </a:r>
            <a:r>
              <a:rPr lang="zh-CN" altLang="en-US" sz="6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800718" y="6023838"/>
            <a:ext cx="4513613" cy="1628961"/>
            <a:chOff x="291266" y="680777"/>
            <a:chExt cx="8544717" cy="2374393"/>
          </a:xfrm>
        </p:grpSpPr>
        <p:sp>
          <p:nvSpPr>
            <p:cNvPr id="50" name="圆角矩形 123"/>
            <p:cNvSpPr/>
            <p:nvPr/>
          </p:nvSpPr>
          <p:spPr>
            <a:xfrm>
              <a:off x="312419" y="698500"/>
              <a:ext cx="8523564" cy="2356670"/>
            </a:xfrm>
            <a:prstGeom prst="roundRect">
              <a:avLst>
                <a:gd name="adj" fmla="val 8946"/>
              </a:avLst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/>
            </a:p>
          </p:txBody>
        </p:sp>
        <p:sp>
          <p:nvSpPr>
            <p:cNvPr id="51" name="矩形 50"/>
            <p:cNvSpPr/>
            <p:nvPr/>
          </p:nvSpPr>
          <p:spPr>
            <a:xfrm>
              <a:off x="402877" y="929094"/>
              <a:ext cx="8363248" cy="570553"/>
            </a:xfrm>
            <a:prstGeom prst="rect"/>
            <a:noFill/>
            <a:ln w="12700" cap="flat" cmpd="sng" algn="ctr">
              <a:solidFill>
                <a:srgbClr val="00BBF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/>
            <a:lstStyle/>
            <a:p>
              <a:pPr defTabSz="685800" fontAlgn="base" eaLnBrk="0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403368" y="903171"/>
              <a:ext cx="1478480" cy="246740"/>
            </a:xfrm>
            <a:prstGeom prst="rect"/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500" dirty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2018</a:t>
              </a:r>
              <a:r>
                <a:rPr lang="zh-CN" altLang="en-US" sz="500" dirty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年学生家庭数量</a:t>
              </a:r>
              <a:endParaRPr lang="zh-TW" altLang="en-US" sz="50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650335" y="903171"/>
              <a:ext cx="6781730" cy="388479"/>
              <a:chOff x="396786" y="2275499"/>
              <a:chExt cx="3934313" cy="491911"/>
            </a:xfrm>
            <a:solidFill>
              <a:srgbClr val="00B0F0"/>
            </a:solidFill>
          </p:grpSpPr>
          <p:sp>
            <p:nvSpPr>
              <p:cNvPr id="70" name="矩形 69"/>
              <p:cNvSpPr/>
              <p:nvPr/>
            </p:nvSpPr>
            <p:spPr>
              <a:xfrm>
                <a:off x="396786" y="2497985"/>
                <a:ext cx="624362" cy="250257"/>
              </a:xfrm>
              <a:prstGeom prst="rect"/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544602</a:t>
                </a:r>
                <a:r>
                  <a:rPr lang="zh-CN" altLang="en-US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</a:t>
                </a:r>
                <a:endParaRPr lang="en-US" altLang="zh-CN" sz="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1388550" y="2497986"/>
                <a:ext cx="615942" cy="269424"/>
              </a:xfrm>
              <a:prstGeom prst="rect"/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464.9</a:t>
                </a:r>
                <a:r>
                  <a:rPr lang="zh-CN" altLang="en-US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元</a:t>
                </a:r>
                <a:endParaRPr lang="en-US" altLang="zh-CN" sz="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2445360" y="2497986"/>
                <a:ext cx="610599" cy="269424"/>
              </a:xfrm>
              <a:prstGeom prst="rect"/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0.82</a:t>
                </a:r>
                <a:endParaRPr lang="zh-CN" altLang="en-US" sz="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1266203" y="2275499"/>
                <a:ext cx="857717" cy="312435"/>
              </a:xfrm>
              <a:prstGeom prst="rect"/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500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2018</a:t>
                </a:r>
                <a:r>
                  <a:rPr lang="zh-CN" altLang="en-US" sz="500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年平均消费金额</a:t>
                </a:r>
                <a:endParaRPr lang="zh-TW" altLang="en-US" sz="5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4" name="乘号 7"/>
              <p:cNvSpPr/>
              <p:nvPr/>
            </p:nvSpPr>
            <p:spPr>
              <a:xfrm>
                <a:off x="2173519" y="2486464"/>
                <a:ext cx="206902" cy="269424"/>
              </a:xfrm>
              <a:prstGeom prst="mathMultiply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2275431" y="2275499"/>
                <a:ext cx="1002077" cy="312435"/>
              </a:xfrm>
              <a:prstGeom prst="rect"/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500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消费者</a:t>
                </a:r>
                <a:r>
                  <a:rPr lang="en-US" altLang="zh-CN" sz="500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AR</a:t>
                </a:r>
                <a:r>
                  <a:rPr lang="zh-CN" altLang="en-US" sz="500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项目的消费比例</a:t>
                </a:r>
                <a:endParaRPr lang="zh-TW" altLang="en-US" sz="5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6" name="等于号 11"/>
              <p:cNvSpPr/>
              <p:nvPr/>
            </p:nvSpPr>
            <p:spPr>
              <a:xfrm>
                <a:off x="3090548" y="2498944"/>
                <a:ext cx="248577" cy="215986"/>
              </a:xfrm>
              <a:prstGeom prst="mathEqual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solidFill>
                    <a:schemeClr val="tx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3392047" y="2486463"/>
                <a:ext cx="939052" cy="269424"/>
              </a:xfrm>
              <a:prstGeom prst="rect"/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1.92</a:t>
                </a:r>
                <a:r>
                  <a:rPr lang="zh-CN" altLang="en-US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亿元</a:t>
                </a:r>
              </a:p>
            </p:txBody>
          </p:sp>
          <p:sp>
            <p:nvSpPr>
              <p:cNvPr id="78" name="乘号 7"/>
              <p:cNvSpPr/>
              <p:nvPr/>
            </p:nvSpPr>
            <p:spPr>
              <a:xfrm>
                <a:off x="1086087" y="2486464"/>
                <a:ext cx="206902" cy="269424"/>
              </a:xfrm>
              <a:prstGeom prst="mathMultiply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54" name="矩形 53"/>
            <p:cNvSpPr/>
            <p:nvPr/>
          </p:nvSpPr>
          <p:spPr>
            <a:xfrm>
              <a:off x="5388559" y="902796"/>
              <a:ext cx="2613437" cy="246740"/>
            </a:xfrm>
            <a:prstGeom prst="rect"/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500" dirty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中小学生家庭</a:t>
              </a:r>
              <a:r>
                <a:rPr lang="en-US" altLang="zh-CN" sz="500" dirty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2018</a:t>
              </a:r>
              <a:r>
                <a:rPr lang="zh-CN" altLang="en-US" sz="500" dirty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年</a:t>
              </a:r>
              <a:r>
                <a:rPr lang="en-US" altLang="zh-CN" sz="500" dirty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AR</a:t>
              </a:r>
              <a:r>
                <a:rPr lang="zh-CN" altLang="en-US" sz="500" dirty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项目潜在消费金额</a:t>
              </a:r>
              <a:endParaRPr lang="zh-TW" altLang="en-US" sz="50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5" name="TextBox 21"/>
            <p:cNvSpPr txBox="1"/>
            <p:nvPr/>
          </p:nvSpPr>
          <p:spPr>
            <a:xfrm>
              <a:off x="423817" y="680777"/>
              <a:ext cx="3757724" cy="269171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CN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STEP1 </a:t>
              </a:r>
              <a:r>
                <a:rPr lang="zh-CN" altLang="en-US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测算</a:t>
              </a:r>
              <a:r>
                <a:rPr lang="en-US" altLang="zh-CN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2016-2020</a:t>
              </a:r>
              <a:r>
                <a:rPr lang="zh-CN" altLang="en-US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年学生家庭客群消费金额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291266" y="1263519"/>
              <a:ext cx="8474860" cy="358895"/>
            </a:xfrm>
            <a:prstGeom prst="rect"/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根据人均可支配收入的增长率测算不同年份该项目平均消费金额，公式</a:t>
              </a:r>
              <a:r>
                <a:rPr lang="en-US" altLang="zh-CN" sz="5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2017</a:t>
              </a:r>
              <a:r>
                <a:rPr lang="zh-CN" altLang="en-US" sz="5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年消费额</a:t>
              </a:r>
              <a:r>
                <a:rPr lang="en-US" altLang="zh-CN" sz="5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/2018</a:t>
              </a:r>
              <a:r>
                <a:rPr lang="zh-CN" altLang="en-US" sz="5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年消费额</a:t>
              </a:r>
              <a:r>
                <a:rPr lang="en-US" altLang="zh-CN" sz="5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=2017</a:t>
              </a:r>
              <a:r>
                <a:rPr lang="zh-CN" altLang="en-US" sz="5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年人均可支配收入</a:t>
              </a:r>
              <a:r>
                <a:rPr lang="en-US" altLang="zh-CN" sz="5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/2018</a:t>
              </a:r>
              <a:r>
                <a:rPr lang="zh-CN" altLang="en-US" sz="5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年人均可支配收入</a:t>
              </a:r>
              <a:endParaRPr lang="zh-TW" altLang="en-US" sz="5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/>
              <a:endParaRPr lang="zh-TW" altLang="en-US" sz="5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7" name="TextBox 21"/>
            <p:cNvSpPr txBox="1"/>
            <p:nvPr/>
          </p:nvSpPr>
          <p:spPr>
            <a:xfrm>
              <a:off x="423819" y="1480645"/>
              <a:ext cx="5229609" cy="269171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CN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STEP2 </a:t>
              </a:r>
              <a:r>
                <a:rPr lang="zh-CN" altLang="en-US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分别测算</a:t>
              </a:r>
              <a:r>
                <a:rPr lang="en-US" altLang="zh-CN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2016-2010</a:t>
              </a:r>
              <a:r>
                <a:rPr lang="zh-CN" altLang="en-US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年都市休闲客和本地其他消费者的年消费金额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408063" y="1689536"/>
              <a:ext cx="8363248" cy="725213"/>
            </a:xfrm>
            <a:prstGeom prst="rect"/>
            <a:noFill/>
            <a:ln w="12700" cap="flat" cmpd="sng" algn="ctr">
              <a:solidFill>
                <a:srgbClr val="00BBF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/>
            <a:lstStyle/>
            <a:p>
              <a:pPr defTabSz="685800" fontAlgn="base" eaLnBrk="0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389807" y="1626863"/>
              <a:ext cx="6952975" cy="787887"/>
            </a:xfrm>
            <a:prstGeom prst="rect"/>
            <a:noFill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注：</a:t>
              </a:r>
              <a:endParaRPr lang="en-US" altLang="zh-CN" sz="5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marL="266700" indent="-88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学生家庭数量</a:t>
              </a:r>
              <a:r>
                <a:rPr lang="en-US" altLang="zh-CN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=</a:t>
              </a: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在校生数量*独生子女家庭比例，昆明在校生数量来自国家统计局</a:t>
              </a:r>
              <a:endParaRPr lang="en-US" altLang="zh-CN" sz="5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marL="266700" indent="-88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都市休闲客数量</a:t>
              </a:r>
              <a:r>
                <a:rPr lang="en-US" altLang="zh-CN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=</a:t>
              </a: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昆明总人口数量*</a:t>
              </a:r>
              <a:r>
                <a:rPr lang="en-US" altLang="zh-CN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16-40</a:t>
              </a: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岁人口比例*</a:t>
              </a:r>
              <a:r>
                <a:rPr lang="en-US" altLang="zh-CN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4500</a:t>
              </a: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元收入以上人群比例，昆明总人口数量来自国家统计局</a:t>
              </a:r>
              <a:endParaRPr lang="en-US" altLang="zh-CN" sz="5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marL="266700" indent="-88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昆明其他本地游客数量</a:t>
              </a:r>
              <a:r>
                <a:rPr lang="en-US" altLang="zh-CN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=</a:t>
              </a: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昆明城镇总人数</a:t>
              </a:r>
              <a:r>
                <a:rPr lang="en-US" altLang="zh-CN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-</a:t>
              </a: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学生家庭人口数（学生家庭数量</a:t>
              </a:r>
              <a:r>
                <a:rPr lang="en-US" altLang="zh-CN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*3</a:t>
              </a: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）</a:t>
              </a:r>
              <a:r>
                <a:rPr lang="en-US" altLang="zh-CN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-</a:t>
              </a: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都市休闲客数量</a:t>
              </a:r>
              <a:r>
                <a:rPr lang="en-US" altLang="zh-CN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-60</a:t>
              </a:r>
              <a:r>
                <a:rPr lang="zh-CN" altLang="en-US" sz="5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岁以上人口数量</a:t>
              </a:r>
              <a:endParaRPr lang="en-US" altLang="zh-CN" sz="5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0" name="TextBox 21"/>
            <p:cNvSpPr txBox="1"/>
            <p:nvPr/>
          </p:nvSpPr>
          <p:spPr>
            <a:xfrm>
              <a:off x="423817" y="2374965"/>
              <a:ext cx="4869859" cy="146556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CN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STEP3 </a:t>
              </a:r>
              <a:r>
                <a:rPr lang="zh-CN" altLang="en-US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分别测算</a:t>
              </a:r>
              <a:r>
                <a:rPr lang="en-US" altLang="zh-CN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2016-2010</a:t>
              </a:r>
              <a:r>
                <a:rPr lang="zh-CN" altLang="en-US" sz="600" b="1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年市场规模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389807" y="2594049"/>
              <a:ext cx="8363248" cy="372315"/>
            </a:xfrm>
            <a:prstGeom prst="rect"/>
            <a:noFill/>
            <a:ln w="12700" cap="flat" cmpd="sng" algn="ctr">
              <a:solidFill>
                <a:srgbClr val="00BBF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/>
            <a:lstStyle/>
            <a:p>
              <a:pPr defTabSz="685800" fontAlgn="base" eaLnBrk="0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546312" y="2679111"/>
              <a:ext cx="7219998" cy="212774"/>
              <a:chOff x="546312" y="2815086"/>
              <a:chExt cx="7219998" cy="212774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546312" y="2815087"/>
                <a:ext cx="1074095" cy="191673"/>
              </a:xfrm>
              <a:prstGeom prst="rect"/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学生家庭市场</a:t>
                </a:r>
                <a:endParaRPr lang="en-US" altLang="zh-CN" sz="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加号 63"/>
              <p:cNvSpPr/>
              <p:nvPr/>
            </p:nvSpPr>
            <p:spPr>
              <a:xfrm>
                <a:off x="1816871" y="2815086"/>
                <a:ext cx="343047" cy="212773"/>
              </a:xfrm>
              <a:prstGeom prst="mathPlus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2265428" y="2815086"/>
                <a:ext cx="1200704" cy="191673"/>
              </a:xfrm>
              <a:prstGeom prst="rect"/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都市休闲客市场</a:t>
                </a:r>
                <a:endParaRPr lang="en-US" altLang="zh-CN" sz="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4075497" y="2815086"/>
                <a:ext cx="1438002" cy="191673"/>
              </a:xfrm>
              <a:prstGeom prst="rect"/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本地其他消费者市场</a:t>
                </a:r>
                <a:endParaRPr lang="en-US" altLang="zh-CN" sz="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" name="等于号 11"/>
              <p:cNvSpPr/>
              <p:nvPr/>
            </p:nvSpPr>
            <p:spPr>
              <a:xfrm>
                <a:off x="5640358" y="2836186"/>
                <a:ext cx="428482" cy="170573"/>
              </a:xfrm>
              <a:prstGeom prst="mathEqual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>
                  <a:solidFill>
                    <a:schemeClr val="tx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6328308" y="2815086"/>
                <a:ext cx="1438002" cy="191673"/>
              </a:xfrm>
              <a:prstGeom prst="rect"/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5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昆明潜在总市场规模</a:t>
                </a:r>
                <a:endParaRPr lang="en-US" altLang="zh-CN" sz="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加号 68"/>
              <p:cNvSpPr/>
              <p:nvPr/>
            </p:nvSpPr>
            <p:spPr>
              <a:xfrm>
                <a:off x="3535989" y="2815086"/>
                <a:ext cx="343047" cy="212774"/>
              </a:xfrm>
              <a:prstGeom prst="mathPlus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2782637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以上数据分析均来自于尚普咨询《中国文旅地产行业市场调研咨询案例》。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162218642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1147</cp:revision>
  <dcterms:created xsi:type="dcterms:W3CDTF">2018-02-01T06:35:20.0000000Z</dcterms:created>
  <dcterms:modified xsi:type="dcterms:W3CDTF">2019-10-16T02:33:32.0000000Z</dcterms:modified>
</cp:coreProperties>
</file>