
<file path=[Content_Types].xml><?xml version="1.0" encoding="utf-8"?>
<Types xmlns="http://schemas.openxmlformats.org/package/2006/content-types">
  <Default Extension="png" ContentType="image/png"/>
  <Default Extension="rels" ContentType="application/vnd.openxmlformats-package.relationships+xml"/>
  <Default Extension="emf" ContentType="image/x-emf"/>
  <Default Extension="xlsx" ContentType="application/vnd.openxmlformats-officedocument.spreadsheetml.sheet"/>
  <Default Extension="jpeg" ContentType="image/jpe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drawings/drawing1.xml" ContentType="application/vnd.openxmlformats-officedocument.drawingml.chartshap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7"/>
  </p:notesMasterIdLst>
  <p:handoutMasterIdLst>
    <p:handoutMasterId r:id="rId8"/>
  </p:handoutMasterIdLst>
  <p:sldIdLst>
    <p:sldId r:id="rId2" id="810"/>
    <p:sldId r:id="rId3" id="811"/>
    <p:sldId r:id="rId4" id="812"/>
    <p:sldId r:id="rId5" id="813"/>
    <p:sldId r:id="rId6" id="1100"/>
  </p:sldIdLst>
  <p:sldSz cx="6119813" cy="8280400"/>
  <p:notesSz cx="6858000" cy="9144000"/>
  <p:custDataLst>
    <p:tags r:id="rId13"/>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5" autoAdjust="0"/>
    <p:restoredTop sz="94238" autoAdjust="0"/>
  </p:normalViewPr>
  <p:slideViewPr>
    <p:cSldViewPr snapToGrid="0">
      <p:cViewPr>
        <p:scale>
          <a:sx n="170" d="100"/>
          <a:sy n="170" d="100"/>
        </p:scale>
        <p:origin x="1746" y="-1608"/>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2.xml" /><Relationship Id="rId12" Type="http://schemas.openxmlformats.org/officeDocument/2006/relationships/tableStyles" Target="tableStyles.xml" /><Relationship Id="rId13"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5.xlsx" /></Relationships>
</file>

<file path=ppt/charts/_rels/chart2.xml.rels>&#65279;<?xml version="1.0" encoding="utf-8" standalone="yes"?><Relationships xmlns="http://schemas.openxmlformats.org/package/2006/relationships"><Relationship Id="rId1" Type="http://schemas.microsoft.com/office/2011/relationships/chartStyle" Target="style2.xml" /><Relationship Id="rId2" Type="http://schemas.microsoft.com/office/2011/relationships/chartColorStyle" Target="colors2.xml" /><Relationship Id="rId3" Type="http://schemas.openxmlformats.org/officeDocument/2006/relationships/package" Target="../embeddings/Microsoft_Excel_Worksheet6.xlsx" /></Relationships>
</file>

<file path=ppt/charts/_rels/chart3.xml.rels>&#65279;<?xml version="1.0" encoding="utf-8" standalone="yes"?><Relationships xmlns="http://schemas.openxmlformats.org/package/2006/relationships"><Relationship Id="rId1" Type="http://schemas.microsoft.com/office/2011/relationships/chartStyle" Target="style3.xml" /><Relationship Id="rId2" Type="http://schemas.microsoft.com/office/2011/relationships/chartColorStyle" Target="colors3.xml" /><Relationship Id="rId3" Type="http://schemas.openxmlformats.org/officeDocument/2006/relationships/package" Target="../embeddings/Microsoft_Excel_Worksheet7.xlsx" /></Relationships>
</file>

<file path=ppt/charts/_rels/chart4.xml.rels>&#65279;<?xml version="1.0" encoding="utf-8" standalone="yes"?><Relationships xmlns="http://schemas.openxmlformats.org/package/2006/relationships"><Relationship Id="rId1" Type="http://schemas.microsoft.com/office/2011/relationships/chartStyle" Target="style4.xml" /><Relationship Id="rId2" Type="http://schemas.microsoft.com/office/2011/relationships/chartColorStyle" Target="colors4.xml" /><Relationship Id="rId3" Type="http://schemas.openxmlformats.org/officeDocument/2006/relationships/package" Target="../embeddings/Microsoft_Excel_Worksheet8.xlsx" /></Relationships>
</file>

<file path=ppt/charts/_rels/chart5.xml.rels>&#65279;<?xml version="1.0" encoding="utf-8" standalone="yes"?><Relationships xmlns="http://schemas.openxmlformats.org/package/2006/relationships"><Relationship Id="rId1" Type="http://schemas.microsoft.com/office/2011/relationships/chartStyle" Target="style5.xml" /><Relationship Id="rId2" Type="http://schemas.microsoft.com/office/2011/relationships/chartColorStyle" Target="colors5.xml" /><Relationship Id="rId3" Type="http://schemas.openxmlformats.org/officeDocument/2006/relationships/oleObject" Target="file:///C:\Users\&#21628;&#20975;&#26059;\Desktop\SP\TOTO&#20108;&#26399;\&#31532;&#20108;&#23395;&#24230;\&#65288;0724&#65289;&#23578;&#26222;&#21672;&#35810;-2018&#20108;&#23395;&#24230;&#25151;&#22320;&#20135;&#25968;&#25454;%20.xlsx" TargetMode="External" /><Relationship Id="rId4" Type="http://schemas.openxmlformats.org/officeDocument/2006/relationships/chartUserShapes" Target="../drawings/drawing1.xml" /></Relationships>
</file>

<file path=ppt/charts/_rels/chart6.xml.rels>&#65279;<?xml version="1.0" encoding="utf-8" standalone="yes"?><Relationships xmlns="http://schemas.openxmlformats.org/package/2006/relationships"><Relationship Id="rId1" Type="http://schemas.microsoft.com/office/2011/relationships/chartStyle" Target="style6.xml" /><Relationship Id="rId2" Type="http://schemas.microsoft.com/office/2011/relationships/chartColorStyle" Target="colors6.xml" /><Relationship Id="rId3" Type="http://schemas.openxmlformats.org/officeDocument/2006/relationships/package" Target="../embeddings/Microsoft_Excel_Worksheet9.xlsx" /></Relationships>
</file>

<file path=ppt/charts/_rels/chart7.xml.rels>&#65279;<?xml version="1.0" encoding="utf-8" standalone="yes"?><Relationships xmlns="http://schemas.openxmlformats.org/package/2006/relationships"><Relationship Id="rId1" Type="http://schemas.microsoft.com/office/2011/relationships/chartStyle" Target="style7.xml" /><Relationship Id="rId2" Type="http://schemas.microsoft.com/office/2011/relationships/chartColorStyle" Target="colors7.xml" /><Relationship Id="rId3" Type="http://schemas.openxmlformats.org/officeDocument/2006/relationships/package" Target="../embeddings/Microsoft_Excel_Worksheet10.xlsx" /></Relationships>
</file>

<file path=ppt/charts/_rels/chart8.xml.rels>&#65279;<?xml version="1.0" encoding="utf-8" standalone="yes"?><Relationships xmlns="http://schemas.openxmlformats.org/package/2006/relationships"><Relationship Id="rId1" Type="http://schemas.microsoft.com/office/2011/relationships/chartStyle" Target="style8.xml" /><Relationship Id="rId2" Type="http://schemas.microsoft.com/office/2011/relationships/chartColorStyle" Target="colors8.xml" /><Relationship Id="rId3" Type="http://schemas.openxmlformats.org/officeDocument/2006/relationships/package" Target="../embeddings/Microsoft_Excel_Worksheet11.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432832"/>
          <c:y val="0.179514989"/>
          <c:w val="0.4513254"/>
          <c:h val="0.640970051"/>
        </c:manualLayout>
      </c:layout>
      <c:pieChart>
        <c:dLbls>
          <c:showLegendKey val="0"/>
          <c:showVal val="0"/>
          <c:showCatName val="0"/>
          <c:showSerName val="0"/>
          <c:showPercent val="0"/>
          <c:showBubbleSize val="0"/>
          <c:showLeaderLines val="1"/>
        </c:dLbls>
        <c:varyColors val="1"/>
        <c:ser>
          <c:idx val="0"/>
          <c:order val="0"/>
          <c:tx>
            <c:strRef>
              <c:f>Sheet1!$B$1</c:f>
              <c:strCache>
                <c:ptCount val="1"/>
                <c:pt idx="0">
                  <c:v>占比</c:v>
                </c:pt>
              </c:strCache>
            </c:strRef>
          </c:tx>
          <c:cat>
            <c:strRef>
              <c:f>Sheet1!$A$2:$A$3</c:f>
              <c:strCache>
                <c:ptCount val="2"/>
                <c:pt idx="0">
                  <c:v>精装房面积</c:v>
                </c:pt>
                <c:pt idx="1">
                  <c:v>毛坯房面积</c:v>
                </c:pt>
              </c:strCache>
            </c:strRef>
          </c:cat>
          <c:val>
            <c:numRef>
              <c:f>Sheet1!$B$2:$B$3</c:f>
              <c:numCache>
                <c:formatCode>0.0%</c:formatCode>
                <c:ptCount val="2"/>
                <c:pt idx="0">
                  <c:v>0.30099999999999999</c:v>
                </c:pt>
                <c:pt idx="1">
                  <c:v>0.69900000000000007</c:v>
                </c:pt>
              </c:numCache>
            </c:numRef>
          </c:val>
          <c:extLst>
            <c:ext xmlns:c16="http://schemas.microsoft.com/office/drawing/2014/chart" uri="{C3380CC4-5D6E-409C-BE32-E72D297353CC}">
              <c16:uniqueId val="{00000004-7FE2-4971-B15E-E56BBBA3F10B}"/>
            </c:ext>
          </c:extLst>
          <c:dPt>
            <c:idx val="0"/>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1-7FE2-4971-B15E-E56BBBA3F10B}"/>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7FE2-4971-B15E-E56BBBA3F10B}"/>
              </c:ext>
            </c:extLst>
          </c:dPt>
        </c:ser>
        <c:firstSliceAng val="0"/>
      </c:pie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dLbls>
          <c:showLegendKey val="0"/>
          <c:showVal val="0"/>
          <c:showCatName val="0"/>
          <c:showSerName val="0"/>
          <c:showPercent val="0"/>
          <c:showBubbleSize val="0"/>
          <c:showLeaderLines val="1"/>
        </c:dLbls>
        <c:varyColors val="1"/>
        <c:ser>
          <c:idx val="0"/>
          <c:order val="0"/>
          <c:tx>
            <c:strRef>
              <c:f>Sheet1!$B$1</c:f>
              <c:strCache>
                <c:ptCount val="1"/>
                <c:pt idx="0">
                  <c:v>占比</c:v>
                </c:pt>
              </c:strCache>
            </c:strRef>
          </c:tx>
          <c:cat>
            <c:strRef>
              <c:f>Sheet1!$A$2:$A$3</c:f>
              <c:strCache>
                <c:ptCount val="2"/>
                <c:pt idx="0">
                  <c:v>精装房面积</c:v>
                </c:pt>
                <c:pt idx="1">
                  <c:v>毛坯房面积</c:v>
                </c:pt>
              </c:strCache>
            </c:strRef>
          </c:cat>
          <c:val>
            <c:numRef>
              <c:f>Sheet1!$B$2:$B$3</c:f>
              <c:numCache>
                <c:formatCode>0.0%</c:formatCode>
                <c:ptCount val="2"/>
                <c:pt idx="0">
                  <c:v>0.30599999999999999</c:v>
                </c:pt>
                <c:pt idx="1">
                  <c:v>0.69399999999999995</c:v>
                </c:pt>
              </c:numCache>
            </c:numRef>
          </c:val>
          <c:extLst>
            <c:ext xmlns:c16="http://schemas.microsoft.com/office/drawing/2014/chart" uri="{C3380CC4-5D6E-409C-BE32-E72D297353CC}">
              <c16:uniqueId val="{00000004-78B0-49C5-8B9E-0E388276D01F}"/>
            </c:ext>
          </c:extLst>
          <c:dPt>
            <c:idx val="0"/>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1-78B0-49C5-8B9E-0E388276D01F}"/>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78B0-49C5-8B9E-0E388276D01F}"/>
              </c:ext>
            </c:extLst>
          </c:dPt>
        </c:ser>
        <c:firstSliceAng val="0"/>
      </c:pie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864781"/>
          <c:h val="0.6898345"/>
        </c:manualLayout>
      </c:layout>
      <c:barChart>
        <c:dLbls>
          <c:showLegendKey val="0"/>
          <c:showVal val="1"/>
          <c:showCatName val="0"/>
          <c:showSerName val="0"/>
          <c:showPercent val="0"/>
          <c:showBubbleSize val="0"/>
        </c:dLbls>
        <c:axId val="2087847088"/>
        <c:axId val="199637456"/>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Sheet1!$A$2:$A$4</c:f>
              <c:numCache>
                <c:formatCode>General</c:formatCode>
                <c:ptCount val="3"/>
                <c:pt idx="0">
                  <c:v>2016</c:v>
                </c:pt>
                <c:pt idx="1">
                  <c:v>2017</c:v>
                </c:pt>
                <c:pt idx="2">
                  <c:v>2018</c:v>
                </c:pt>
              </c:numCache>
            </c:numRef>
          </c:cat>
          <c:val>
            <c:numRef>
              <c:f>Sheet1!$B$2:$B$4</c:f>
              <c:numCache>
                <c:formatCode>0.0_ </c:formatCode>
                <c:ptCount val="3"/>
                <c:pt idx="0">
                  <c:v>417.1583</c:v>
                </c:pt>
                <c:pt idx="1">
                  <c:v>351.74580000000003</c:v>
                </c:pt>
                <c:pt idx="2">
                  <c:v>364.81529999999992</c:v>
                </c:pt>
              </c:numCache>
            </c:numRef>
          </c:val>
          <c:extLst>
            <c:ext xmlns:c16="http://schemas.microsoft.com/office/drawing/2014/chart" uri="{C3380CC4-5D6E-409C-BE32-E72D297353CC}">
              <c16:uniqueId val="{00000000-CD7E-4545-9572-ADD7163AFE0D}"/>
            </c:ext>
          </c:extLst>
        </c:ser>
        <c:gapWidth val="219"/>
        <c:overlap val="-27"/>
      </c:barChart>
      <c:catAx>
        <c:axId val="208784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zh-CN"/>
          </a:p>
        </c:txPr>
        <c:crossAx val="199637456"/>
        <c:crosses val="autoZero"/>
        <c:auto val="1"/>
        <c:lblAlgn val="ctr"/>
        <c:lblOffset val="100"/>
        <c:noMultiLvlLbl val="0"/>
      </c:catAx>
      <c:valAx>
        <c:axId val="199637456"/>
        <c:scaling>
          <c:orientation val="minMax"/>
          <c:max val="600"/>
        </c:scaling>
        <c:delete val="0"/>
        <c:axPos val="l"/>
        <c:numFmt formatCode="0.0_ " sourceLinked="1"/>
        <c:majorTickMark val="none"/>
        <c:minorTickMark val="none"/>
        <c:tickLblPos val="none"/>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zh-CN"/>
          </a:p>
        </c:txPr>
        <c:crossAx val="208784708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600"/>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47267853"/>
          <c:y val="0.162842333"/>
          <c:w val="0.9105464"/>
          <c:h val="0.6377477"/>
        </c:manualLayout>
      </c:layout>
      <c:barChart>
        <c:dLbls>
          <c:dLblPos val="outEnd"/>
          <c:showLegendKey val="0"/>
          <c:showVal val="1"/>
          <c:showCatName val="0"/>
          <c:showSerName val="0"/>
          <c:showPercent val="0"/>
          <c:showBubbleSize val="0"/>
        </c:dLbls>
        <c:axId val="300059472"/>
        <c:axId val="245671328"/>
        <c:barDir val="col"/>
        <c:grouping val="clustered"/>
        <c:varyColors val="0"/>
        <c:ser>
          <c:idx val="0"/>
          <c:order val="0"/>
          <c:tx>
            <c:strRef>
              <c:f>Sheet1!$B$1</c:f>
              <c:strCache>
                <c:ptCount val="1"/>
                <c:pt idx="0">
                  <c:v>新房交易套数</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Sheet1!$A$2:$A$4</c:f>
              <c:numCache>
                <c:formatCode>General</c:formatCode>
                <c:ptCount val="3"/>
                <c:pt idx="0">
                  <c:v>2016</c:v>
                </c:pt>
                <c:pt idx="1">
                  <c:v>2017</c:v>
                </c:pt>
                <c:pt idx="2">
                  <c:v>2018</c:v>
                </c:pt>
              </c:numCache>
            </c:numRef>
          </c:cat>
          <c:val>
            <c:numRef>
              <c:f>Sheet1!$B$2:$B$4</c:f>
              <c:numCache>
                <c:formatCode>General</c:formatCode>
                <c:ptCount val="3"/>
                <c:pt idx="0">
                  <c:v>1688.9</c:v>
                </c:pt>
                <c:pt idx="1">
                  <c:v>1317.4</c:v>
                </c:pt>
                <c:pt idx="2">
                  <c:v>1289.0999999999999</c:v>
                </c:pt>
              </c:numCache>
            </c:numRef>
          </c:val>
          <c:extLst>
            <c:ext xmlns:c16="http://schemas.microsoft.com/office/drawing/2014/chart" uri="{C3380CC4-5D6E-409C-BE32-E72D297353CC}">
              <c16:uniqueId val="{00000000-CE42-4076-AC66-BF9B56FD9993}"/>
            </c:ext>
          </c:extLst>
        </c:ser>
        <c:ser>
          <c:idx val="1"/>
          <c:order val="1"/>
          <c:tx>
            <c:strRef>
              <c:f>Sheet1!$C$1</c:f>
              <c:strCache>
                <c:ptCount val="1"/>
                <c:pt idx="0">
                  <c:v>二手房交易套数</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Sheet1!$A$2:$A$4</c:f>
              <c:numCache>
                <c:formatCode>General</c:formatCode>
                <c:ptCount val="3"/>
                <c:pt idx="0">
                  <c:v>2016</c:v>
                </c:pt>
                <c:pt idx="1">
                  <c:v>2017</c:v>
                </c:pt>
                <c:pt idx="2">
                  <c:v>2018</c:v>
                </c:pt>
              </c:numCache>
            </c:numRef>
          </c:cat>
          <c:val>
            <c:numRef>
              <c:f>Sheet1!$C$2:$C$4</c:f>
              <c:numCache>
                <c:formatCode>General</c:formatCode>
                <c:ptCount val="3"/>
                <c:pt idx="0">
                  <c:v>1258.4000000000001</c:v>
                </c:pt>
                <c:pt idx="1">
                  <c:v>1038.5999999999999</c:v>
                </c:pt>
                <c:pt idx="2">
                  <c:v>948.6</c:v>
                </c:pt>
              </c:numCache>
            </c:numRef>
          </c:val>
          <c:extLst>
            <c:ext xmlns:c16="http://schemas.microsoft.com/office/drawing/2014/chart" uri="{C3380CC4-5D6E-409C-BE32-E72D297353CC}">
              <c16:uniqueId val="{00000001-CE42-4076-AC66-BF9B56FD9993}"/>
            </c:ext>
          </c:extLst>
        </c:ser>
        <c:gapWidth val="219"/>
        <c:overlap val="-27"/>
      </c:barChart>
      <c:catAx>
        <c:axId val="30005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45671328"/>
        <c:crosses val="autoZero"/>
        <c:auto val="1"/>
        <c:lblAlgn val="ctr"/>
        <c:lblOffset val="100"/>
        <c:noMultiLvlLbl val="0"/>
      </c:catAx>
      <c:valAx>
        <c:axId val="245671328"/>
        <c:scaling>
          <c:orientation val="minMax"/>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300059472"/>
        <c:crosses val="autoZero"/>
        <c:crossBetween val="between"/>
      </c:valAx>
      <c:spPr>
        <a:noFill/>
        <a:ln>
          <a:noFill/>
        </a:ln>
        <a:effectLst/>
      </c:spPr>
    </c:plotArea>
    <c:legend>
      <c:legendPos val="b"/>
      <c:layout>
        <c:manualLayout>
          <c:xMode val="edge"/>
          <c:yMode val="edge"/>
          <c:x val="0.162392169"/>
          <c:y val="0.8553864"/>
          <c:w val="0.675215364"/>
          <c:h val="0.144613609"/>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6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dLbls>
          <c:showLegendKey val="0"/>
          <c:showVal val="0"/>
          <c:showCatName val="0"/>
          <c:showSerName val="0"/>
          <c:showPercent val="0"/>
          <c:showBubbleSize val="0"/>
        </c:dLbls>
        <c:axId val="909359488"/>
        <c:axId val="909358504"/>
        <c:barDir val="col"/>
        <c:grouping val="clustered"/>
        <c:varyColors val="0"/>
        <c:ser>
          <c:idx val="0"/>
          <c:order val="0"/>
          <c:spPr>
            <a:solidFill>
              <a:schemeClr val="accent1"/>
            </a:solidFill>
            <a:ln>
              <a:noFill/>
            </a:ln>
            <a:effectLst/>
          </c:spPr>
          <c:invertIfNegative val="0"/>
          <c:dPt>
            <c:idx val="6"/>
            <c:invertIfNegative val="0"/>
            <c:bubble3D val="0"/>
            <c:spPr>
              <a:solidFill>
                <a:srgbClr val="FF0000"/>
              </a:solidFill>
              <a:ln>
                <a:noFill/>
              </a:ln>
              <a:effectLst/>
            </c:spPr>
            <c:extLst>
              <c:ext xmlns:c16="http://schemas.microsoft.com/office/drawing/2014/chart" uri="{C3380CC4-5D6E-409C-BE32-E72D297353CC}">
                <c16:uniqueId val="{00000001-F350-4033-8EA5-884909AED470}"/>
              </c:ext>
            </c:extLst>
          </c:dPt>
          <c:dPt>
            <c:idx val="9"/>
            <c:invertIfNegative val="0"/>
            <c:bubble3D val="0"/>
            <c:spPr>
              <a:solidFill>
                <a:srgbClr val="FF0000"/>
              </a:solidFill>
              <a:ln>
                <a:noFill/>
              </a:ln>
              <a:effectLst/>
            </c:spPr>
            <c:extLst>
              <c:ext xmlns:c16="http://schemas.microsoft.com/office/drawing/2014/chart" uri="{C3380CC4-5D6E-409C-BE32-E72D297353CC}">
                <c16:uniqueId val="{00000003-F350-4033-8EA5-884909AED470}"/>
              </c:ext>
            </c:extLst>
          </c:dPt>
          <c:dPt>
            <c:idx val="13"/>
            <c:invertIfNegative val="0"/>
            <c:bubble3D val="0"/>
            <c:spPr>
              <a:solidFill>
                <a:srgbClr val="FF0000"/>
              </a:solidFill>
              <a:ln>
                <a:noFill/>
              </a:ln>
              <a:effectLst/>
            </c:spPr>
            <c:extLst>
              <c:ext xmlns:c16="http://schemas.microsoft.com/office/drawing/2014/chart" uri="{C3380CC4-5D6E-409C-BE32-E72D297353CC}">
                <c16:uniqueId val="{00000005-F350-4033-8EA5-884909AED470}"/>
              </c:ext>
            </c:extLst>
          </c:dPt>
          <c:dPt>
            <c:idx val="20"/>
            <c:invertIfNegative val="0"/>
            <c:bubble3D val="0"/>
            <c:spPr>
              <a:solidFill>
                <a:srgbClr val="FF0000"/>
              </a:solidFill>
              <a:ln>
                <a:noFill/>
              </a:ln>
              <a:effectLst/>
            </c:spPr>
            <c:extLst>
              <c:ext xmlns:c16="http://schemas.microsoft.com/office/drawing/2014/chart" uri="{C3380CC4-5D6E-409C-BE32-E72D297353CC}">
                <c16:uniqueId val="{00000007-F350-4033-8EA5-884909AED470}"/>
              </c:ext>
            </c:extLst>
          </c:dPt>
          <c:cat>
            <c:strRef>
              <c:f>数据排名!$A$38:$A$69</c:f>
              <c:strCache>
                <c:ptCount val="32"/>
                <c:pt idx="0">
                  <c:v>福州</c:v>
                </c:pt>
                <c:pt idx="1">
                  <c:v>无锡</c:v>
                </c:pt>
                <c:pt idx="2">
                  <c:v>烟台</c:v>
                </c:pt>
                <c:pt idx="3">
                  <c:v>沈阳</c:v>
                </c:pt>
                <c:pt idx="4">
                  <c:v>大连</c:v>
                </c:pt>
                <c:pt idx="5">
                  <c:v>武汉</c:v>
                </c:pt>
                <c:pt idx="6">
                  <c:v>北京</c:v>
                </c:pt>
                <c:pt idx="7">
                  <c:v>苏州</c:v>
                </c:pt>
                <c:pt idx="8">
                  <c:v>郑州</c:v>
                </c:pt>
                <c:pt idx="9">
                  <c:v>上海</c:v>
                </c:pt>
                <c:pt idx="10">
                  <c:v>石家庄</c:v>
                </c:pt>
                <c:pt idx="11">
                  <c:v>青岛</c:v>
                </c:pt>
                <c:pt idx="12">
                  <c:v>长沙</c:v>
                </c:pt>
                <c:pt idx="13">
                  <c:v>深圳</c:v>
                </c:pt>
                <c:pt idx="14">
                  <c:v>厦门</c:v>
                </c:pt>
                <c:pt idx="15">
                  <c:v>太原</c:v>
                </c:pt>
                <c:pt idx="16">
                  <c:v>重庆</c:v>
                </c:pt>
                <c:pt idx="17">
                  <c:v>长春</c:v>
                </c:pt>
                <c:pt idx="18">
                  <c:v>昆明</c:v>
                </c:pt>
                <c:pt idx="19">
                  <c:v>宁波</c:v>
                </c:pt>
                <c:pt idx="20">
                  <c:v>广州</c:v>
                </c:pt>
                <c:pt idx="21">
                  <c:v>哈尔滨</c:v>
                </c:pt>
                <c:pt idx="22">
                  <c:v>温州</c:v>
                </c:pt>
                <c:pt idx="23">
                  <c:v>西安</c:v>
                </c:pt>
                <c:pt idx="24">
                  <c:v>成都</c:v>
                </c:pt>
                <c:pt idx="25">
                  <c:v>杭州</c:v>
                </c:pt>
                <c:pt idx="26">
                  <c:v>济南</c:v>
                </c:pt>
                <c:pt idx="27">
                  <c:v>南昌</c:v>
                </c:pt>
                <c:pt idx="28">
                  <c:v>唐山</c:v>
                </c:pt>
                <c:pt idx="29">
                  <c:v>南宁</c:v>
                </c:pt>
                <c:pt idx="30">
                  <c:v>天津</c:v>
                </c:pt>
                <c:pt idx="31">
                  <c:v>南京</c:v>
                </c:pt>
              </c:strCache>
            </c:strRef>
          </c:cat>
          <c:val>
            <c:numRef>
              <c:f>数据排名!$B$38:$B$69</c:f>
              <c:numCache>
                <c:formatCode>0.0%</c:formatCode>
                <c:ptCount val="32"/>
                <c:pt idx="0">
                  <c:v>8.9662422522853585E-2</c:v>
                </c:pt>
                <c:pt idx="1">
                  <c:v>8.088110322349705E-2</c:v>
                </c:pt>
                <c:pt idx="2">
                  <c:v>6.2844150629967274E-2</c:v>
                </c:pt>
                <c:pt idx="3">
                  <c:v>6.0951800839217668E-2</c:v>
                </c:pt>
                <c:pt idx="4">
                  <c:v>5.5764766252278192E-2</c:v>
                </c:pt>
                <c:pt idx="5">
                  <c:v>5.4845832143740753E-2</c:v>
                </c:pt>
                <c:pt idx="6">
                  <c:v>5.2241250152766483E-2</c:v>
                </c:pt>
                <c:pt idx="7">
                  <c:v>5.0329441687369414E-2</c:v>
                </c:pt>
                <c:pt idx="8">
                  <c:v>4.5503340380300072E-2</c:v>
                </c:pt>
                <c:pt idx="9">
                  <c:v>4.5194397031499522E-2</c:v>
                </c:pt>
                <c:pt idx="10">
                  <c:v>4.4412001070029017E-2</c:v>
                </c:pt>
                <c:pt idx="11">
                  <c:v>3.9750938547536474E-2</c:v>
                </c:pt>
                <c:pt idx="12">
                  <c:v>3.8273724621988359E-2</c:v>
                </c:pt>
                <c:pt idx="13">
                  <c:v>3.8000352019823269E-2</c:v>
                </c:pt>
                <c:pt idx="14">
                  <c:v>3.7009662089984158E-2</c:v>
                </c:pt>
                <c:pt idx="15">
                  <c:v>3.4750484556303113E-2</c:v>
                </c:pt>
                <c:pt idx="16">
                  <c:v>2.7152392084314414E-2</c:v>
                </c:pt>
                <c:pt idx="17">
                  <c:v>2.4723340349073974E-2</c:v>
                </c:pt>
                <c:pt idx="18">
                  <c:v>2.4305739561433726E-2</c:v>
                </c:pt>
                <c:pt idx="19">
                  <c:v>1.8114893367559226E-2</c:v>
                </c:pt>
                <c:pt idx="20">
                  <c:v>1.4898680743721027E-2</c:v>
                </c:pt>
                <c:pt idx="21">
                  <c:v>1.454868269577636E-2</c:v>
                </c:pt>
                <c:pt idx="22">
                  <c:v>1.3536960640757323E-2</c:v>
                </c:pt>
                <c:pt idx="23">
                  <c:v>1.0905868648294348E-2</c:v>
                </c:pt>
                <c:pt idx="24">
                  <c:v>9.2797816445555348E-3</c:v>
                </c:pt>
                <c:pt idx="25">
                  <c:v>7.6205221262308775E-3</c:v>
                </c:pt>
                <c:pt idx="26">
                  <c:v>1.4170460336901392E-3</c:v>
                </c:pt>
                <c:pt idx="27">
                  <c:v>-5.4496128639150432E-3</c:v>
                </c:pt>
                <c:pt idx="28">
                  <c:v>-1.424277025884424E-2</c:v>
                </c:pt>
                <c:pt idx="29">
                  <c:v>-1.6447017812824871E-2</c:v>
                </c:pt>
                <c:pt idx="30">
                  <c:v>-1.8694589714900789E-2</c:v>
                </c:pt>
                <c:pt idx="31">
                  <c:v>-5.0677654314070342E-2</c:v>
                </c:pt>
              </c:numCache>
            </c:numRef>
          </c:val>
          <c:extLst>
            <c:ext xmlns:c16="http://schemas.microsoft.com/office/drawing/2014/chart" uri="{C3380CC4-5D6E-409C-BE32-E72D297353CC}">
              <c16:uniqueId val="{00000008-F350-4033-8EA5-884909AED470}"/>
            </c:ext>
          </c:extLst>
        </c:ser>
        <c:gapWidth val="180"/>
        <c:overlap val="-27"/>
      </c:barChart>
      <c:catAx>
        <c:axId val="909359488"/>
        <c:scaling>
          <c:orientation val="minMax"/>
        </c:scaling>
        <c:delete val="1"/>
        <c:axPos val="b"/>
        <c:numFmt formatCode="General" sourceLinked="1"/>
        <c:majorTickMark val="none"/>
        <c:minorTickMark val="none"/>
        <c:tickLblPos val="nextTo"/>
        <c:crossAx val="909358504"/>
        <c:crosses val="autoZero"/>
        <c:auto val="1"/>
        <c:lblAlgn val="ctr"/>
        <c:lblOffset val="100"/>
        <c:noMultiLvlLbl val="0"/>
      </c:catAx>
      <c:valAx>
        <c:axId val="90935850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CN" altLang="en-US" sz="400" b="0"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crossAx val="909359488"/>
        <c:crosses val="autoZero"/>
        <c:crossBetween val="between"/>
        <c:majorUnit val="0.04"/>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marL="0" algn="ctr" defTabSz="612008" rtl="0" eaLnBrk="1" latinLnBrk="0" hangingPunct="1">
        <a:defRPr lang="zh-CN" altLang="en-US" sz="400" b="0" kern="1200">
          <a:solidFill>
            <a:sysClr val="windowText" lastClr="000000"/>
          </a:solidFill>
          <a:latin typeface="微软雅黑" panose="020b0503020204020204" pitchFamily="34" charset="-122"/>
          <a:ea typeface="微软雅黑" panose="020b0503020204020204" pitchFamily="34" charset="-122"/>
          <a:cs typeface="+mn-cs"/>
        </a:defRPr>
      </a:pPr>
      <a:endParaRPr lang="zh-CN"/>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66593"/>
          <c:y val="0.148496091"/>
          <c:w val="0.4980363"/>
          <c:h val="0.777439535"/>
        </c:manualLayout>
      </c:layout>
      <c:pieChart>
        <c:dLbls>
          <c:showLegendKey val="0"/>
          <c:showVal val="1"/>
          <c:showCatName val="0"/>
          <c:showSerName val="0"/>
          <c:showPercent val="0"/>
          <c:showBubbleSize val="0"/>
          <c:showLeaderLines val="1"/>
        </c:dLbls>
        <c:varyColors val="1"/>
        <c:ser>
          <c:idx val="0"/>
          <c:order val="0"/>
          <c:tx>
            <c:strRef>
              <c:f>Sheet1!$B$1</c:f>
              <c:strCache>
                <c:ptCount val="1"/>
                <c:pt idx="0">
                  <c:v>销售额</c:v>
                </c:pt>
              </c:strCache>
            </c:strRef>
          </c:tx>
          <c:dLbls>
            <c:dLbl>
              <c:idx val="1"/>
              <c:layout>
                <c:manualLayout>
                  <c:x val="-0.073895216"/>
                  <c:y val="0.0692147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637-4104-AD0D-94A721D2F70C}"/>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LeaderLines val="1"/>
              </c:ext>
            </c:extLst>
          </c:dLbls>
          <c:cat>
            <c:strRef>
              <c:f>Sheet1!$A$2:$A$4</c:f>
              <c:strCache>
                <c:ptCount val="3"/>
                <c:pt idx="0">
                  <c:v>一线城市</c:v>
                </c:pt>
                <c:pt idx="1">
                  <c:v>二线城市</c:v>
                </c:pt>
                <c:pt idx="2">
                  <c:v>三线及以下城市</c:v>
                </c:pt>
              </c:strCache>
            </c:strRef>
          </c:cat>
          <c:val>
            <c:numRef>
              <c:f>Sheet1!$B$2:$B$4</c:f>
              <c:numCache>
                <c:formatCode>General</c:formatCode>
                <c:ptCount val="3"/>
                <c:pt idx="0">
                  <c:v>21</c:v>
                </c:pt>
                <c:pt idx="1">
                  <c:v>60</c:v>
                </c:pt>
                <c:pt idx="2">
                  <c:v>398</c:v>
                </c:pt>
              </c:numCache>
            </c:numRef>
          </c:val>
          <c:extLst>
            <c:ext xmlns:c16="http://schemas.microsoft.com/office/drawing/2014/chart" uri="{C3380CC4-5D6E-409C-BE32-E72D297353CC}">
              <c16:uniqueId val="{00000006-C637-4104-AD0D-94A721D2F70C}"/>
            </c:ext>
          </c:extLst>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637-4104-AD0D-94A721D2F7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637-4104-AD0D-94A721D2F70C}"/>
              </c:ext>
            </c:extLst>
          </c:dPt>
          <c:dPt>
            <c:idx val="2"/>
            <c:bubble3D val="0"/>
            <c:explosion val="1"/>
            <c:spPr>
              <a:solidFill>
                <a:schemeClr val="accent6"/>
              </a:solidFill>
              <a:ln w="19050">
                <a:solidFill>
                  <a:schemeClr val="lt1"/>
                </a:solidFill>
              </a:ln>
              <a:effectLst/>
            </c:spPr>
            <c:extLst>
              <c:ext xmlns:c16="http://schemas.microsoft.com/office/drawing/2014/chart" uri="{C3380CC4-5D6E-409C-BE32-E72D297353CC}">
                <c16:uniqueId val="{00000005-C637-4104-AD0D-94A721D2F70C}"/>
              </c:ext>
            </c:extLst>
          </c:dPt>
        </c:ser>
        <c:firstSliceAng val="0"/>
      </c:pieChart>
      <c:spPr>
        <a:noFill/>
        <a:ln>
          <a:noFill/>
        </a:ln>
        <a:effectLst/>
      </c:spPr>
    </c:plotArea>
    <c:legend>
      <c:legendPos val="b"/>
      <c:layout>
        <c:manualLayout>
          <c:xMode val="edge"/>
          <c:yMode val="edge"/>
          <c:x val="0.5403253"/>
          <c:y val="0.3243703"/>
          <c:w val="0.459674865"/>
          <c:h val="0.421945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dLbls>
          <c:dLblPos val="outEnd"/>
          <c:showLegendKey val="0"/>
          <c:showVal val="1"/>
          <c:showCatName val="0"/>
          <c:showSerName val="0"/>
          <c:showPercent val="0"/>
          <c:showBubbleSize val="0"/>
        </c:dLbls>
        <c:axId val="1730200639"/>
        <c:axId val="1779132175"/>
        <c:barDir val="col"/>
        <c:grouping val="clustered"/>
        <c:varyColors val="0"/>
        <c:ser>
          <c:idx val="0"/>
          <c:order val="0"/>
          <c:tx>
            <c:strRef>
              <c:f>Sheet1!$B$1</c:f>
              <c:strCache>
                <c:ptCount val="1"/>
                <c:pt idx="0">
                  <c:v>数量</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Sheet1!$A$2:$A$6</c:f>
              <c:strCache>
                <c:ptCount val="5"/>
                <c:pt idx="0">
                  <c:v>餐饮酒店</c:v>
                </c:pt>
                <c:pt idx="1">
                  <c:v>度假村</c:v>
                </c:pt>
                <c:pt idx="2">
                  <c:v>经济酒店</c:v>
                </c:pt>
                <c:pt idx="3">
                  <c:v>星级酒店</c:v>
                </c:pt>
                <c:pt idx="4">
                  <c:v>休闲场所</c:v>
                </c:pt>
              </c:strCache>
            </c:strRef>
          </c:cat>
          <c:val>
            <c:numRef>
              <c:f>Sheet1!$B$2:$B$6</c:f>
              <c:numCache>
                <c:formatCode>General</c:formatCode>
                <c:ptCount val="5"/>
                <c:pt idx="0">
                  <c:v>16</c:v>
                </c:pt>
                <c:pt idx="1">
                  <c:v>67</c:v>
                </c:pt>
                <c:pt idx="2">
                  <c:v>39</c:v>
                </c:pt>
                <c:pt idx="3">
                  <c:v>443</c:v>
                </c:pt>
                <c:pt idx="4">
                  <c:v>79</c:v>
                </c:pt>
              </c:numCache>
            </c:numRef>
          </c:val>
          <c:extLst>
            <c:ext xmlns:c16="http://schemas.microsoft.com/office/drawing/2014/chart" uri="{C3380CC4-5D6E-409C-BE32-E72D297353CC}">
              <c16:uniqueId val="{00000000-5A0C-427E-8216-B52FC41BA1C2}"/>
            </c:ext>
          </c:extLst>
        </c:ser>
        <c:gapWidth val="219"/>
        <c:overlap val="-27"/>
      </c:barChart>
      <c:catAx>
        <c:axId val="1730200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779132175"/>
        <c:crosses val="autoZero"/>
        <c:auto val="1"/>
        <c:lblAlgn val="ctr"/>
        <c:lblOffset val="100"/>
        <c:noMultiLvlLbl val="0"/>
      </c:catAx>
      <c:valAx>
        <c:axId val="1779132175"/>
        <c:scaling>
          <c:orientation val="minMax"/>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zh-CN"/>
          </a:p>
        </c:txPr>
        <c:crossAx val="173020063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600"/>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31021646"/>
          <c:y val="0.14947845"/>
          <c:w val="0.859910846"/>
          <c:h val="0.5941986"/>
        </c:manualLayout>
      </c:layout>
      <c:barChart>
        <c:dLbls>
          <c:showLegendKey val="0"/>
          <c:showVal val="0"/>
          <c:showCatName val="0"/>
          <c:showSerName val="0"/>
          <c:showPercent val="0"/>
          <c:showBubbleSize val="0"/>
        </c:dLbls>
        <c:axId val="554764768"/>
        <c:axId val="554765096"/>
        <c:barDir val="col"/>
        <c:grouping val="stacked"/>
        <c:varyColors val="0"/>
        <c:ser>
          <c:idx val="0"/>
          <c:order val="0"/>
          <c:tx>
            <c:strRef>
              <c:f>酒店开业合计及同比!$F$13</c:f>
              <c:strCache>
                <c:ptCount val="1"/>
                <c:pt idx="0">
                  <c:v>一线</c:v>
                </c:pt>
              </c:strCache>
            </c:strRef>
          </c:tx>
          <c:spPr>
            <a:solidFill>
              <a:schemeClr val="accent4">
                <a:lumMod val="75000"/>
              </a:schemeClr>
            </a:solidFill>
            <a:ln>
              <a:noFill/>
            </a:ln>
            <a:effectLst/>
          </c:spPr>
          <c:invertIfNegative val="0"/>
          <c:dLbls>
            <c:spPr>
              <a:solidFill>
                <a:schemeClr val="accent2">
                  <a:lumMod val="20000"/>
                  <a:lumOff val="80000"/>
                </a:schemeClr>
              </a:solid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酒店开业合计及同比!$G$12:$I$12</c:f>
              <c:strCache>
                <c:ptCount val="3"/>
                <c:pt idx="0">
                  <c:v>2016年</c:v>
                </c:pt>
                <c:pt idx="1">
                  <c:v>2017年</c:v>
                </c:pt>
                <c:pt idx="2">
                  <c:v>2018年</c:v>
                </c:pt>
              </c:strCache>
            </c:strRef>
          </c:cat>
          <c:val>
            <c:numRef>
              <c:f>酒店开业合计及同比!$G$13:$I$13</c:f>
              <c:numCache>
                <c:formatCode>General</c:formatCode>
                <c:ptCount val="3"/>
                <c:pt idx="0">
                  <c:v>19</c:v>
                </c:pt>
                <c:pt idx="1">
                  <c:v>18</c:v>
                </c:pt>
                <c:pt idx="2">
                  <c:v>13</c:v>
                </c:pt>
              </c:numCache>
            </c:numRef>
          </c:val>
          <c:extLst>
            <c:ext xmlns:c16="http://schemas.microsoft.com/office/drawing/2014/chart" uri="{C3380CC4-5D6E-409C-BE32-E72D297353CC}">
              <c16:uniqueId val="{00000000-86E1-4034-907E-53B3EEA86DA5}"/>
            </c:ext>
          </c:extLst>
        </c:ser>
        <c:ser>
          <c:idx val="1"/>
          <c:order val="1"/>
          <c:tx>
            <c:strRef>
              <c:f>酒店开业合计及同比!$F$14</c:f>
              <c:strCache>
                <c:ptCount val="1"/>
                <c:pt idx="0">
                  <c:v>二线</c:v>
                </c:pt>
              </c:strCache>
            </c:strRef>
          </c:tx>
          <c:spPr>
            <a:solidFill>
              <a:schemeClr val="accent1">
                <a:lumMod val="20000"/>
                <a:lumOff val="80000"/>
              </a:schemeClr>
            </a:solidFill>
            <a:ln>
              <a:noFill/>
            </a:ln>
            <a:effectLst/>
          </c:spPr>
          <c:invertIfNegative val="0"/>
          <c:dLbls>
            <c:spPr>
              <a:solidFill>
                <a:schemeClr val="accent6">
                  <a:lumMod val="40000"/>
                  <a:lumOff val="60000"/>
                </a:schemeClr>
              </a:solid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酒店开业合计及同比!$G$12:$I$12</c:f>
              <c:strCache>
                <c:ptCount val="3"/>
                <c:pt idx="0">
                  <c:v>2016年</c:v>
                </c:pt>
                <c:pt idx="1">
                  <c:v>2017年</c:v>
                </c:pt>
                <c:pt idx="2">
                  <c:v>2018年</c:v>
                </c:pt>
              </c:strCache>
            </c:strRef>
          </c:cat>
          <c:val>
            <c:numRef>
              <c:f>酒店开业合计及同比!$G$14:$I$14</c:f>
              <c:numCache>
                <c:formatCode>General</c:formatCode>
                <c:ptCount val="3"/>
                <c:pt idx="0">
                  <c:v>23</c:v>
                </c:pt>
                <c:pt idx="1">
                  <c:v>15</c:v>
                </c:pt>
                <c:pt idx="2">
                  <c:v>30</c:v>
                </c:pt>
              </c:numCache>
            </c:numRef>
          </c:val>
          <c:extLst>
            <c:ext xmlns:c16="http://schemas.microsoft.com/office/drawing/2014/chart" uri="{C3380CC4-5D6E-409C-BE32-E72D297353CC}">
              <c16:uniqueId val="{00000001-86E1-4034-907E-53B3EEA86DA5}"/>
            </c:ext>
          </c:extLst>
        </c:ser>
        <c:ser>
          <c:idx val="2"/>
          <c:order val="2"/>
          <c:tx>
            <c:strRef>
              <c:f>酒店开业合计及同比!$F$15</c:f>
              <c:strCache>
                <c:ptCount val="1"/>
                <c:pt idx="0">
                  <c:v>三线及以下</c:v>
                </c:pt>
              </c:strCache>
            </c:strRef>
          </c:tx>
          <c:spPr>
            <a:solidFill>
              <a:schemeClr val="accent4">
                <a:lumMod val="20000"/>
                <a:lumOff val="80000"/>
              </a:schemeClr>
            </a:solidFill>
            <a:ln>
              <a:noFill/>
            </a:ln>
            <a:effectLst/>
          </c:spPr>
          <c:invertIfNegative val="0"/>
          <c:dLbls>
            <c:spPr>
              <a:solidFill>
                <a:schemeClr val="accent2">
                  <a:lumMod val="60000"/>
                  <a:lumOff val="40000"/>
                </a:schemeClr>
              </a:solid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酒店开业合计及同比!$G$12:$I$12</c:f>
              <c:strCache>
                <c:ptCount val="3"/>
                <c:pt idx="0">
                  <c:v>2016年</c:v>
                </c:pt>
                <c:pt idx="1">
                  <c:v>2017年</c:v>
                </c:pt>
                <c:pt idx="2">
                  <c:v>2018年</c:v>
                </c:pt>
              </c:strCache>
            </c:strRef>
          </c:cat>
          <c:val>
            <c:numRef>
              <c:f>酒店开业合计及同比!$G$15:$I$15</c:f>
              <c:numCache>
                <c:formatCode>General</c:formatCode>
                <c:ptCount val="3"/>
                <c:pt idx="0">
                  <c:v>21</c:v>
                </c:pt>
                <c:pt idx="1">
                  <c:v>28</c:v>
                </c:pt>
                <c:pt idx="2">
                  <c:v>23</c:v>
                </c:pt>
              </c:numCache>
            </c:numRef>
          </c:val>
          <c:extLst>
            <c:ext xmlns:c16="http://schemas.microsoft.com/office/drawing/2014/chart" uri="{C3380CC4-5D6E-409C-BE32-E72D297353CC}">
              <c16:uniqueId val="{00000002-86E1-4034-907E-53B3EEA86DA5}"/>
            </c:ext>
          </c:extLst>
        </c:ser>
        <c:gapWidth/>
        <c:overlap val="100"/>
        <c:serLines>
          <c:spPr>
            <a:ln w="9525" cap="flat" cmpd="sng" algn="ctr">
              <a:solidFill>
                <a:schemeClr val="tx1">
                  <a:lumMod val="35000"/>
                  <a:lumOff val="65000"/>
                </a:schemeClr>
              </a:solidFill>
              <a:round/>
            </a:ln>
            <a:effectLst/>
          </c:spPr>
        </c:serLines>
      </c:barChart>
      <c:catAx>
        <c:axId val="55476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54765096"/>
        <c:crosses val="autoZero"/>
        <c:auto val="1"/>
        <c:lblAlgn val="ctr"/>
        <c:lblOffset val="100"/>
        <c:noMultiLvlLbl val="0"/>
      </c:catAx>
      <c:valAx>
        <c:axId val="554765096"/>
        <c:scaling>
          <c:orientation val="minMax"/>
          <c:max val="8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54764768"/>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showDLblsOverMax val="0"/>
  </c:chart>
  <c:spPr>
    <a:noFill/>
    <a:ln>
      <a:noFill/>
    </a:ln>
    <a:effectLst/>
  </c:spPr>
  <c:txPr>
    <a:bodyPr/>
    <a:lstStyle/>
    <a:p>
      <a:pPr>
        <a:defRPr sz="7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&#65279;<?xml version="1.0" encoding="utf-8" standalone="yes"?><Relationships xmlns="http://schemas.openxmlformats.org/package/2006/relationships"><Relationship Id="rId1" Type="http://schemas.openxmlformats.org/officeDocument/2006/relationships/image" Target="../media/image1.png" /></Relationships>
</file>

<file path=ppt/drawings/drawing1.xml><?xml version="1.0" encoding="utf-8"?>
<c:userShapes xmlns:c="http://schemas.openxmlformats.org/drawingml/2006/chart">
  <cdr:relSizeAnchor xmlns:cdr="http://schemas.openxmlformats.org/drawingml/2006/chartDrawing">
    <cdr:from>
      <cdr:x>0.82988</cdr:x>
      <cdr:y>0.4694</cdr:y>
    </cdr:from>
    <cdr:to>
      <cdr:x>0.97632</cdr:x>
      <cdr:y>0.60332</cdr:y>
    </cdr:to>
    <cdr:pic>
      <cdr:nvPicPr>
        <cdr:cNvPr id="2" name="chart">
          <a:extLst xmlns:a="http://schemas.openxmlformats.org/drawingml/2006/main">
            <a:ext uri="{FF2B5EF4-FFF2-40B4-BE49-F238E27FC236}">
              <a16:creationId xmlns:a16="http://schemas.microsoft.com/office/drawing/2014/main" id="{FAA7F7C6-8636-4564-8C63-64489622B466}"/>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307985" y="978788"/>
          <a:ext cx="760185" cy="279251"/>
        </a:xfrm>
        <a:prstGeom xmlns:a="http://schemas.openxmlformats.org/drawingml/2006/main" prst="rect">
          <a:avLst/>
        </a:prstGeom>
      </cdr:spPr>
    </cdr:pic>
  </cdr:relSizeAnchor>
</c:userShape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2019-10-16</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2019-10-16</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chart" Target="../charts/chart1.xml" /><Relationship Id="rId4" Type="http://schemas.openxmlformats.org/officeDocument/2006/relationships/chart" Target="../charts/chart2.xml" /><Relationship Id="rId5" Type="http://schemas.openxmlformats.org/officeDocument/2006/relationships/chart" Target="../charts/char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chart" Target="../charts/chart4.xml" /><Relationship Id="rId3" Type="http://schemas.openxmlformats.org/officeDocument/2006/relationships/chart" Target="../charts/chart5.xml" /><Relationship Id="rId4" Type="http://schemas.openxmlformats.org/officeDocument/2006/relationships/chart" Target="../charts/chart6.xml" /><Relationship Id="rId5" Type="http://schemas.openxmlformats.org/officeDocument/2006/relationships/image" Target="../media/image5.emf" /><Relationship Id="rId6" Type="http://schemas.openxmlformats.org/officeDocument/2006/relationships/chart" Target="../charts/char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hart" Target="../charts/chart8.xml" /><Relationship Id="rId3" Type="http://schemas.openxmlformats.org/officeDocument/2006/relationships/image" Target="../media/image6.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8743" y="567728"/>
            <a:ext cx="4251127" cy="549189"/>
          </a:xfrm>
          <a:prstGeom prst="rect"/>
          <a:noFill/>
        </p:spPr>
        <p:txBody>
          <a:bodyPr wrap="none" rtlCol="0">
            <a:spAutoFit/>
          </a:bodyPr>
          <a:lstStyle/>
          <a:p>
            <a:pPr>
              <a:lnSpc>
                <a:spcPct val="150000"/>
              </a:lnSpc>
            </a:pPr>
            <a:r>
              <a:rPr lang="zh-CN" altLang="en-US" sz="2000" b="1" dirty="1">
                <a:solidFill>
                  <a:srgbClr val="C00000"/>
                </a:solidFill>
                <a:latin typeface="微软雅黑" panose="020b0503020204020204" pitchFamily="34" charset="-122"/>
                <a:ea typeface="微软雅黑" panose="020b0503020204020204" pitchFamily="34" charset="-122"/>
              </a:rPr>
              <a:t>中国卫浴装修行业市场调研咨询案例</a:t>
            </a:r>
          </a:p>
        </p:txBody>
      </p:sp>
      <p:sp>
        <p:nvSpPr>
          <p:cNvPr id="6" name="文本框 5"/>
          <p:cNvSpPr txBox="1"/>
          <p:nvPr/>
        </p:nvSpPr>
        <p:spPr>
          <a:xfrm>
            <a:off x="918743" y="1697277"/>
            <a:ext cx="4303254" cy="4713869"/>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sz="1000" dirty="1">
                <a:solidFill>
                  <a:schemeClr val="tx1">
                    <a:lumMod val="50000"/>
                    <a:lumOff val="50000"/>
                  </a:schemeClr>
                </a:solidFill>
                <a:latin typeface="微软雅黑" pitchFamily="34" charset="-122"/>
                <a:ea typeface="微软雅黑" pitchFamily="34" charset="-122"/>
              </a:rPr>
              <a:t>2018</a:t>
            </a:r>
            <a:r>
              <a:rPr lang="zh-CN" altLang="en-US" sz="1000" dirty="1">
                <a:solidFill>
                  <a:schemeClr val="tx1">
                    <a:lumMod val="50000"/>
                    <a:lumOff val="50000"/>
                  </a:schemeClr>
                </a:solidFill>
                <a:latin typeface="微软雅黑" pitchFamily="34" charset="-122"/>
                <a:ea typeface="微软雅黑" pitchFamily="34" charset="-122"/>
              </a:rPr>
              <a:t>年上半年，房地产调控政策继续积极抑制非理性需求，同时强调扩大并落实“有效供给”，但是，短期需求侧调控和中长期供给侧改革的交互作用并产生效果尚需时间，市场上的供需情况仍较紧张。重点城市新房市场成交面积继续缩减，各线城市中一线城市领降；三四线城市新房成交面积亦有所回落，但绝对规模仍处历史较高水平。而卫浴装修行业受放地方行业影响至深，大概率跟随房地产行业走向发展。</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委托方是日本著名卫浴公司，是一个生产、销售民用及商业设施用卫浴、洁具及相关设备的厂家，“被中国陶瓷卫浴品牌网评选为</a:t>
            </a:r>
            <a:r>
              <a:rPr lang="en-US" altLang="zh-CN" sz="1000" dirty="1">
                <a:solidFill>
                  <a:schemeClr val="tx1">
                    <a:lumMod val="50000"/>
                    <a:lumOff val="50000"/>
                  </a:schemeClr>
                </a:solidFill>
                <a:latin typeface="微软雅黑" pitchFamily="34" charset="-122"/>
                <a:ea typeface="微软雅黑" pitchFamily="34" charset="-122"/>
              </a:rPr>
              <a:t>2013</a:t>
            </a:r>
            <a:r>
              <a:rPr lang="zh-CN" altLang="en-US" sz="1000" dirty="1">
                <a:solidFill>
                  <a:schemeClr val="tx1">
                    <a:lumMod val="50000"/>
                    <a:lumOff val="50000"/>
                  </a:schemeClr>
                </a:solidFill>
                <a:latin typeface="微软雅黑" pitchFamily="34" charset="-122"/>
                <a:ea typeface="微软雅黑" pitchFamily="34" charset="-122"/>
              </a:rPr>
              <a:t>年中国卫浴十大品牌”。随着中国房地产行业政策调控，卫浴装修行业受之影响，故本项目旨在研究中国房地产行业发展现状、政策导向及未来趋势，帮助委托方进行后续业务线拓展方向及发展策略。</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项目组对房产交易趋势、星级酒店开业及建设情况进行分析，访问十余位行业专家，为委托方在房地产市场和酒店市场两个细分市场内输出卫浴行业对策建议，帮助委托方适应市场变动，制定发展策略。</a:t>
            </a:r>
          </a:p>
        </p:txBody>
      </p:sp>
    </p:spTree>
    <p:extLst>
      <p:ext uri="{BB962C8B-B14F-4D97-AF65-F5344CB8AC3E}">
        <p14:creationId xmlns:p14="http://schemas.microsoft.com/office/powerpoint/2010/main" val="1814911502"/>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 name="矩形 16"/>
          <p:cNvSpPr/>
          <p:nvPr/>
        </p:nvSpPr>
        <p:spPr>
          <a:xfrm>
            <a:off x="463550" y="4831100"/>
            <a:ext cx="5187950" cy="291723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8" name="矩形 17"/>
          <p:cNvSpPr/>
          <p:nvPr/>
        </p:nvSpPr>
        <p:spPr>
          <a:xfrm>
            <a:off x="463550" y="559274"/>
            <a:ext cx="5187950" cy="173595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9" name="矩形 18"/>
          <p:cNvSpPr/>
          <p:nvPr/>
        </p:nvSpPr>
        <p:spPr>
          <a:xfrm>
            <a:off x="463550" y="2360300"/>
            <a:ext cx="2905292" cy="239923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0" name="矩形 19"/>
          <p:cNvSpPr/>
          <p:nvPr/>
        </p:nvSpPr>
        <p:spPr>
          <a:xfrm>
            <a:off x="3449052" y="2359742"/>
            <a:ext cx="2202447" cy="100593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1" name="矩形 20"/>
          <p:cNvSpPr/>
          <p:nvPr/>
        </p:nvSpPr>
        <p:spPr>
          <a:xfrm>
            <a:off x="3453816" y="3443623"/>
            <a:ext cx="2202447" cy="1302864"/>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95" name="TextBox 54"/>
          <p:cNvSpPr/>
          <p:nvPr/>
        </p:nvSpPr>
        <p:spPr>
          <a:xfrm>
            <a:off x="3401325" y="2835851"/>
            <a:ext cx="1296693" cy="215444"/>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fontAlgn="base" eaLnBrk="0"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fontAlgn="base" eaLnBrk="0"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fontAlgn="base" eaLnBrk="0"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fontAlgn="base" eaLnBrk="0"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marL="0" marR="0" lvl="0" indent="0" defTabSz="914400" fontAlgn="base" eaLnBrk="0" latinLnBrk="0" hangingPunct="0">
              <a:lnSpc>
                <a:spcPct val="100000"/>
              </a:lnSpc>
              <a:spcBef>
                <a:spcPct val="0"/>
              </a:spcBef>
              <a:spcAft>
                <a:spcPct val="0"/>
              </a:spcAft>
              <a:buClrTx/>
              <a:buSzTx/>
              <a:buFontTx/>
              <a:buNone/>
              <a:defRPr/>
            </a:pPr>
            <a:r>
              <a:rPr kumimoji="0" lang="zh-TW" altLang="en-US" sz="800" b="1" i="0" u="none" strike="noStrike" kern="0" cap="none" spc="0" normalizeH="0" baseline="0" noProof="0" dirty="1">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行业痛点与解决方案</a:t>
            </a:r>
            <a:endParaRPr kumimoji="0" lang="zh-CN" altLang="en-US" sz="800" b="1"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9" name="组合 8"/>
          <p:cNvGrpSpPr/>
          <p:nvPr/>
        </p:nvGrpSpPr>
        <p:grpSpPr>
          <a:xfrm>
            <a:off x="298088" y="5416184"/>
            <a:ext cx="5396489" cy="2276778"/>
            <a:chOff x="-331508" y="1328225"/>
            <a:chExt cx="9801440" cy="4116999"/>
          </a:xfrm>
        </p:grpSpPr>
        <p:sp>
          <p:nvSpPr>
            <p:cNvPr id="10" name="矩形 9"/>
            <p:cNvSpPr/>
            <p:nvPr/>
          </p:nvSpPr>
          <p:spPr>
            <a:xfrm>
              <a:off x="1383968" y="1355305"/>
              <a:ext cx="2179778" cy="261106"/>
            </a:xfrm>
            <a:prstGeom prst="rect"/>
            <a:solidFill>
              <a:srgbClr val="254061"/>
            </a:solidFill>
            <a:ln w="9525">
              <a:noFill/>
              <a:miter lim="800000"/>
            </a:ln>
          </p:spPr>
          <p:txBody>
            <a:bodyPr rtlCol="0" anchor="ctr"/>
            <a:lstStyle/>
            <a:p>
              <a:pPr algn="ctr"/>
              <a:r>
                <a:rPr lang="en-US" altLang="zh-CN" sz="600" b="1" dirty="1">
                  <a:solidFill>
                    <a:schemeClr val="bg1"/>
                  </a:solidFill>
                  <a:latin typeface="微软雅黑" pitchFamily="34" charset="-122"/>
                  <a:ea typeface="微软雅黑" pitchFamily="34" charset="-122"/>
                </a:rPr>
                <a:t>18</a:t>
              </a:r>
              <a:r>
                <a:rPr lang="zh-CN" altLang="en-US" sz="600" b="1" dirty="1">
                  <a:solidFill>
                    <a:schemeClr val="bg1"/>
                  </a:solidFill>
                  <a:latin typeface="微软雅黑" pitchFamily="34" charset="-122"/>
                  <a:ea typeface="微软雅黑" pitchFamily="34" charset="-122"/>
                </a:rPr>
                <a:t>年上半年交易套数同比</a:t>
              </a:r>
            </a:p>
          </p:txBody>
        </p:sp>
        <p:sp>
          <p:nvSpPr>
            <p:cNvPr id="11" name="矩形 10"/>
            <p:cNvSpPr/>
            <p:nvPr/>
          </p:nvSpPr>
          <p:spPr>
            <a:xfrm>
              <a:off x="5705294" y="1328225"/>
              <a:ext cx="2088967" cy="297837"/>
            </a:xfrm>
            <a:prstGeom prst="rect"/>
            <a:solidFill>
              <a:srgbClr val="254061"/>
            </a:solidFill>
            <a:ln w="9525">
              <a:noFill/>
              <a:miter lim="800000"/>
            </a:ln>
          </p:spPr>
          <p:txBody>
            <a:bodyPr rtlCol="0" anchor="ctr"/>
            <a:lstStyle/>
            <a:p>
              <a:pPr algn="ctr"/>
              <a:r>
                <a:rPr lang="en-US" altLang="zh-CN" sz="600" b="1" dirty="1">
                  <a:solidFill>
                    <a:schemeClr val="bg1"/>
                  </a:solidFill>
                  <a:latin typeface="微软雅黑" pitchFamily="34" charset="-122"/>
                  <a:ea typeface="微软雅黑" pitchFamily="34" charset="-122"/>
                </a:rPr>
                <a:t>18</a:t>
              </a:r>
              <a:r>
                <a:rPr lang="zh-CN" altLang="en-US" sz="600" b="1" dirty="1">
                  <a:solidFill>
                    <a:schemeClr val="bg1"/>
                  </a:solidFill>
                  <a:latin typeface="微软雅黑" pitchFamily="34" charset="-122"/>
                  <a:ea typeface="微软雅黑" pitchFamily="34" charset="-122"/>
                </a:rPr>
                <a:t>年上半年交易面积同比</a:t>
              </a:r>
            </a:p>
          </p:txBody>
        </p:sp>
        <p:grpSp>
          <p:nvGrpSpPr>
            <p:cNvPr id="12" name="组合 11"/>
            <p:cNvGrpSpPr/>
            <p:nvPr/>
          </p:nvGrpSpPr>
          <p:grpSpPr>
            <a:xfrm>
              <a:off x="-331508" y="1719144"/>
              <a:ext cx="9801440" cy="3726080"/>
              <a:chOff x="-274388" y="1528091"/>
              <a:chExt cx="9801440" cy="3726080"/>
            </a:xfrm>
          </p:grpSpPr>
          <p:grpSp>
            <p:nvGrpSpPr>
              <p:cNvPr id="13" name="组合 12"/>
              <p:cNvGrpSpPr/>
              <p:nvPr/>
            </p:nvGrpSpPr>
            <p:grpSpPr>
              <a:xfrm>
                <a:off x="683401" y="1925200"/>
                <a:ext cx="7978166" cy="3328971"/>
                <a:chOff x="612283" y="1715123"/>
                <a:chExt cx="7879739" cy="3287902"/>
              </a:xfrm>
            </p:grpSpPr>
            <p:cxnSp>
              <p:nvCxnSpPr>
                <p:cNvPr id="22" name="直接连接符 21"/>
                <p:cNvCxnSpPr/>
                <p:nvPr/>
              </p:nvCxnSpPr>
              <p:spPr>
                <a:xfrm>
                  <a:off x="1660243" y="3072537"/>
                  <a:ext cx="5717722" cy="0"/>
                </a:xfrm>
                <a:prstGeom prst="line"/>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85643" y="3882238"/>
                  <a:ext cx="5717722" cy="0"/>
                </a:xfrm>
                <a:prstGeom prst="line"/>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707347" y="4637331"/>
                  <a:ext cx="5717722" cy="0"/>
                </a:xfrm>
                <a:prstGeom prst="line"/>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圆角矩形 5"/>
                <p:cNvSpPr/>
                <p:nvPr/>
              </p:nvSpPr>
              <p:spPr>
                <a:xfrm>
                  <a:off x="2915816" y="2820509"/>
                  <a:ext cx="3132347" cy="504056"/>
                </a:xfrm>
                <a:prstGeom prst="roundRect">
                  <a:avLst/>
                </a:prstGeom>
                <a:solidFill>
                  <a:schemeClr val="accent1">
                    <a:lumMod val="5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solidFill>
                        <a:schemeClr val="bg1"/>
                      </a:solidFill>
                      <a:latin typeface="微软雅黑" pitchFamily="34" charset="-122"/>
                      <a:ea typeface="微软雅黑" pitchFamily="34" charset="-122"/>
                    </a:rPr>
                    <a:t>一线城市</a:t>
                  </a:r>
                </a:p>
              </p:txBody>
            </p:sp>
            <p:sp>
              <p:nvSpPr>
                <p:cNvPr id="26" name="圆角矩形 17"/>
                <p:cNvSpPr/>
                <p:nvPr/>
              </p:nvSpPr>
              <p:spPr>
                <a:xfrm>
                  <a:off x="2915816" y="3630210"/>
                  <a:ext cx="3132347" cy="504056"/>
                </a:xfrm>
                <a:prstGeom prst="roundRect">
                  <a:avLst/>
                </a:prstGeom>
                <a:solidFill>
                  <a:schemeClr val="accent1">
                    <a:lumMod val="5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solidFill>
                        <a:schemeClr val="bg1"/>
                      </a:solidFill>
                      <a:latin typeface="微软雅黑" pitchFamily="34" charset="-122"/>
                      <a:ea typeface="微软雅黑" pitchFamily="34" charset="-122"/>
                    </a:rPr>
                    <a:t>二线城市</a:t>
                  </a:r>
                </a:p>
              </p:txBody>
            </p:sp>
            <p:sp>
              <p:nvSpPr>
                <p:cNvPr id="27" name="圆角矩形 23"/>
                <p:cNvSpPr/>
                <p:nvPr/>
              </p:nvSpPr>
              <p:spPr>
                <a:xfrm>
                  <a:off x="2937520" y="4385303"/>
                  <a:ext cx="3132347" cy="504056"/>
                </a:xfrm>
                <a:prstGeom prst="roundRect">
                  <a:avLst/>
                </a:prstGeom>
                <a:solidFill>
                  <a:schemeClr val="accent1">
                    <a:lumMod val="5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solidFill>
                        <a:schemeClr val="bg1"/>
                      </a:solidFill>
                      <a:latin typeface="微软雅黑" pitchFamily="34" charset="-122"/>
                      <a:ea typeface="微软雅黑" pitchFamily="34" charset="-122"/>
                    </a:rPr>
                    <a:t>三线城市</a:t>
                  </a:r>
                </a:p>
              </p:txBody>
            </p:sp>
            <p:sp>
              <p:nvSpPr>
                <p:cNvPr id="28" name="圆角矩形 12"/>
                <p:cNvSpPr/>
                <p:nvPr/>
              </p:nvSpPr>
              <p:spPr>
                <a:xfrm>
                  <a:off x="2335153" y="3294353"/>
                  <a:ext cx="364639" cy="1703860"/>
                </a:xfrm>
                <a:prstGeom prst="roundRect">
                  <a:avLst/>
                </a:prstGeom>
                <a:solidFill>
                  <a:schemeClr val="accent2">
                    <a:lumMod val="60000"/>
                    <a:lumOff val="4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solidFill>
                        <a:schemeClr val="bg1"/>
                      </a:solidFill>
                      <a:latin typeface="微软雅黑" pitchFamily="34" charset="-122"/>
                      <a:ea typeface="微软雅黑" pitchFamily="34" charset="-122"/>
                    </a:rPr>
                    <a:t>套数</a:t>
                  </a:r>
                </a:p>
              </p:txBody>
            </p:sp>
            <p:sp>
              <p:nvSpPr>
                <p:cNvPr id="29" name="圆角矩形 27"/>
                <p:cNvSpPr/>
                <p:nvPr/>
              </p:nvSpPr>
              <p:spPr>
                <a:xfrm>
                  <a:off x="6295593" y="3294353"/>
                  <a:ext cx="364639" cy="1708672"/>
                </a:xfrm>
                <a:prstGeom prst="roundRect">
                  <a:avLst/>
                </a:prstGeom>
                <a:solidFill>
                  <a:schemeClr val="accent2">
                    <a:lumMod val="60000"/>
                    <a:lumOff val="4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solidFill>
                        <a:schemeClr val="bg1"/>
                      </a:solidFill>
                      <a:latin typeface="微软雅黑" pitchFamily="34" charset="-122"/>
                      <a:ea typeface="微软雅黑" pitchFamily="34" charset="-122"/>
                    </a:rPr>
                    <a:t>面积</a:t>
                  </a:r>
                </a:p>
              </p:txBody>
            </p:sp>
            <p:cxnSp>
              <p:nvCxnSpPr>
                <p:cNvPr id="30" name="直接箭头连接符 29"/>
                <p:cNvCxnSpPr/>
                <p:nvPr/>
              </p:nvCxnSpPr>
              <p:spPr>
                <a:xfrm>
                  <a:off x="7567469" y="3121366"/>
                  <a:ext cx="0" cy="221244"/>
                </a:xfrm>
                <a:prstGeom prst="straightConnector1"/>
                <a:ln w="19050">
                  <a:tailEnd type="arrow"/>
                </a:ln>
              </p:spPr>
              <p:style>
                <a:lnRef idx="1">
                  <a:schemeClr val="dk1"/>
                </a:lnRef>
                <a:fillRef idx="0">
                  <a:schemeClr val="dk1"/>
                </a:fillRef>
                <a:effectRef idx="0">
                  <a:schemeClr val="dk1"/>
                </a:effectRef>
                <a:fontRef idx="minor">
                  <a:schemeClr val="tx1"/>
                </a:fontRef>
              </p:style>
            </p:cxnSp>
            <p:sp>
              <p:nvSpPr>
                <p:cNvPr id="31" name="矩形 30"/>
                <p:cNvSpPr/>
                <p:nvPr/>
              </p:nvSpPr>
              <p:spPr>
                <a:xfrm>
                  <a:off x="7566757" y="3075916"/>
                  <a:ext cx="9252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-23.0%</a:t>
                  </a:r>
                </a:p>
              </p:txBody>
            </p:sp>
            <p:sp>
              <p:nvSpPr>
                <p:cNvPr id="32" name="矩形 31"/>
                <p:cNvSpPr/>
                <p:nvPr/>
              </p:nvSpPr>
              <p:spPr>
                <a:xfrm>
                  <a:off x="7618104" y="3836894"/>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0.21%</a:t>
                  </a:r>
                </a:p>
              </p:txBody>
            </p:sp>
            <p:cxnSp>
              <p:nvCxnSpPr>
                <p:cNvPr id="33" name="直接箭头连接符 32"/>
                <p:cNvCxnSpPr/>
                <p:nvPr/>
              </p:nvCxnSpPr>
              <p:spPr>
                <a:xfrm>
                  <a:off x="1470433" y="3129251"/>
                  <a:ext cx="0" cy="221244"/>
                </a:xfrm>
                <a:prstGeom prst="straightConnector1"/>
                <a:ln w="19050">
                  <a:tailEnd type="arrow"/>
                </a:ln>
              </p:spPr>
              <p:style>
                <a:lnRef idx="1">
                  <a:schemeClr val="dk1"/>
                </a:lnRef>
                <a:fillRef idx="0">
                  <a:schemeClr val="dk1"/>
                </a:fillRef>
                <a:effectRef idx="0">
                  <a:schemeClr val="dk1"/>
                </a:effectRef>
                <a:fontRef idx="minor">
                  <a:schemeClr val="tx1"/>
                </a:fontRef>
              </p:style>
            </p:cxnSp>
            <p:sp>
              <p:nvSpPr>
                <p:cNvPr id="34" name="矩形 33"/>
                <p:cNvSpPr/>
                <p:nvPr/>
              </p:nvSpPr>
              <p:spPr>
                <a:xfrm>
                  <a:off x="694104" y="3087972"/>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-20.6%</a:t>
                  </a:r>
                </a:p>
              </p:txBody>
            </p:sp>
            <p:cxnSp>
              <p:nvCxnSpPr>
                <p:cNvPr id="35" name="直接箭头连接符 34"/>
                <p:cNvCxnSpPr/>
                <p:nvPr/>
              </p:nvCxnSpPr>
              <p:spPr>
                <a:xfrm>
                  <a:off x="1451179" y="3903682"/>
                  <a:ext cx="0" cy="221244"/>
                </a:xfrm>
                <a:prstGeom prst="straightConnector1"/>
                <a:ln w="19050">
                  <a:tailEnd type="arrow"/>
                </a:ln>
              </p:spPr>
              <p:style>
                <a:lnRef idx="1">
                  <a:schemeClr val="dk1"/>
                </a:lnRef>
                <a:fillRef idx="0">
                  <a:schemeClr val="dk1"/>
                </a:fillRef>
                <a:effectRef idx="0">
                  <a:schemeClr val="dk1"/>
                </a:effectRef>
                <a:fontRef idx="minor">
                  <a:schemeClr val="tx1"/>
                </a:fontRef>
              </p:style>
            </p:cxnSp>
            <p:sp>
              <p:nvSpPr>
                <p:cNvPr id="36" name="矩形 35"/>
                <p:cNvSpPr/>
                <p:nvPr/>
              </p:nvSpPr>
              <p:spPr>
                <a:xfrm>
                  <a:off x="612283" y="3897347"/>
                  <a:ext cx="830677" cy="258093"/>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-1.5%</a:t>
                  </a:r>
                </a:p>
              </p:txBody>
            </p:sp>
            <p:sp>
              <p:nvSpPr>
                <p:cNvPr id="37" name="矩形 36"/>
                <p:cNvSpPr/>
                <p:nvPr/>
              </p:nvSpPr>
              <p:spPr>
                <a:xfrm>
                  <a:off x="670409" y="4628209"/>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4.4%</a:t>
                  </a:r>
                </a:p>
              </p:txBody>
            </p:sp>
            <p:sp>
              <p:nvSpPr>
                <p:cNvPr id="38" name="矩形 37"/>
                <p:cNvSpPr/>
                <p:nvPr/>
              </p:nvSpPr>
              <p:spPr>
                <a:xfrm>
                  <a:off x="7575330" y="4634419"/>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3.9%</a:t>
                  </a:r>
                </a:p>
              </p:txBody>
            </p:sp>
            <p:sp>
              <p:nvSpPr>
                <p:cNvPr id="39" name="矩形 38"/>
                <p:cNvSpPr/>
                <p:nvPr/>
              </p:nvSpPr>
              <p:spPr>
                <a:xfrm>
                  <a:off x="1637018" y="3646506"/>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1896K</a:t>
                  </a:r>
                  <a:endParaRPr lang="zh-CN" altLang="en-US" sz="600">
                    <a:latin typeface="微软雅黑" pitchFamily="34" charset="-122"/>
                    <a:ea typeface="微软雅黑" pitchFamily="34" charset="-122"/>
                  </a:endParaRPr>
                </a:p>
              </p:txBody>
            </p:sp>
            <p:sp>
              <p:nvSpPr>
                <p:cNvPr id="40" name="矩形 39"/>
                <p:cNvSpPr/>
                <p:nvPr/>
              </p:nvSpPr>
              <p:spPr>
                <a:xfrm>
                  <a:off x="1674757" y="2801273"/>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342K</a:t>
                  </a:r>
                  <a:endParaRPr lang="zh-CN" altLang="en-US" sz="600">
                    <a:latin typeface="微软雅黑" pitchFamily="34" charset="-122"/>
                    <a:ea typeface="微软雅黑" pitchFamily="34" charset="-122"/>
                  </a:endParaRPr>
                </a:p>
              </p:txBody>
            </p:sp>
            <p:sp>
              <p:nvSpPr>
                <p:cNvPr id="41" name="矩形 40"/>
                <p:cNvSpPr/>
                <p:nvPr/>
              </p:nvSpPr>
              <p:spPr>
                <a:xfrm>
                  <a:off x="6415301" y="2767055"/>
                  <a:ext cx="1052868"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3106</a:t>
                  </a:r>
                  <a:r>
                    <a:rPr lang="zh-CN" altLang="en-US" sz="600" dirty="1">
                      <a:latin typeface="微软雅黑" pitchFamily="34" charset="-122"/>
                      <a:ea typeface="微软雅黑" pitchFamily="34" charset="-122"/>
                    </a:rPr>
                    <a:t>万</a:t>
                  </a:r>
                  <a:r>
                    <a:rPr lang="zh-CN" altLang="en-US" sz="600" dirty="1">
                      <a:latin typeface="微软雅黑"/>
                      <a:ea typeface="微软雅黑"/>
                    </a:rPr>
                    <a:t>㎡</a:t>
                  </a:r>
                  <a:endParaRPr lang="zh-CN" altLang="en-US" sz="600">
                    <a:latin typeface="微软雅黑" pitchFamily="34" charset="-122"/>
                    <a:ea typeface="微软雅黑" pitchFamily="34" charset="-122"/>
                  </a:endParaRPr>
                </a:p>
              </p:txBody>
            </p:sp>
            <p:sp>
              <p:nvSpPr>
                <p:cNvPr id="42" name="矩形 41"/>
                <p:cNvSpPr/>
                <p:nvPr/>
              </p:nvSpPr>
              <p:spPr>
                <a:xfrm>
                  <a:off x="6415302" y="3584853"/>
                  <a:ext cx="1052868"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19792</a:t>
                  </a:r>
                  <a:r>
                    <a:rPr lang="zh-CN" altLang="en-US" sz="600" dirty="1">
                      <a:latin typeface="微软雅黑" pitchFamily="34" charset="-122"/>
                      <a:ea typeface="微软雅黑" pitchFamily="34" charset="-122"/>
                    </a:rPr>
                    <a:t>万</a:t>
                  </a:r>
                  <a:r>
                    <a:rPr lang="zh-CN" altLang="en-US" sz="600" dirty="1">
                      <a:latin typeface="微软雅黑"/>
                      <a:ea typeface="微软雅黑"/>
                    </a:rPr>
                    <a:t>㎡</a:t>
                  </a:r>
                  <a:endParaRPr lang="zh-CN" altLang="en-US" sz="600">
                    <a:latin typeface="微软雅黑" pitchFamily="34" charset="-122"/>
                    <a:ea typeface="微软雅黑" pitchFamily="34" charset="-122"/>
                  </a:endParaRPr>
                </a:p>
              </p:txBody>
            </p:sp>
            <p:sp>
              <p:nvSpPr>
                <p:cNvPr id="43" name="矩形 42"/>
                <p:cNvSpPr/>
                <p:nvPr/>
              </p:nvSpPr>
              <p:spPr>
                <a:xfrm>
                  <a:off x="6436633" y="4346387"/>
                  <a:ext cx="1052868"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r"/>
                  <a:r>
                    <a:rPr lang="en-US" altLang="zh-CN" sz="600" dirty="1">
                      <a:latin typeface="微软雅黑" pitchFamily="34" charset="-122"/>
                      <a:ea typeface="微软雅黑" pitchFamily="34" charset="-122"/>
                    </a:rPr>
                    <a:t>62982</a:t>
                  </a:r>
                  <a:r>
                    <a:rPr lang="zh-CN" altLang="en-US" sz="600" dirty="1">
                      <a:latin typeface="微软雅黑" pitchFamily="34" charset="-122"/>
                      <a:ea typeface="微软雅黑" pitchFamily="34" charset="-122"/>
                    </a:rPr>
                    <a:t>万</a:t>
                  </a:r>
                  <a:r>
                    <a:rPr lang="zh-CN" altLang="en-US" sz="600" dirty="1">
                      <a:latin typeface="微软雅黑"/>
                      <a:ea typeface="微软雅黑"/>
                    </a:rPr>
                    <a:t>㎡</a:t>
                  </a:r>
                  <a:endParaRPr lang="zh-CN" altLang="en-US" sz="600">
                    <a:latin typeface="微软雅黑" pitchFamily="34" charset="-122"/>
                    <a:ea typeface="微软雅黑" pitchFamily="34" charset="-122"/>
                  </a:endParaRPr>
                </a:p>
              </p:txBody>
            </p:sp>
            <p:sp>
              <p:nvSpPr>
                <p:cNvPr id="44" name="矩形 43"/>
                <p:cNvSpPr/>
                <p:nvPr/>
              </p:nvSpPr>
              <p:spPr>
                <a:xfrm>
                  <a:off x="1637018" y="4346387"/>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6831K</a:t>
                  </a:r>
                  <a:endParaRPr lang="zh-CN" altLang="en-US" sz="600">
                    <a:latin typeface="微软雅黑" pitchFamily="34" charset="-122"/>
                    <a:ea typeface="微软雅黑" pitchFamily="34" charset="-122"/>
                  </a:endParaRPr>
                </a:p>
              </p:txBody>
            </p:sp>
            <p:cxnSp>
              <p:nvCxnSpPr>
                <p:cNvPr id="45" name="直接连接符 44"/>
                <p:cNvCxnSpPr/>
                <p:nvPr/>
              </p:nvCxnSpPr>
              <p:spPr>
                <a:xfrm>
                  <a:off x="1674757" y="2012507"/>
                  <a:ext cx="5717722" cy="0"/>
                </a:xfrm>
                <a:prstGeom prst="line"/>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7584997" y="2012507"/>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2.2%</a:t>
                  </a:r>
                </a:p>
              </p:txBody>
            </p:sp>
            <p:sp>
              <p:nvSpPr>
                <p:cNvPr id="47" name="矩形 46"/>
                <p:cNvSpPr/>
                <p:nvPr/>
              </p:nvSpPr>
              <p:spPr>
                <a:xfrm>
                  <a:off x="1674757" y="1740251"/>
                  <a:ext cx="786865"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r>
                    <a:rPr lang="en-US" altLang="zh-CN" sz="600" dirty="1">
                      <a:latin typeface="微软雅黑" pitchFamily="34" charset="-122"/>
                      <a:ea typeface="微软雅黑" pitchFamily="34" charset="-122"/>
                    </a:rPr>
                    <a:t>9069K</a:t>
                  </a:r>
                  <a:endParaRPr lang="zh-CN" altLang="en-US" sz="600">
                    <a:latin typeface="微软雅黑" pitchFamily="34" charset="-122"/>
                    <a:ea typeface="微软雅黑" pitchFamily="34" charset="-122"/>
                  </a:endParaRPr>
                </a:p>
              </p:txBody>
            </p:sp>
            <p:sp>
              <p:nvSpPr>
                <p:cNvPr id="48" name="矩形 47"/>
                <p:cNvSpPr/>
                <p:nvPr/>
              </p:nvSpPr>
              <p:spPr>
                <a:xfrm>
                  <a:off x="6415301" y="1715123"/>
                  <a:ext cx="1052868" cy="28803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b" anchorCtr="0" forceAA="0" compatLnSpc="1">
                  <a:prstTxWarp prst="textNoShape"/>
                  <a:noAutofit/>
                </a:bodyPr>
                <a:lstStyle/>
                <a:p>
                  <a:pPr algn="r"/>
                  <a:endParaRPr lang="zh-CN" altLang="en-US" sz="600">
                    <a:latin typeface="微软雅黑" pitchFamily="34" charset="-122"/>
                    <a:ea typeface="微软雅黑" pitchFamily="34" charset="-122"/>
                  </a:endParaRPr>
                </a:p>
                <a:p>
                  <a:pPr algn="r"/>
                  <a:r>
                    <a:rPr lang="en-US" altLang="zh-CN" sz="600" dirty="1">
                      <a:latin typeface="微软雅黑" pitchFamily="34" charset="-122"/>
                      <a:ea typeface="微软雅黑" pitchFamily="34" charset="-122"/>
                    </a:rPr>
                    <a:t>85506</a:t>
                  </a:r>
                  <a:r>
                    <a:rPr lang="zh-CN" altLang="en-US" sz="600" dirty="1">
                      <a:latin typeface="微软雅黑" pitchFamily="34" charset="-122"/>
                      <a:ea typeface="微软雅黑" pitchFamily="34" charset="-122"/>
                    </a:rPr>
                    <a:t>万</a:t>
                  </a:r>
                  <a:r>
                    <a:rPr lang="zh-CN" altLang="en-US" sz="600" dirty="1">
                      <a:latin typeface="微软雅黑"/>
                      <a:ea typeface="微软雅黑"/>
                    </a:rPr>
                    <a:t>㎡</a:t>
                  </a:r>
                  <a:endParaRPr lang="zh-CN" altLang="en-US" sz="600">
                    <a:latin typeface="微软雅黑" pitchFamily="34" charset="-122"/>
                    <a:ea typeface="微软雅黑" pitchFamily="34" charset="-122"/>
                  </a:endParaRPr>
                </a:p>
              </p:txBody>
            </p:sp>
            <p:sp>
              <p:nvSpPr>
                <p:cNvPr id="49" name="圆角矩形 63"/>
                <p:cNvSpPr/>
                <p:nvPr/>
              </p:nvSpPr>
              <p:spPr>
                <a:xfrm>
                  <a:off x="2951821" y="1785698"/>
                  <a:ext cx="3132347" cy="504056"/>
                </a:xfrm>
                <a:prstGeom prst="roundRect">
                  <a:avLst/>
                </a:prstGeom>
                <a:solidFill>
                  <a:schemeClr val="accent5">
                    <a:lumMod val="60000"/>
                    <a:lumOff val="40000"/>
                  </a:schemeClr>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b="1" dirty="1">
                      <a:solidFill>
                        <a:schemeClr val="bg1"/>
                      </a:solidFill>
                      <a:latin typeface="微软雅黑" pitchFamily="34" charset="-122"/>
                      <a:ea typeface="微软雅黑" pitchFamily="34" charset="-122"/>
                    </a:rPr>
                    <a:t>全国总盘</a:t>
                  </a:r>
                </a:p>
              </p:txBody>
            </p:sp>
            <p:sp>
              <p:nvSpPr>
                <p:cNvPr id="50" name="下箭头 6"/>
                <p:cNvSpPr/>
                <p:nvPr/>
              </p:nvSpPr>
              <p:spPr>
                <a:xfrm>
                  <a:off x="3896564" y="2371539"/>
                  <a:ext cx="1170850" cy="366320"/>
                </a:xfrm>
                <a:prstGeom prst="downArrow">
                  <a:avLst/>
                </a:prstGeom>
                <a:solidFill>
                  <a:schemeClr val="accent2">
                    <a:lumMod val="60000"/>
                    <a:lumOff val="40000"/>
                  </a:schemeClr>
                </a:solidFill>
                <a:ln w="9525">
                  <a:noFill/>
                  <a:miter lim="800000"/>
                </a:ln>
              </p:spPr>
              <p:txBody>
                <a:bodyPr rtlCol="0" anchor="ctr"/>
                <a:lstStyle/>
                <a:p>
                  <a:pPr algn="ctr"/>
                  <a:endParaRPr lang="zh-CN" altLang="en-US" sz="600"/>
                </a:p>
              </p:txBody>
            </p:sp>
            <p:cxnSp>
              <p:nvCxnSpPr>
                <p:cNvPr id="51" name="直接箭头连接符 50"/>
                <p:cNvCxnSpPr/>
                <p:nvPr/>
              </p:nvCxnSpPr>
              <p:spPr>
                <a:xfrm flipV="1">
                  <a:off x="7567469" y="1991337"/>
                  <a:ext cx="0" cy="233856"/>
                </a:xfrm>
                <a:prstGeom prst="straightConnector1"/>
                <a:ln w="28575">
                  <a:tailEnd type="arrow"/>
                </a:ln>
              </p:spPr>
              <p:style>
                <a:lnRef idx="1">
                  <a:schemeClr val="accent6"/>
                </a:lnRef>
                <a:fillRef idx="0">
                  <a:schemeClr val="accent6"/>
                </a:fillRef>
                <a:effectRef idx="0">
                  <a:schemeClr val="accent6"/>
                </a:effectRef>
                <a:fontRef idx="minor">
                  <a:schemeClr val="tx1"/>
                </a:fontRef>
              </p:style>
            </p:cxnSp>
          </p:grpSp>
          <p:cxnSp>
            <p:nvCxnSpPr>
              <p:cNvPr id="14" name="直接箭头连接符 13"/>
              <p:cNvCxnSpPr/>
              <p:nvPr/>
            </p:nvCxnSpPr>
            <p:spPr>
              <a:xfrm flipV="1">
                <a:off x="7725464" y="4920415"/>
                <a:ext cx="0" cy="236777"/>
              </a:xfrm>
              <a:prstGeom prst="straightConnector1"/>
              <a:ln w="28575">
                <a:tailEnd type="arrow"/>
              </a:ln>
            </p:spPr>
            <p:style>
              <a:lnRef idx="1">
                <a:schemeClr val="accent6"/>
              </a:lnRef>
              <a:fillRef idx="0">
                <a:schemeClr val="accent6"/>
              </a:fillRef>
              <a:effectRef idx="0">
                <a:schemeClr val="accent6"/>
              </a:effectRef>
              <a:fontRef idx="minor">
                <a:schemeClr val="tx1"/>
              </a:fontRef>
            </p:style>
          </p:cxnSp>
          <p:sp>
            <p:nvSpPr>
              <p:cNvPr id="15" name="矩形 14"/>
              <p:cNvSpPr/>
              <p:nvPr/>
            </p:nvSpPr>
            <p:spPr>
              <a:xfrm>
                <a:off x="-274388" y="1528091"/>
                <a:ext cx="1872208" cy="297836"/>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r"/>
                <a:r>
                  <a:rPr lang="zh-CN" altLang="en-US" sz="600" dirty="1">
                    <a:latin typeface="微软雅黑" pitchFamily="34" charset="-122"/>
                    <a:ea typeface="微软雅黑" pitchFamily="34" charset="-122"/>
                  </a:rPr>
                  <a:t>同比涨跌幅</a:t>
                </a:r>
              </a:p>
            </p:txBody>
          </p:sp>
          <p:sp>
            <p:nvSpPr>
              <p:cNvPr id="16" name="矩形 15"/>
              <p:cNvSpPr/>
              <p:nvPr/>
            </p:nvSpPr>
            <p:spPr>
              <a:xfrm>
                <a:off x="7654844" y="1532875"/>
                <a:ext cx="1872208" cy="297836"/>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dirty="1">
                    <a:latin typeface="微软雅黑" pitchFamily="34" charset="-122"/>
                    <a:ea typeface="微软雅黑" pitchFamily="34" charset="-122"/>
                  </a:rPr>
                  <a:t>同比涨跌幅</a:t>
                </a:r>
              </a:p>
            </p:txBody>
          </p:sp>
        </p:grpSp>
      </p:grpSp>
      <p:grpSp>
        <p:nvGrpSpPr>
          <p:cNvPr id="105" name="组合 104"/>
          <p:cNvGrpSpPr/>
          <p:nvPr/>
        </p:nvGrpSpPr>
        <p:grpSpPr>
          <a:xfrm>
            <a:off x="877372" y="2866207"/>
            <a:ext cx="2393649" cy="1867633"/>
            <a:chOff x="556115" y="1173936"/>
            <a:chExt cx="5258691" cy="4345852"/>
          </a:xfrm>
        </p:grpSpPr>
        <p:pic>
          <p:nvPicPr>
            <p:cNvPr id="106" name="图片 105"/>
            <p:cNvPicPr/>
            <p:nvPr/>
          </p:nvPicPr>
          <p:blipFill>
            <a:blip r:embed="rId2"/>
            <a:srcRect/>
            <a:stretch>
              <a:fillRect/>
            </a:stretch>
          </p:blipFill>
          <p:spPr>
            <a:xfrm>
              <a:off x="556115" y="1173936"/>
              <a:ext cx="5168637" cy="4345852"/>
            </a:xfrm>
            <a:prstGeom prst="rect"/>
          </p:spPr>
        </p:pic>
        <p:sp>
          <p:nvSpPr>
            <p:cNvPr id="107" name="五角星 15"/>
            <p:cNvSpPr/>
            <p:nvPr/>
          </p:nvSpPr>
          <p:spPr>
            <a:xfrm>
              <a:off x="5005216" y="3722404"/>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08" name="矩形 107"/>
            <p:cNvSpPr/>
            <p:nvPr/>
          </p:nvSpPr>
          <p:spPr>
            <a:xfrm>
              <a:off x="3563888" y="2758880"/>
              <a:ext cx="843002" cy="325256"/>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北京 </a:t>
              </a:r>
              <a:endParaRPr lang="en-US" altLang="zh-CN" sz="400" b="1">
                <a:solidFill>
                  <a:schemeClr val="accent1">
                    <a:lumMod val="50000"/>
                  </a:schemeClr>
                </a:solidFill>
                <a:latin typeface="微软雅黑" pitchFamily="34" charset="-122"/>
                <a:ea typeface="微软雅黑" pitchFamily="34" charset="-122"/>
              </a:endParaRPr>
            </a:p>
            <a:p>
              <a:pPr algn="ctr"/>
              <a:r>
                <a:rPr lang="en-US" altLang="zh-CN" sz="400" b="1" dirty="1">
                  <a:solidFill>
                    <a:schemeClr val="accent1">
                      <a:lumMod val="50000"/>
                    </a:schemeClr>
                  </a:solidFill>
                  <a:latin typeface="微软雅黑" pitchFamily="34" charset="-122"/>
                  <a:ea typeface="微软雅黑" pitchFamily="34" charset="-122"/>
                </a:rPr>
                <a:t>34.5% ↓</a:t>
              </a:r>
              <a:endParaRPr lang="zh-CN" altLang="en-US" sz="400" b="1">
                <a:solidFill>
                  <a:schemeClr val="accent1">
                    <a:lumMod val="50000"/>
                  </a:schemeClr>
                </a:solidFill>
                <a:latin typeface="微软雅黑" pitchFamily="34" charset="-122"/>
                <a:ea typeface="微软雅黑" pitchFamily="34" charset="-122"/>
              </a:endParaRPr>
            </a:p>
          </p:txBody>
        </p:sp>
        <p:sp>
          <p:nvSpPr>
            <p:cNvPr id="109" name="五角星 31"/>
            <p:cNvSpPr/>
            <p:nvPr/>
          </p:nvSpPr>
          <p:spPr>
            <a:xfrm>
              <a:off x="4272170" y="2723168"/>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10" name="五角星 37"/>
            <p:cNvSpPr/>
            <p:nvPr/>
          </p:nvSpPr>
          <p:spPr>
            <a:xfrm>
              <a:off x="3527582" y="4050376"/>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11" name="矩形 110"/>
            <p:cNvSpPr/>
            <p:nvPr/>
          </p:nvSpPr>
          <p:spPr>
            <a:xfrm>
              <a:off x="3131840" y="4337517"/>
              <a:ext cx="877773" cy="408500"/>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重庆</a:t>
              </a:r>
              <a:endParaRPr lang="en-US" altLang="zh-CN" sz="400" b="1">
                <a:solidFill>
                  <a:schemeClr val="accent1">
                    <a:lumMod val="50000"/>
                  </a:schemeClr>
                </a:solidFill>
                <a:latin typeface="微软雅黑" pitchFamily="34" charset="-122"/>
                <a:ea typeface="微软雅黑" pitchFamily="34" charset="-122"/>
              </a:endParaRPr>
            </a:p>
            <a:p>
              <a:pPr algn="ctr"/>
              <a:r>
                <a:rPr lang="en-US" altLang="zh-CN" sz="400" b="1" dirty="1">
                  <a:solidFill>
                    <a:schemeClr val="accent6">
                      <a:lumMod val="75000"/>
                    </a:schemeClr>
                  </a:solidFill>
                  <a:latin typeface="微软雅黑" pitchFamily="34" charset="-122"/>
                  <a:ea typeface="微软雅黑" pitchFamily="34" charset="-122"/>
                </a:rPr>
                <a:t>4.9% ↑</a:t>
              </a:r>
              <a:endParaRPr lang="zh-CN" altLang="en-US" sz="400" b="1">
                <a:solidFill>
                  <a:schemeClr val="accent6">
                    <a:lumMod val="75000"/>
                  </a:schemeClr>
                </a:solidFill>
                <a:latin typeface="微软雅黑" pitchFamily="34" charset="-122"/>
                <a:ea typeface="微软雅黑" pitchFamily="34" charset="-122"/>
              </a:endParaRPr>
            </a:p>
          </p:txBody>
        </p:sp>
        <p:sp>
          <p:nvSpPr>
            <p:cNvPr id="112" name="五角星 49"/>
            <p:cNvSpPr/>
            <p:nvPr/>
          </p:nvSpPr>
          <p:spPr>
            <a:xfrm>
              <a:off x="4071695" y="4915644"/>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13" name="矩形 112"/>
            <p:cNvSpPr/>
            <p:nvPr/>
          </p:nvSpPr>
          <p:spPr>
            <a:xfrm>
              <a:off x="3707904" y="5229200"/>
              <a:ext cx="966806" cy="284715"/>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广州</a:t>
              </a:r>
              <a:endParaRPr lang="en-US" altLang="zh-CN" sz="400" b="1">
                <a:solidFill>
                  <a:schemeClr val="accent1">
                    <a:lumMod val="50000"/>
                  </a:schemeClr>
                </a:solidFill>
                <a:latin typeface="微软雅黑" pitchFamily="34" charset="-122"/>
                <a:ea typeface="微软雅黑" pitchFamily="34" charset="-122"/>
              </a:endParaRPr>
            </a:p>
            <a:p>
              <a:pPr algn="ctr"/>
              <a:r>
                <a:rPr lang="en-US" altLang="zh-CN" sz="400" b="1" dirty="1">
                  <a:solidFill>
                    <a:schemeClr val="accent1">
                      <a:lumMod val="50000"/>
                    </a:schemeClr>
                  </a:solidFill>
                  <a:latin typeface="微软雅黑" pitchFamily="34" charset="-122"/>
                  <a:ea typeface="微软雅黑" pitchFamily="34" charset="-122"/>
                </a:rPr>
                <a:t>23.0% ↓</a:t>
              </a:r>
              <a:endParaRPr lang="zh-CN" altLang="en-US" sz="400" b="1">
                <a:solidFill>
                  <a:srgbClr val="FF0000"/>
                </a:solidFill>
                <a:latin typeface="微软雅黑" pitchFamily="34" charset="-122"/>
                <a:ea typeface="微软雅黑" pitchFamily="34" charset="-122"/>
              </a:endParaRPr>
            </a:p>
          </p:txBody>
        </p:sp>
        <p:sp>
          <p:nvSpPr>
            <p:cNvPr id="114" name="矩形 113"/>
            <p:cNvSpPr/>
            <p:nvPr/>
          </p:nvSpPr>
          <p:spPr>
            <a:xfrm>
              <a:off x="4310012" y="4869160"/>
              <a:ext cx="982068" cy="345728"/>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深圳</a:t>
              </a:r>
              <a:endParaRPr lang="en-US" altLang="zh-CN" sz="400" b="1">
                <a:solidFill>
                  <a:schemeClr val="accent1">
                    <a:lumMod val="50000"/>
                  </a:schemeClr>
                </a:solidFill>
                <a:latin typeface="微软雅黑" pitchFamily="34" charset="-122"/>
                <a:ea typeface="微软雅黑" pitchFamily="34" charset="-122"/>
              </a:endParaRPr>
            </a:p>
            <a:p>
              <a:pPr algn="ctr" fontAlgn="auto" eaLnBrk="1" hangingPunct="1">
                <a:spcBef>
                  <a:spcPct val="0"/>
                </a:spcBef>
                <a:spcAft>
                  <a:spcPct val="0"/>
                </a:spcAft>
                <a:defRPr/>
              </a:pPr>
              <a:r>
                <a:rPr lang="en-US" altLang="zh-CN" sz="400" b="1" dirty="1">
                  <a:solidFill>
                    <a:srgbClr val="E46C0A"/>
                  </a:solidFill>
                  <a:latin typeface="微软雅黑" pitchFamily="34" charset="-122"/>
                  <a:ea typeface="微软雅黑" pitchFamily="34" charset="-122"/>
                </a:rPr>
                <a:t>21.9%↑</a:t>
              </a:r>
              <a:endParaRPr lang="zh-CN" altLang="en-US" sz="400" b="1">
                <a:solidFill>
                  <a:srgbClr val="E46C0A"/>
                </a:solidFill>
                <a:latin typeface="微软雅黑" pitchFamily="34" charset="-122"/>
                <a:ea typeface="微软雅黑" pitchFamily="34" charset="-122"/>
              </a:endParaRPr>
            </a:p>
          </p:txBody>
        </p:sp>
        <p:sp>
          <p:nvSpPr>
            <p:cNvPr id="115" name="五角星 59"/>
            <p:cNvSpPr/>
            <p:nvPr/>
          </p:nvSpPr>
          <p:spPr>
            <a:xfrm>
              <a:off x="4650384" y="3538697"/>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16" name="矩形 115"/>
            <p:cNvSpPr/>
            <p:nvPr/>
          </p:nvSpPr>
          <p:spPr>
            <a:xfrm>
              <a:off x="4716016" y="3284984"/>
              <a:ext cx="1098790" cy="483865"/>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南京</a:t>
              </a:r>
              <a:endParaRPr lang="en-US" altLang="zh-CN" sz="400" b="1">
                <a:solidFill>
                  <a:schemeClr val="accent1">
                    <a:lumMod val="50000"/>
                  </a:schemeClr>
                </a:solidFill>
                <a:latin typeface="微软雅黑" pitchFamily="34" charset="-122"/>
                <a:ea typeface="微软雅黑" pitchFamily="34" charset="-122"/>
              </a:endParaRPr>
            </a:p>
            <a:p>
              <a:pPr algn="ctr"/>
              <a:r>
                <a:rPr lang="en-US" altLang="zh-CN" sz="400" b="1" dirty="1">
                  <a:solidFill>
                    <a:schemeClr val="accent1">
                      <a:lumMod val="50000"/>
                    </a:schemeClr>
                  </a:solidFill>
                  <a:latin typeface="微软雅黑" pitchFamily="34" charset="-122"/>
                  <a:ea typeface="微软雅黑" pitchFamily="34" charset="-122"/>
                </a:rPr>
                <a:t>23.2% ↓</a:t>
              </a:r>
              <a:endParaRPr lang="zh-CN" altLang="en-US" sz="400" b="1">
                <a:solidFill>
                  <a:schemeClr val="accent1">
                    <a:lumMod val="50000"/>
                  </a:schemeClr>
                </a:solidFill>
                <a:latin typeface="微软雅黑" pitchFamily="34" charset="-122"/>
                <a:ea typeface="微软雅黑" pitchFamily="34" charset="-122"/>
              </a:endParaRPr>
            </a:p>
          </p:txBody>
        </p:sp>
        <p:sp>
          <p:nvSpPr>
            <p:cNvPr id="117" name="五角星 66"/>
            <p:cNvSpPr/>
            <p:nvPr/>
          </p:nvSpPr>
          <p:spPr>
            <a:xfrm>
              <a:off x="4044033" y="3932063"/>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18" name="矩形 117"/>
            <p:cNvSpPr/>
            <p:nvPr/>
          </p:nvSpPr>
          <p:spPr>
            <a:xfrm>
              <a:off x="3840447" y="4209856"/>
              <a:ext cx="774979" cy="429565"/>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武汉</a:t>
              </a:r>
              <a:r>
                <a:rPr lang="en-US" altLang="zh-CN" sz="400" b="1" dirty="1">
                  <a:solidFill>
                    <a:schemeClr val="accent1">
                      <a:lumMod val="50000"/>
                    </a:schemeClr>
                  </a:solidFill>
                  <a:latin typeface="微软雅黑" pitchFamily="34" charset="-122"/>
                  <a:ea typeface="微软雅黑" pitchFamily="34" charset="-122"/>
                </a:rPr>
                <a:t>28.2% ↓</a:t>
              </a:r>
              <a:endParaRPr lang="zh-CN" altLang="en-US" sz="400" b="1">
                <a:solidFill>
                  <a:srgbClr val="FF0000"/>
                </a:solidFill>
                <a:latin typeface="微软雅黑" pitchFamily="34" charset="-122"/>
                <a:ea typeface="微软雅黑" pitchFamily="34" charset="-122"/>
              </a:endParaRPr>
            </a:p>
          </p:txBody>
        </p:sp>
        <p:sp>
          <p:nvSpPr>
            <p:cNvPr id="119" name="矩形 118"/>
            <p:cNvSpPr/>
            <p:nvPr/>
          </p:nvSpPr>
          <p:spPr>
            <a:xfrm>
              <a:off x="2267744" y="4119922"/>
              <a:ext cx="1029267" cy="384305"/>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成都</a:t>
              </a:r>
              <a:r>
                <a:rPr lang="en-US" altLang="zh-CN" sz="400" b="1" dirty="1">
                  <a:solidFill>
                    <a:srgbClr val="E46C0A"/>
                  </a:solidFill>
                  <a:latin typeface="微软雅黑" pitchFamily="34" charset="-122"/>
                  <a:ea typeface="微软雅黑" pitchFamily="34" charset="-122"/>
                </a:rPr>
                <a:t>112.5%↑</a:t>
              </a:r>
              <a:endParaRPr lang="zh-CN" altLang="en-US" sz="400" b="1">
                <a:solidFill>
                  <a:srgbClr val="E46C0A"/>
                </a:solidFill>
                <a:latin typeface="微软雅黑" pitchFamily="34" charset="-122"/>
                <a:ea typeface="微软雅黑" pitchFamily="34" charset="-122"/>
              </a:endParaRPr>
            </a:p>
          </p:txBody>
        </p:sp>
        <p:sp>
          <p:nvSpPr>
            <p:cNvPr id="120" name="矩形 119"/>
            <p:cNvSpPr/>
            <p:nvPr/>
          </p:nvSpPr>
          <p:spPr>
            <a:xfrm>
              <a:off x="4932040" y="4093906"/>
              <a:ext cx="818533" cy="48722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gn="ctr"/>
              <a:r>
                <a:rPr lang="zh-CN" altLang="en-US" sz="400" b="1" dirty="1">
                  <a:solidFill>
                    <a:schemeClr val="accent1">
                      <a:lumMod val="50000"/>
                    </a:schemeClr>
                  </a:solidFill>
                  <a:latin typeface="微软雅黑" pitchFamily="34" charset="-122"/>
                  <a:ea typeface="微软雅黑" pitchFamily="34" charset="-122"/>
                </a:rPr>
                <a:t>杭州</a:t>
              </a:r>
              <a:endParaRPr lang="en-US" altLang="zh-CN" sz="400" b="1">
                <a:solidFill>
                  <a:schemeClr val="accent1">
                    <a:lumMod val="50000"/>
                  </a:schemeClr>
                </a:solidFill>
                <a:latin typeface="微软雅黑" pitchFamily="34" charset="-122"/>
                <a:ea typeface="微软雅黑" pitchFamily="34" charset="-122"/>
              </a:endParaRPr>
            </a:p>
            <a:p>
              <a:pPr algn="ctr"/>
              <a:r>
                <a:rPr lang="en-US" altLang="zh-CN" sz="400" b="1" dirty="1">
                  <a:solidFill>
                    <a:schemeClr val="accent1">
                      <a:lumMod val="50000"/>
                    </a:schemeClr>
                  </a:solidFill>
                  <a:latin typeface="微软雅黑" pitchFamily="34" charset="-122"/>
                  <a:ea typeface="微软雅黑" pitchFamily="34" charset="-122"/>
                </a:rPr>
                <a:t>19.9% ↓</a:t>
              </a:r>
              <a:endParaRPr lang="zh-CN" altLang="en-US" sz="400" b="1">
                <a:solidFill>
                  <a:srgbClr val="FF0000"/>
                </a:solidFill>
                <a:latin typeface="微软雅黑" pitchFamily="34" charset="-122"/>
                <a:ea typeface="微软雅黑" pitchFamily="34" charset="-122"/>
              </a:endParaRPr>
            </a:p>
          </p:txBody>
        </p:sp>
        <p:sp>
          <p:nvSpPr>
            <p:cNvPr id="121" name="五角星 39"/>
            <p:cNvSpPr/>
            <p:nvPr/>
          </p:nvSpPr>
          <p:spPr>
            <a:xfrm>
              <a:off x="4817767" y="4013448"/>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22" name="五角星 42"/>
            <p:cNvSpPr/>
            <p:nvPr/>
          </p:nvSpPr>
          <p:spPr>
            <a:xfrm>
              <a:off x="3020714" y="3997346"/>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23" name="五角星 49"/>
            <p:cNvSpPr/>
            <p:nvPr/>
          </p:nvSpPr>
          <p:spPr>
            <a:xfrm>
              <a:off x="4349979" y="4689812"/>
              <a:ext cx="286864" cy="260598"/>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grpSp>
      <p:sp>
        <p:nvSpPr>
          <p:cNvPr id="124" name="テキスト ボックス 3"/>
          <p:cNvSpPr txBox="1"/>
          <p:nvPr/>
        </p:nvSpPr>
        <p:spPr>
          <a:xfrm>
            <a:off x="463550" y="2369678"/>
            <a:ext cx="2905292" cy="215444"/>
          </a:xfrm>
          <a:prstGeom prst="rect"/>
          <a:solidFill>
            <a:srgbClr val="4472C4"/>
          </a:solidFill>
          <a:ln>
            <a:noFill/>
          </a:ln>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eaLnBrk="0" hangingPunct="0">
              <a:spcBef>
                <a:spcPct val="0"/>
              </a:spcBef>
              <a:spcAft>
                <a:spcPct val="0"/>
              </a:spcAft>
              <a:defRPr>
                <a:solidFill>
                  <a:schemeClr val="tx1"/>
                </a:solidFill>
                <a:latin typeface="Calibri" pitchFamily="34" charset="0"/>
                <a:ea typeface="宋体" charset="-122"/>
              </a:defRPr>
            </a:lvl6pPr>
            <a:lvl7pPr marL="2971800" indent="-228600" fontAlgn="base" eaLnBrk="0" hangingPunct="0">
              <a:spcBef>
                <a:spcPct val="0"/>
              </a:spcBef>
              <a:spcAft>
                <a:spcPct val="0"/>
              </a:spcAft>
              <a:defRPr>
                <a:solidFill>
                  <a:schemeClr val="tx1"/>
                </a:solidFill>
                <a:latin typeface="Calibri" pitchFamily="34" charset="0"/>
                <a:ea typeface="宋体" charset="-122"/>
              </a:defRPr>
            </a:lvl7pPr>
            <a:lvl8pPr marL="3429000" indent="-228600" fontAlgn="base" eaLnBrk="0" hangingPunct="0">
              <a:spcBef>
                <a:spcPct val="0"/>
              </a:spcBef>
              <a:spcAft>
                <a:spcPct val="0"/>
              </a:spcAft>
              <a:defRPr>
                <a:solidFill>
                  <a:schemeClr val="tx1"/>
                </a:solidFill>
                <a:latin typeface="Calibri" pitchFamily="34" charset="0"/>
                <a:ea typeface="宋体" charset="-122"/>
              </a:defRPr>
            </a:lvl8pPr>
            <a:lvl9pPr marL="3886200" indent="-228600" fontAlgn="base" eaLnBrk="0" hangingPunct="0">
              <a:spcBef>
                <a:spcPct val="0"/>
              </a:spcBef>
              <a:spcAft>
                <a:spcPct val="0"/>
              </a:spcAft>
              <a:defRPr>
                <a:solidFill>
                  <a:schemeClr val="tx1"/>
                </a:solidFill>
                <a:latin typeface="Calibri" pitchFamily="34" charset="0"/>
                <a:ea typeface="宋体" charset="-122"/>
              </a:defRPr>
            </a:lvl9pPr>
          </a:lstStyle>
          <a:p>
            <a:pPr algn="ctr"/>
            <a:r>
              <a:rPr lang="zh-CN" altLang="en-US" sz="800" b="1" dirty="1">
                <a:solidFill>
                  <a:schemeClr val="bg1"/>
                </a:solidFill>
                <a:latin typeface="微软雅黑" pitchFamily="34" charset="-122"/>
                <a:ea typeface="微软雅黑" pitchFamily="34" charset="-122"/>
              </a:rPr>
              <a:t>代表城市新建住宅交易同比</a:t>
            </a:r>
            <a:endParaRPr lang="en-US" altLang="ja-JP" sz="800" b="1">
              <a:solidFill>
                <a:schemeClr val="bg1"/>
              </a:solidFill>
              <a:latin typeface="微软雅黑" pitchFamily="34" charset="-122"/>
              <a:ea typeface="微软雅黑" pitchFamily="34" charset="-122"/>
            </a:endParaRPr>
          </a:p>
        </p:txBody>
      </p:sp>
      <p:sp>
        <p:nvSpPr>
          <p:cNvPr id="125" name="矩形 124"/>
          <p:cNvSpPr/>
          <p:nvPr/>
        </p:nvSpPr>
        <p:spPr>
          <a:xfrm>
            <a:off x="2205783" y="624342"/>
            <a:ext cx="1733613" cy="325406"/>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700" dirty="1">
                <a:latin typeface="微软雅黑" pitchFamily="34" charset="-122"/>
                <a:ea typeface="微软雅黑" pitchFamily="34" charset="-122"/>
              </a:rPr>
              <a:t>精装房套数占比及同比变化（</a:t>
            </a:r>
            <a:r>
              <a:rPr lang="en-US" altLang="zh-CN" sz="700" dirty="1">
                <a:latin typeface="微软雅黑" pitchFamily="34" charset="-122"/>
                <a:ea typeface="微软雅黑" pitchFamily="34" charset="-122"/>
              </a:rPr>
              <a:t>%</a:t>
            </a:r>
            <a:r>
              <a:rPr lang="zh-CN" altLang="en-US" sz="700" dirty="1">
                <a:latin typeface="微软雅黑" pitchFamily="34" charset="-122"/>
                <a:ea typeface="微软雅黑" pitchFamily="34" charset="-122"/>
              </a:rPr>
              <a:t>）</a:t>
            </a:r>
          </a:p>
        </p:txBody>
      </p:sp>
      <p:graphicFrame>
        <p:nvGraphicFramePr>
          <p:cNvPr id="126" name="表格 125"/>
          <p:cNvGraphicFramePr/>
          <p:nvPr/>
        </p:nvGraphicFramePr>
        <p:xfrm>
          <a:off x="723261" y="900353"/>
          <a:ext cx="4664856" cy="1328852"/>
        </p:xfrm>
        <a:graphic>
          <a:graphicData uri="http://schemas.openxmlformats.org/drawingml/2006/table">
            <a:tbl>
              <a:tblPr firstRow="1" bandRow="1">
                <a:tableStyleId>{5C22544A-7EE6-4342-B048-85BDC9FD1C3A}</a:tableStyleId>
              </a:tblPr>
              <a:tblGrid>
                <a:gridCol w="1166214"/>
                <a:gridCol w="1166214"/>
                <a:gridCol w="1166214"/>
                <a:gridCol w="1166214"/>
              </a:tblGrid>
              <a:tr h="236648">
                <a:tc>
                  <a:txBody>
                    <a:bodyPr anchorCtr="0"/>
                    <a:lstStyle/>
                    <a:p>
                      <a:endParaRPr lang="zh-CN" altLang="en-US" sz="600">
                        <a:latin typeface="微软雅黑" pitchFamily="34" charset="-122"/>
                        <a:ea typeface="微软雅黑" pitchFamily="34" charset="-122"/>
                      </a:endParaRPr>
                    </a:p>
                  </a:txBody>
                  <a:tcPr anchor="ctr">
                    <a:solidFill>
                      <a:schemeClr val="accent2">
                        <a:lumMod val="40000"/>
                        <a:lumOff val="60000"/>
                      </a:schemeClr>
                    </a:solidFill>
                  </a:tcPr>
                </a:tc>
                <a:tc>
                  <a:txBody>
                    <a:bodyPr anchorCtr="0"/>
                    <a:lstStyle/>
                    <a:p>
                      <a:pPr algn="ctr"/>
                      <a:r>
                        <a:rPr lang="en-US" altLang="zh-CN" sz="600" dirty="1">
                          <a:latin typeface="微软雅黑" pitchFamily="34" charset="-122"/>
                          <a:ea typeface="微软雅黑" pitchFamily="34" charset="-122"/>
                        </a:rPr>
                        <a:t>17</a:t>
                      </a:r>
                      <a:r>
                        <a:rPr lang="zh-CN" altLang="en-US" sz="600" dirty="1">
                          <a:latin typeface="微软雅黑" pitchFamily="34" charset="-122"/>
                          <a:ea typeface="微软雅黑" pitchFamily="34" charset="-122"/>
                        </a:rPr>
                        <a:t>年上半年</a:t>
                      </a:r>
                    </a:p>
                  </a:txBody>
                  <a:tcPr anchor="ctr">
                    <a:solidFill>
                      <a:schemeClr val="accent2">
                        <a:lumMod val="40000"/>
                        <a:lumOff val="60000"/>
                      </a:schemeClr>
                    </a:solidFill>
                  </a:tcPr>
                </a:tc>
                <a:tc>
                  <a:txBody>
                    <a:bodyPr anchorCtr="0"/>
                    <a:lstStyle/>
                    <a:p>
                      <a:pPr marL="0" marR="0" indent="0" algn="ctr" defTabSz="914400" fontAlgn="auto" rtl="0" eaLnBrk="1" latinLnBrk="0" hangingPunct="1">
                        <a:lnSpc>
                          <a:spcPct val="100000"/>
                        </a:lnSpc>
                        <a:spcBef>
                          <a:spcPct val="0"/>
                        </a:spcBef>
                        <a:spcAft>
                          <a:spcPct val="0"/>
                        </a:spcAft>
                        <a:buClrTx/>
                        <a:buSzTx/>
                        <a:buFontTx/>
                        <a:buNone/>
                        <a:defRPr/>
                      </a:pPr>
                      <a:r>
                        <a:rPr lang="en-US" altLang="zh-CN" sz="600" dirty="1">
                          <a:latin typeface="微软雅黑" pitchFamily="34" charset="-122"/>
                          <a:ea typeface="微软雅黑" pitchFamily="34" charset="-122"/>
                        </a:rPr>
                        <a:t>18</a:t>
                      </a:r>
                      <a:r>
                        <a:rPr lang="zh-CN" altLang="en-US" sz="600" dirty="1">
                          <a:latin typeface="微软雅黑" pitchFamily="34" charset="-122"/>
                          <a:ea typeface="微软雅黑" pitchFamily="34" charset="-122"/>
                        </a:rPr>
                        <a:t>年上半年</a:t>
                      </a:r>
                    </a:p>
                  </a:txBody>
                  <a:tcPr anchor="ctr">
                    <a:solidFill>
                      <a:schemeClr val="accent2">
                        <a:lumMod val="40000"/>
                        <a:lumOff val="60000"/>
                      </a:schemeClr>
                    </a:solidFill>
                  </a:tcPr>
                </a:tc>
                <a:tc>
                  <a:txBody>
                    <a:bodyPr anchorCtr="0"/>
                    <a:lstStyle/>
                    <a:p>
                      <a:pPr algn="ctr"/>
                      <a:r>
                        <a:rPr lang="zh-CN" altLang="en-US" sz="600" dirty="1">
                          <a:latin typeface="微软雅黑" pitchFamily="34" charset="-122"/>
                          <a:ea typeface="微软雅黑" pitchFamily="34" charset="-122"/>
                        </a:rPr>
                        <a:t>变化幅度（绝对值）</a:t>
                      </a:r>
                    </a:p>
                  </a:txBody>
                  <a:tcPr anchor="ctr">
                    <a:solidFill>
                      <a:schemeClr val="accent2">
                        <a:lumMod val="40000"/>
                        <a:lumOff val="60000"/>
                      </a:schemeClr>
                    </a:solidFill>
                  </a:tcPr>
                </a:tc>
              </a:tr>
              <a:tr h="273051">
                <a:tc>
                  <a:txBody>
                    <a:bodyPr anchorCtr="0"/>
                    <a:lstStyle/>
                    <a:p>
                      <a:r>
                        <a:rPr lang="zh-CN" altLang="en-US" sz="600" dirty="1">
                          <a:latin typeface="微软雅黑" pitchFamily="34" charset="-122"/>
                          <a:ea typeface="微软雅黑" pitchFamily="34" charset="-122"/>
                        </a:rPr>
                        <a:t>一线城市</a:t>
                      </a:r>
                      <a:endParaRPr lang="en-US" altLang="zh-CN" sz="600">
                        <a:latin typeface="微软雅黑" pitchFamily="34" charset="-122"/>
                        <a:ea typeface="微软雅黑" pitchFamily="34" charset="-122"/>
                      </a:endParaRPr>
                    </a:p>
                  </a:txBody>
                  <a:tcPr anchor="ctr"/>
                </a:tc>
                <a:tc>
                  <a:txBody>
                    <a:bodyPr anchorCtr="0"/>
                    <a:lstStyle/>
                    <a:p>
                      <a:pPr algn="ctr"/>
                      <a:r>
                        <a:rPr lang="en-US" altLang="zh-CN" sz="600" dirty="1">
                          <a:latin typeface="微软雅黑" pitchFamily="34" charset="-122"/>
                          <a:ea typeface="微软雅黑" pitchFamily="34" charset="-122"/>
                        </a:rPr>
                        <a:t>56.1%</a:t>
                      </a:r>
                    </a:p>
                  </a:txBody>
                  <a:tcPr anchor="ctr"/>
                </a:tc>
                <a:tc>
                  <a:txBody>
                    <a:bodyPr anchorCtr="0"/>
                    <a:lstStyle/>
                    <a:p>
                      <a:pPr algn="ctr"/>
                      <a:r>
                        <a:rPr lang="en-US" altLang="zh-CN" sz="600" dirty="1">
                          <a:latin typeface="微软雅黑" pitchFamily="34" charset="-122"/>
                          <a:ea typeface="微软雅黑" pitchFamily="34" charset="-122"/>
                        </a:rPr>
                        <a:t>58.3%</a:t>
                      </a:r>
                    </a:p>
                  </a:txBody>
                  <a:tcPr anchor="ctr"/>
                </a:tc>
                <a:tc>
                  <a:txBody>
                    <a:bodyPr anchorCtr="0"/>
                    <a:lstStyle/>
                    <a:p>
                      <a:pPr algn="ctr"/>
                      <a:r>
                        <a:rPr lang="en-US" altLang="zh-CN" sz="600" dirty="1">
                          <a:latin typeface="微软雅黑" pitchFamily="34" charset="-122"/>
                          <a:ea typeface="微软雅黑" pitchFamily="34" charset="-122"/>
                        </a:rPr>
                        <a:t>2.2% </a:t>
                      </a:r>
                      <a:r>
                        <a:rPr lang="en-US" altLang="zh-CN" sz="600" dirty="1">
                          <a:solidFill>
                            <a:srgbClr val="FF0000"/>
                          </a:solidFill>
                          <a:latin typeface="微软雅黑" pitchFamily="34" charset="-122"/>
                          <a:ea typeface="微软雅黑" pitchFamily="34" charset="-122"/>
                        </a:rPr>
                        <a:t>↑</a:t>
                      </a:r>
                      <a:r>
                        <a:rPr lang="en-US" altLang="zh-CN" sz="600" dirty="1">
                          <a:latin typeface="微软雅黑" pitchFamily="34" charset="-122"/>
                          <a:ea typeface="微软雅黑" pitchFamily="34" charset="-122"/>
                        </a:rPr>
                        <a:t> </a:t>
                      </a:r>
                      <a:endParaRPr lang="zh-CN" altLang="en-US" sz="600">
                        <a:latin typeface="微软雅黑" pitchFamily="34" charset="-122"/>
                        <a:ea typeface="微软雅黑" pitchFamily="34" charset="-122"/>
                      </a:endParaRPr>
                    </a:p>
                  </a:txBody>
                  <a:tcPr anchor="ctr"/>
                </a:tc>
              </a:tr>
              <a:tr h="273051">
                <a:tc>
                  <a:txBody>
                    <a:bodyPr anchorCtr="0"/>
                    <a:lstStyle/>
                    <a:p>
                      <a:r>
                        <a:rPr lang="zh-CN" altLang="en-US" sz="600" dirty="1">
                          <a:latin typeface="微软雅黑" pitchFamily="34" charset="-122"/>
                          <a:ea typeface="微软雅黑" pitchFamily="34" charset="-122"/>
                        </a:rPr>
                        <a:t>二线城市</a:t>
                      </a:r>
                    </a:p>
                  </a:txBody>
                  <a:tcPr anchor="ctr"/>
                </a:tc>
                <a:tc>
                  <a:txBody>
                    <a:bodyPr anchorCtr="0"/>
                    <a:lstStyle/>
                    <a:p>
                      <a:pPr algn="ctr"/>
                      <a:r>
                        <a:rPr lang="en-US" altLang="zh-CN" sz="600" dirty="1">
                          <a:latin typeface="微软雅黑" pitchFamily="34" charset="-122"/>
                          <a:ea typeface="微软雅黑" pitchFamily="34" charset="-122"/>
                        </a:rPr>
                        <a:t>22.7%</a:t>
                      </a:r>
                    </a:p>
                  </a:txBody>
                  <a:tcPr anchor="ctr"/>
                </a:tc>
                <a:tc>
                  <a:txBody>
                    <a:bodyPr anchorCtr="0"/>
                    <a:lstStyle/>
                    <a:p>
                      <a:pPr algn="ctr"/>
                      <a:r>
                        <a:rPr lang="en-US" altLang="zh-CN" sz="600" dirty="1">
                          <a:latin typeface="微软雅黑" pitchFamily="34" charset="-122"/>
                          <a:ea typeface="微软雅黑" pitchFamily="34" charset="-122"/>
                        </a:rPr>
                        <a:t>25.0%</a:t>
                      </a:r>
                    </a:p>
                  </a:txBody>
                  <a:tcPr anchor="ctr"/>
                </a:tc>
                <a:tc>
                  <a:txBody>
                    <a:bodyPr anchorCtr="0"/>
                    <a:lstStyle/>
                    <a:p>
                      <a:pPr algn="ctr"/>
                      <a:r>
                        <a:rPr lang="en-US" altLang="zh-CN" sz="600" dirty="1">
                          <a:latin typeface="微软雅黑" pitchFamily="34" charset="-122"/>
                          <a:ea typeface="微软雅黑" pitchFamily="34" charset="-122"/>
                        </a:rPr>
                        <a:t>2.3% </a:t>
                      </a:r>
                      <a:r>
                        <a:rPr lang="en-US" altLang="zh-CN" sz="600" dirty="1">
                          <a:solidFill>
                            <a:srgbClr val="FF0000"/>
                          </a:solidFill>
                          <a:latin typeface="微软雅黑" pitchFamily="34" charset="-122"/>
                          <a:ea typeface="微软雅黑" pitchFamily="34" charset="-122"/>
                        </a:rPr>
                        <a:t>↑</a:t>
                      </a:r>
                      <a:r>
                        <a:rPr lang="en-US" altLang="zh-CN" sz="600" dirty="1">
                          <a:latin typeface="微软雅黑" pitchFamily="34" charset="-122"/>
                          <a:ea typeface="微软雅黑" pitchFamily="34" charset="-122"/>
                        </a:rPr>
                        <a:t> </a:t>
                      </a:r>
                      <a:endParaRPr lang="zh-CN" altLang="en-US" sz="600">
                        <a:latin typeface="微软雅黑" pitchFamily="34" charset="-122"/>
                        <a:ea typeface="微软雅黑" pitchFamily="34" charset="-122"/>
                      </a:endParaRPr>
                    </a:p>
                  </a:txBody>
                  <a:tcPr anchor="ctr"/>
                </a:tc>
              </a:tr>
              <a:tr h="273051">
                <a:tc>
                  <a:txBody>
                    <a:bodyPr anchorCtr="0"/>
                    <a:lstStyle/>
                    <a:p>
                      <a:r>
                        <a:rPr lang="zh-CN" altLang="en-US" sz="600" dirty="1">
                          <a:latin typeface="微软雅黑" pitchFamily="34" charset="-122"/>
                          <a:ea typeface="微软雅黑" pitchFamily="34" charset="-122"/>
                        </a:rPr>
                        <a:t>三线城市</a:t>
                      </a:r>
                    </a:p>
                  </a:txBody>
                  <a:tcPr anchor="ctr">
                    <a:solidFill>
                      <a:schemeClr val="accent5">
                        <a:lumMod val="20000"/>
                        <a:lumOff val="80000"/>
                      </a:schemeClr>
                    </a:solidFill>
                  </a:tcPr>
                </a:tc>
                <a:tc>
                  <a:txBody>
                    <a:bodyPr anchorCtr="0"/>
                    <a:lstStyle/>
                    <a:p>
                      <a:pPr algn="ctr"/>
                      <a:r>
                        <a:rPr lang="en-US" altLang="zh-CN" sz="600" dirty="1">
                          <a:latin typeface="微软雅黑" pitchFamily="34" charset="-122"/>
                          <a:ea typeface="微软雅黑" pitchFamily="34" charset="-122"/>
                        </a:rPr>
                        <a:t>10.3%</a:t>
                      </a:r>
                    </a:p>
                  </a:txBody>
                  <a:tcPr anchor="ctr">
                    <a:solidFill>
                      <a:schemeClr val="accent5">
                        <a:lumMod val="20000"/>
                        <a:lumOff val="80000"/>
                      </a:schemeClr>
                    </a:solidFill>
                  </a:tcPr>
                </a:tc>
                <a:tc>
                  <a:txBody>
                    <a:bodyPr anchorCtr="0"/>
                    <a:lstStyle/>
                    <a:p>
                      <a:pPr algn="ctr"/>
                      <a:r>
                        <a:rPr lang="en-US" altLang="zh-CN" sz="600" dirty="1">
                          <a:latin typeface="微软雅黑" pitchFamily="34" charset="-122"/>
                          <a:ea typeface="微软雅黑" pitchFamily="34" charset="-122"/>
                        </a:rPr>
                        <a:t>13.2%</a:t>
                      </a:r>
                    </a:p>
                  </a:txBody>
                  <a:tcPr anchor="ctr">
                    <a:solidFill>
                      <a:schemeClr val="accent5">
                        <a:lumMod val="20000"/>
                        <a:lumOff val="80000"/>
                      </a:schemeClr>
                    </a:solidFill>
                  </a:tcPr>
                </a:tc>
                <a:tc>
                  <a:txBody>
                    <a:bodyPr anchorCtr="0"/>
                    <a:lstStyle/>
                    <a:p>
                      <a:pPr algn="ctr"/>
                      <a:r>
                        <a:rPr lang="en-US" altLang="zh-CN" sz="600" dirty="1">
                          <a:latin typeface="微软雅黑" pitchFamily="34" charset="-122"/>
                          <a:ea typeface="微软雅黑" pitchFamily="34" charset="-122"/>
                        </a:rPr>
                        <a:t>3.0% </a:t>
                      </a:r>
                      <a:r>
                        <a:rPr lang="en-US" altLang="zh-CN" sz="600" dirty="1">
                          <a:solidFill>
                            <a:srgbClr val="FF0000"/>
                          </a:solidFill>
                          <a:latin typeface="微软雅黑" pitchFamily="34" charset="-122"/>
                          <a:ea typeface="微软雅黑" pitchFamily="34" charset="-122"/>
                        </a:rPr>
                        <a:t>↑</a:t>
                      </a:r>
                      <a:r>
                        <a:rPr lang="en-US" altLang="zh-CN" sz="600" dirty="1">
                          <a:latin typeface="微软雅黑" pitchFamily="34" charset="-122"/>
                          <a:ea typeface="微软雅黑" pitchFamily="34" charset="-122"/>
                        </a:rPr>
                        <a:t> </a:t>
                      </a:r>
                      <a:endParaRPr lang="zh-CN" altLang="en-US" sz="600">
                        <a:latin typeface="微软雅黑" pitchFamily="34" charset="-122"/>
                        <a:ea typeface="微软雅黑" pitchFamily="34" charset="-122"/>
                      </a:endParaRPr>
                    </a:p>
                  </a:txBody>
                  <a:tcPr anchor="ctr">
                    <a:solidFill>
                      <a:schemeClr val="accent5">
                        <a:lumMod val="20000"/>
                        <a:lumOff val="80000"/>
                      </a:schemeClr>
                    </a:solidFill>
                  </a:tcPr>
                </a:tc>
              </a:tr>
              <a:tr h="273051">
                <a:tc>
                  <a:txBody>
                    <a:bodyPr anchorCtr="0"/>
                    <a:lstStyle/>
                    <a:p>
                      <a:r>
                        <a:rPr lang="zh-CN" altLang="en-US" sz="600" dirty="1">
                          <a:latin typeface="微软雅黑" pitchFamily="34" charset="-122"/>
                          <a:ea typeface="微软雅黑" pitchFamily="34" charset="-122"/>
                        </a:rPr>
                        <a:t>其他城市</a:t>
                      </a:r>
                    </a:p>
                  </a:txBody>
                  <a:tcPr anchor="ctr"/>
                </a:tc>
                <a:tc>
                  <a:txBody>
                    <a:bodyPr anchorCtr="0"/>
                    <a:lstStyle/>
                    <a:p>
                      <a:pPr algn="ctr"/>
                      <a:r>
                        <a:rPr lang="en-US" altLang="zh-CN" sz="600" dirty="1">
                          <a:latin typeface="微软雅黑" pitchFamily="34" charset="-122"/>
                          <a:ea typeface="微软雅黑" pitchFamily="34" charset="-122"/>
                        </a:rPr>
                        <a:t>-</a:t>
                      </a:r>
                      <a:endParaRPr lang="zh-CN" altLang="en-US" sz="600">
                        <a:latin typeface="微软雅黑" pitchFamily="34" charset="-122"/>
                        <a:ea typeface="微软雅黑" pitchFamily="34" charset="-122"/>
                      </a:endParaRPr>
                    </a:p>
                  </a:txBody>
                  <a:tcPr anchor="ctr"/>
                </a:tc>
                <a:tc>
                  <a:txBody>
                    <a:bodyPr anchorCtr="0"/>
                    <a:lstStyle/>
                    <a:p>
                      <a:pPr algn="ctr"/>
                      <a:r>
                        <a:rPr lang="en-US" altLang="zh-CN" sz="600" dirty="1">
                          <a:latin typeface="微软雅黑" pitchFamily="34" charset="-122"/>
                          <a:ea typeface="微软雅黑" pitchFamily="34" charset="-122"/>
                        </a:rPr>
                        <a:t>-</a:t>
                      </a:r>
                      <a:endParaRPr lang="zh-CN" altLang="en-US" sz="600">
                        <a:latin typeface="微软雅黑" pitchFamily="34" charset="-122"/>
                        <a:ea typeface="微软雅黑" pitchFamily="34" charset="-122"/>
                      </a:endParaRPr>
                    </a:p>
                  </a:txBody>
                  <a:tcPr anchor="ctr"/>
                </a:tc>
                <a:tc>
                  <a:txBody>
                    <a:bodyPr anchorCtr="0"/>
                    <a:lstStyle/>
                    <a:p>
                      <a:pPr algn="ctr"/>
                      <a:r>
                        <a:rPr lang="en-US" altLang="zh-CN" sz="600" dirty="1">
                          <a:latin typeface="微软雅黑" pitchFamily="34" charset="-122"/>
                          <a:ea typeface="微软雅黑" pitchFamily="34" charset="-122"/>
                        </a:rPr>
                        <a:t>-</a:t>
                      </a:r>
                      <a:endParaRPr lang="zh-CN" altLang="en-US" sz="600">
                        <a:latin typeface="微软雅黑" pitchFamily="34" charset="-122"/>
                        <a:ea typeface="微软雅黑" pitchFamily="34" charset="-122"/>
                      </a:endParaRPr>
                    </a:p>
                  </a:txBody>
                  <a:tcPr anchor="ctr"/>
                </a:tc>
              </a:tr>
            </a:tbl>
          </a:graphicData>
        </a:graphic>
      </p:graphicFrame>
      <p:graphicFrame>
        <p:nvGraphicFramePr>
          <p:cNvPr id="130" name="图表 129"/>
          <p:cNvGraphicFramePr/>
          <p:nvPr/>
        </p:nvGraphicFramePr>
        <p:xfrm>
          <a:off x="3385885" y="3819644"/>
          <a:ext cx="1003590" cy="703595"/>
        </p:xfrm>
        <a:graphic>
          <a:graphicData uri="http://schemas.openxmlformats.org/drawingml/2006/chart">
            <c:chart xmlns:c="http://schemas.openxmlformats.org/drawingml/2006/chart" xmlns:r="http://schemas.openxmlformats.org/officeDocument/2006/relationships" r:id="rId3"/>
          </a:graphicData>
        </a:graphic>
      </p:graphicFrame>
      <p:grpSp>
        <p:nvGrpSpPr>
          <p:cNvPr id="140" name="组合 139"/>
          <p:cNvGrpSpPr/>
          <p:nvPr/>
        </p:nvGrpSpPr>
        <p:grpSpPr>
          <a:xfrm>
            <a:off x="3688712" y="3736352"/>
            <a:ext cx="1745300" cy="850474"/>
            <a:chOff x="5940152" y="4964434"/>
            <a:chExt cx="3268715" cy="1287954"/>
          </a:xfrm>
        </p:grpSpPr>
        <p:graphicFrame>
          <p:nvGraphicFramePr>
            <p:cNvPr id="141" name="图表 140"/>
            <p:cNvGraphicFramePr/>
            <p:nvPr/>
          </p:nvGraphicFramePr>
          <p:xfrm>
            <a:off x="7089714" y="5084247"/>
            <a:ext cx="2119153" cy="1092090"/>
          </p:xfrm>
          <a:graphic>
            <a:graphicData uri="http://schemas.openxmlformats.org/drawingml/2006/chart">
              <c:chart xmlns:c="http://schemas.openxmlformats.org/drawingml/2006/chart" xmlns:r="http://schemas.openxmlformats.org/officeDocument/2006/relationships" r:id="rId4"/>
            </a:graphicData>
          </a:graphic>
        </p:graphicFrame>
        <p:sp>
          <p:nvSpPr>
            <p:cNvPr id="142" name="矩形 141"/>
            <p:cNvSpPr/>
            <p:nvPr/>
          </p:nvSpPr>
          <p:spPr>
            <a:xfrm>
              <a:off x="6643526" y="4964434"/>
              <a:ext cx="864242" cy="419939"/>
            </a:xfrm>
            <a:prstGeom prst="rect"/>
            <a:no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latin typeface="微软雅黑" pitchFamily="34" charset="-122"/>
                  <a:ea typeface="微软雅黑" pitchFamily="34" charset="-122"/>
                </a:rPr>
                <a:t>精装</a:t>
              </a:r>
              <a:endParaRPr lang="en-US" altLang="zh-CN" sz="600">
                <a:latin typeface="微软雅黑" pitchFamily="34" charset="-122"/>
                <a:ea typeface="微软雅黑" pitchFamily="34" charset="-122"/>
              </a:endParaRPr>
            </a:p>
            <a:p>
              <a:pPr algn="ctr"/>
              <a:r>
                <a:rPr lang="en-US" altLang="zh-CN" sz="600" dirty="1">
                  <a:latin typeface="微软雅黑" pitchFamily="34" charset="-122"/>
                  <a:ea typeface="微软雅黑" pitchFamily="34" charset="-122"/>
                </a:rPr>
                <a:t>30.1%</a:t>
              </a:r>
              <a:endParaRPr lang="zh-CN" altLang="en-US" sz="600">
                <a:latin typeface="微软雅黑" pitchFamily="34" charset="-122"/>
                <a:ea typeface="微软雅黑" pitchFamily="34" charset="-122"/>
              </a:endParaRPr>
            </a:p>
          </p:txBody>
        </p:sp>
        <p:sp>
          <p:nvSpPr>
            <p:cNvPr id="143" name="矩形 142"/>
            <p:cNvSpPr/>
            <p:nvPr/>
          </p:nvSpPr>
          <p:spPr>
            <a:xfrm>
              <a:off x="8300266" y="5013614"/>
              <a:ext cx="820443" cy="295911"/>
            </a:xfrm>
            <a:prstGeom prst="rect"/>
            <a:no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600" dirty="1">
                  <a:latin typeface="微软雅黑" pitchFamily="34" charset="-122"/>
                  <a:ea typeface="微软雅黑" pitchFamily="34" charset="-122"/>
                </a:rPr>
                <a:t>精装</a:t>
              </a:r>
              <a:r>
                <a:rPr lang="en-US" altLang="zh-CN" sz="600" dirty="1">
                  <a:latin typeface="微软雅黑" pitchFamily="34" charset="-122"/>
                  <a:ea typeface="微软雅黑" pitchFamily="34" charset="-122"/>
                </a:rPr>
                <a:t>30.6%</a:t>
              </a:r>
              <a:endParaRPr lang="zh-CN" altLang="en-US" sz="600">
                <a:latin typeface="微软雅黑" pitchFamily="34" charset="-122"/>
                <a:ea typeface="微软雅黑" pitchFamily="34" charset="-122"/>
              </a:endParaRPr>
            </a:p>
          </p:txBody>
        </p:sp>
        <p:sp>
          <p:nvSpPr>
            <p:cNvPr id="144" name="燕尾形 32"/>
            <p:cNvSpPr/>
            <p:nvPr/>
          </p:nvSpPr>
          <p:spPr>
            <a:xfrm>
              <a:off x="7124803" y="5459950"/>
              <a:ext cx="200001" cy="360040"/>
            </a:xfrm>
            <a:prstGeom prst="chevron">
              <a:avLst/>
            </a:prstGeom>
            <a:solidFill>
              <a:schemeClr val="tx1">
                <a:lumMod val="50000"/>
                <a:lumOff val="50000"/>
              </a:schemeClr>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sp>
          <p:nvSpPr>
            <p:cNvPr id="145" name="矩形 144"/>
            <p:cNvSpPr/>
            <p:nvPr/>
          </p:nvSpPr>
          <p:spPr>
            <a:xfrm>
              <a:off x="5940152" y="5993497"/>
              <a:ext cx="1039455" cy="249932"/>
            </a:xfrm>
            <a:prstGeom prst="rect"/>
            <a:no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en-US" altLang="zh-CN" sz="400" dirty="1">
                  <a:latin typeface="微软雅黑" pitchFamily="34" charset="-122"/>
                  <a:ea typeface="微软雅黑" pitchFamily="34" charset="-122"/>
                </a:rPr>
                <a:t>17</a:t>
              </a:r>
              <a:r>
                <a:rPr lang="zh-CN" altLang="en-US" sz="400" dirty="1">
                  <a:latin typeface="微软雅黑" pitchFamily="34" charset="-122"/>
                  <a:ea typeface="微软雅黑" pitchFamily="34" charset="-122"/>
                </a:rPr>
                <a:t>年</a:t>
              </a:r>
              <a:r>
                <a:rPr lang="en-US" altLang="zh-CN" sz="400" dirty="1">
                  <a:latin typeface="微软雅黑" pitchFamily="34" charset="-122"/>
                  <a:ea typeface="微软雅黑" pitchFamily="34" charset="-122"/>
                </a:rPr>
                <a:t>1~6</a:t>
              </a:r>
              <a:r>
                <a:rPr lang="zh-CN" altLang="en-US" sz="400" dirty="1">
                  <a:latin typeface="微软雅黑" pitchFamily="34" charset="-122"/>
                  <a:ea typeface="微软雅黑" pitchFamily="34" charset="-122"/>
                </a:rPr>
                <a:t>月</a:t>
              </a:r>
            </a:p>
          </p:txBody>
        </p:sp>
        <p:sp>
          <p:nvSpPr>
            <p:cNvPr id="146" name="矩形 145"/>
            <p:cNvSpPr/>
            <p:nvPr/>
          </p:nvSpPr>
          <p:spPr>
            <a:xfrm>
              <a:off x="7646464" y="6002456"/>
              <a:ext cx="1039455" cy="249932"/>
            </a:xfrm>
            <a:prstGeom prst="rect"/>
            <a:no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en-US" altLang="zh-CN" sz="400" dirty="1">
                  <a:latin typeface="微软雅黑" pitchFamily="34" charset="-122"/>
                  <a:ea typeface="微软雅黑" pitchFamily="34" charset="-122"/>
                </a:rPr>
                <a:t>18</a:t>
              </a:r>
              <a:r>
                <a:rPr lang="zh-CN" altLang="en-US" sz="400" dirty="1">
                  <a:latin typeface="微软雅黑" pitchFamily="34" charset="-122"/>
                  <a:ea typeface="微软雅黑" pitchFamily="34" charset="-122"/>
                </a:rPr>
                <a:t>年</a:t>
              </a:r>
              <a:r>
                <a:rPr lang="en-US" altLang="zh-CN" sz="400" dirty="1">
                  <a:latin typeface="微软雅黑" pitchFamily="34" charset="-122"/>
                  <a:ea typeface="微软雅黑" pitchFamily="34" charset="-122"/>
                </a:rPr>
                <a:t>1~6</a:t>
              </a:r>
              <a:r>
                <a:rPr lang="zh-CN" altLang="en-US" sz="400" dirty="1">
                  <a:latin typeface="微软雅黑" pitchFamily="34" charset="-122"/>
                  <a:ea typeface="微软雅黑" pitchFamily="34" charset="-122"/>
                </a:rPr>
                <a:t>月</a:t>
              </a:r>
            </a:p>
          </p:txBody>
        </p:sp>
        <p:sp>
          <p:nvSpPr>
            <p:cNvPr id="147" name="燕尾形 38"/>
            <p:cNvSpPr/>
            <p:nvPr/>
          </p:nvSpPr>
          <p:spPr>
            <a:xfrm>
              <a:off x="7273706" y="5459738"/>
              <a:ext cx="200001" cy="360040"/>
            </a:xfrm>
            <a:prstGeom prst="chevron">
              <a:avLst/>
            </a:prstGeom>
            <a:solidFill>
              <a:schemeClr val="tx1">
                <a:lumMod val="50000"/>
                <a:lumOff val="50000"/>
              </a:schemeClr>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400">
                <a:latin typeface="微软雅黑" pitchFamily="34" charset="-122"/>
                <a:ea typeface="微软雅黑" pitchFamily="34" charset="-122"/>
              </a:endParaRPr>
            </a:p>
          </p:txBody>
        </p:sp>
      </p:grpSp>
      <p:sp>
        <p:nvSpPr>
          <p:cNvPr id="158" name="矩形 157"/>
          <p:cNvSpPr/>
          <p:nvPr/>
        </p:nvSpPr>
        <p:spPr>
          <a:xfrm>
            <a:off x="3453816" y="3454038"/>
            <a:ext cx="2202447" cy="176228"/>
          </a:xfrm>
          <a:prstGeom prst="rect"/>
          <a:solidFill>
            <a:srgbClr val="4472C4"/>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en-US" altLang="zh-CN" sz="800" b="1" dirty="1">
                <a:solidFill>
                  <a:schemeClr val="bg1"/>
                </a:solidFill>
                <a:latin typeface="微软雅黑" pitchFamily="34" charset="-122"/>
                <a:ea typeface="微软雅黑" pitchFamily="34" charset="-122"/>
              </a:rPr>
              <a:t>14</a:t>
            </a:r>
            <a:r>
              <a:rPr lang="zh-CN" altLang="en-US" sz="800" b="1" dirty="1">
                <a:solidFill>
                  <a:schemeClr val="bg1"/>
                </a:solidFill>
                <a:latin typeface="微软雅黑" pitchFamily="34" charset="-122"/>
                <a:ea typeface="微软雅黑" pitchFamily="34" charset="-122"/>
              </a:rPr>
              <a:t>重点城市精装房总体比例及同比</a:t>
            </a:r>
          </a:p>
        </p:txBody>
      </p:sp>
      <p:graphicFrame>
        <p:nvGraphicFramePr>
          <p:cNvPr id="161" name="图表 160"/>
          <p:cNvGraphicFramePr/>
          <p:nvPr/>
        </p:nvGraphicFramePr>
        <p:xfrm>
          <a:off x="3541815" y="2563587"/>
          <a:ext cx="2210973" cy="859280"/>
        </p:xfrm>
        <a:graphic>
          <a:graphicData uri="http://schemas.openxmlformats.org/drawingml/2006/chart">
            <c:chart xmlns:c="http://schemas.openxmlformats.org/drawingml/2006/chart" xmlns:r="http://schemas.openxmlformats.org/officeDocument/2006/relationships" r:id="rId5"/>
          </a:graphicData>
        </a:graphic>
      </p:graphicFrame>
      <p:sp>
        <p:nvSpPr>
          <p:cNvPr id="162" name="文本框 161"/>
          <p:cNvSpPr txBox="1"/>
          <p:nvPr/>
        </p:nvSpPr>
        <p:spPr>
          <a:xfrm>
            <a:off x="3449051" y="2373057"/>
            <a:ext cx="2202447"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年上半年一二线城市精装修套数（千套）</a:t>
            </a:r>
          </a:p>
        </p:txBody>
      </p:sp>
      <p:sp>
        <p:nvSpPr>
          <p:cNvPr id="82" name="テキスト ボックス 3"/>
          <p:cNvSpPr txBox="1"/>
          <p:nvPr/>
        </p:nvSpPr>
        <p:spPr>
          <a:xfrm>
            <a:off x="473075" y="573900"/>
            <a:ext cx="673100" cy="215444"/>
          </a:xfrm>
          <a:prstGeom prst="rect"/>
          <a:solidFill>
            <a:srgbClr val="4472C4"/>
          </a:solidFill>
          <a:ln>
            <a:noFill/>
          </a:ln>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eaLnBrk="0" hangingPunct="0">
              <a:spcBef>
                <a:spcPct val="0"/>
              </a:spcBef>
              <a:spcAft>
                <a:spcPct val="0"/>
              </a:spcAft>
              <a:defRPr>
                <a:solidFill>
                  <a:schemeClr val="tx1"/>
                </a:solidFill>
                <a:latin typeface="Calibri" pitchFamily="34" charset="0"/>
                <a:ea typeface="宋体" charset="-122"/>
              </a:defRPr>
            </a:lvl6pPr>
            <a:lvl7pPr marL="2971800" indent="-228600" fontAlgn="base" eaLnBrk="0" hangingPunct="0">
              <a:spcBef>
                <a:spcPct val="0"/>
              </a:spcBef>
              <a:spcAft>
                <a:spcPct val="0"/>
              </a:spcAft>
              <a:defRPr>
                <a:solidFill>
                  <a:schemeClr val="tx1"/>
                </a:solidFill>
                <a:latin typeface="Calibri" pitchFamily="34" charset="0"/>
                <a:ea typeface="宋体" charset="-122"/>
              </a:defRPr>
            </a:lvl7pPr>
            <a:lvl8pPr marL="3429000" indent="-228600" fontAlgn="base" eaLnBrk="0" hangingPunct="0">
              <a:spcBef>
                <a:spcPct val="0"/>
              </a:spcBef>
              <a:spcAft>
                <a:spcPct val="0"/>
              </a:spcAft>
              <a:defRPr>
                <a:solidFill>
                  <a:schemeClr val="tx1"/>
                </a:solidFill>
                <a:latin typeface="Calibri" pitchFamily="34" charset="0"/>
                <a:ea typeface="宋体" charset="-122"/>
              </a:defRPr>
            </a:lvl8pPr>
            <a:lvl9pPr marL="3886200" indent="-228600" fontAlgn="base" eaLnBrk="0" hangingPunct="0">
              <a:spcBef>
                <a:spcPct val="0"/>
              </a:spcBef>
              <a:spcAft>
                <a:spcPct val="0"/>
              </a:spcAft>
              <a:defRPr>
                <a:solidFill>
                  <a:schemeClr val="tx1"/>
                </a:solidFill>
                <a:latin typeface="Calibri" pitchFamily="34" charset="0"/>
                <a:ea typeface="宋体" charset="-122"/>
              </a:defRPr>
            </a:lvl9pPr>
          </a:lstStyle>
          <a:p>
            <a:pPr algn="ctr"/>
            <a:r>
              <a:rPr lang="zh-CN" altLang="en-US" sz="800" b="1" dirty="1">
                <a:solidFill>
                  <a:schemeClr val="bg1"/>
                </a:solidFill>
                <a:latin typeface="微软雅黑" pitchFamily="34" charset="-122"/>
                <a:ea typeface="微软雅黑" pitchFamily="34" charset="-122"/>
              </a:rPr>
              <a:t>市场现状</a:t>
            </a:r>
            <a:endParaRPr lang="en-US" altLang="ja-JP" sz="800" b="1">
              <a:solidFill>
                <a:schemeClr val="bg1"/>
              </a:solidFill>
              <a:latin typeface="微软雅黑" pitchFamily="34" charset="-122"/>
              <a:ea typeface="微软雅黑" pitchFamily="34" charset="-122"/>
            </a:endParaRPr>
          </a:p>
        </p:txBody>
      </p:sp>
      <p:sp>
        <p:nvSpPr>
          <p:cNvPr id="83" name="矩形 82"/>
          <p:cNvSpPr/>
          <p:nvPr/>
        </p:nvSpPr>
        <p:spPr>
          <a:xfrm>
            <a:off x="471670" y="4835086"/>
            <a:ext cx="5187948" cy="201024"/>
          </a:xfrm>
          <a:prstGeom prst="rect"/>
          <a:solidFill>
            <a:srgbClr val="4472C4"/>
          </a:solidFill>
          <a:ln w="9525">
            <a:noFill/>
            <a:miter lim="800000"/>
          </a:ln>
        </p:spPr>
        <p:txBody>
          <a:bodyPr rtlCol="0" anchor="ctr"/>
          <a:lstStyle/>
          <a:p>
            <a:pPr algn="ctr"/>
            <a:r>
              <a:rPr lang="en-US" altLang="zh-CN" sz="800" b="1" dirty="1">
                <a:solidFill>
                  <a:schemeClr val="bg1"/>
                </a:solidFill>
                <a:latin typeface="微软雅黑" pitchFamily="34" charset="-122"/>
                <a:ea typeface="微软雅黑" pitchFamily="34" charset="-122"/>
              </a:rPr>
              <a:t>18</a:t>
            </a:r>
            <a:r>
              <a:rPr lang="zh-CN" altLang="en-US" sz="800" b="1" dirty="1">
                <a:solidFill>
                  <a:schemeClr val="bg1"/>
                </a:solidFill>
                <a:latin typeface="微软雅黑" pitchFamily="34" charset="-122"/>
                <a:ea typeface="微软雅黑" pitchFamily="34" charset="-122"/>
              </a:rPr>
              <a:t>年上半年全国二手住宅交易量及去年同比</a:t>
            </a:r>
          </a:p>
        </p:txBody>
      </p:sp>
      <p:sp>
        <p:nvSpPr>
          <p:cNvPr id="2" name="矩形 1"/>
          <p:cNvSpPr/>
          <p:nvPr/>
        </p:nvSpPr>
        <p:spPr>
          <a:xfrm>
            <a:off x="471670" y="2568649"/>
            <a:ext cx="2123906" cy="491481"/>
          </a:xfrm>
          <a:prstGeom prst="rect"/>
        </p:spPr>
        <p:txBody>
          <a:bodyPr wrap="square">
            <a:spAutoFit/>
          </a:bodyPr>
          <a:lstStyle/>
          <a:p>
            <a:pPr>
              <a:lnSpc>
                <a:spcPct val="150000"/>
              </a:lnSpc>
            </a:pPr>
            <a:r>
              <a:rPr lang="zh-CN" altLang="en-US" sz="600" dirty="1">
                <a:solidFill>
                  <a:schemeClr val="tx1">
                    <a:lumMod val="75000"/>
                    <a:lumOff val="25000"/>
                  </a:schemeClr>
                </a:solidFill>
                <a:latin typeface="微软雅黑" pitchFamily="34" charset="-122"/>
                <a:ea typeface="微软雅黑" pitchFamily="34" charset="-122"/>
              </a:rPr>
              <a:t>住宅交易数据分析：受政策影响，北京、上海、广州等地新房成交热度持续下降，而成都、长沙、天津等二线城市，因“人才争夺战”等原因，房地产市场持续火爆。</a:t>
            </a:r>
            <a:endParaRPr lang="en-US" altLang="zh-CN" sz="600">
              <a:solidFill>
                <a:schemeClr val="tx1">
                  <a:lumMod val="75000"/>
                  <a:lumOff val="25000"/>
                </a:schemeClr>
              </a:solidFill>
              <a:latin typeface="微软雅黑" pitchFamily="34" charset="-122"/>
              <a:ea typeface="微软雅黑" pitchFamily="34" charset="-122"/>
            </a:endParaRPr>
          </a:p>
        </p:txBody>
      </p:sp>
      <p:sp>
        <p:nvSpPr>
          <p:cNvPr id="3" name="矩形 2"/>
          <p:cNvSpPr/>
          <p:nvPr/>
        </p:nvSpPr>
        <p:spPr>
          <a:xfrm>
            <a:off x="471670" y="5033345"/>
            <a:ext cx="5176473" cy="369332"/>
          </a:xfrm>
          <a:prstGeom prst="rect"/>
        </p:spPr>
        <p:txBody>
          <a:bodyPr wrap="square">
            <a:spAutoFit/>
          </a:bodyPr>
          <a:lstStyle/>
          <a:p>
            <a:pPr lvl="0" defTabSz="914400" fontAlgn="base" eaLnBrk="0" hangingPunct="0">
              <a:lnSpc>
                <a:spcPct val="150000"/>
              </a:lnSpc>
              <a:spcBef>
                <a:spcPct val="0"/>
              </a:spcBef>
              <a:spcAft>
                <a:spcPct val="0"/>
              </a:spcAft>
            </a:pPr>
            <a:r>
              <a:rPr lang="zh-CN" altLang="en-US" sz="600" dirty="1">
                <a:solidFill>
                  <a:schemeClr val="tx1">
                    <a:lumMod val="75000"/>
                    <a:lumOff val="25000"/>
                  </a:schemeClr>
                </a:solidFill>
                <a:latin typeface="微软雅黑" pitchFamily="34" charset="-122"/>
                <a:ea typeface="微软雅黑" pitchFamily="34" charset="-122"/>
              </a:rPr>
              <a:t>全国住宅交易量分析：</a:t>
            </a:r>
            <a:r>
              <a:rPr lang="en-US" altLang="zh-CN" sz="600" dirty="1">
                <a:solidFill>
                  <a:schemeClr val="tx1">
                    <a:lumMod val="75000"/>
                    <a:lumOff val="25000"/>
                  </a:schemeClr>
                </a:solidFill>
                <a:latin typeface="微软雅黑" pitchFamily="34" charset="-122"/>
                <a:ea typeface="微软雅黑" pitchFamily="34" charset="-122"/>
              </a:rPr>
              <a:t>2018</a:t>
            </a:r>
            <a:r>
              <a:rPr lang="zh-CN" altLang="en-US" sz="600" dirty="1">
                <a:solidFill>
                  <a:schemeClr val="tx1">
                    <a:lumMod val="75000"/>
                    <a:lumOff val="25000"/>
                  </a:schemeClr>
                </a:solidFill>
                <a:latin typeface="微软雅黑" pitchFamily="34" charset="-122"/>
                <a:ea typeface="微软雅黑" pitchFamily="34" charset="-122"/>
              </a:rPr>
              <a:t>年上半年全国房地产呈现小幅上涨的趋势，推动力主要来源于三线城市的城镇化发展。而一线和二线城市因政策收紧仍呈现下滑趋势。</a:t>
            </a:r>
            <a:endParaRPr lang="en-US" altLang="zh-CN" sz="60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515639764"/>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6" name="矩形 65"/>
          <p:cNvSpPr/>
          <p:nvPr/>
        </p:nvSpPr>
        <p:spPr>
          <a:xfrm>
            <a:off x="463551" y="549749"/>
            <a:ext cx="2587133" cy="216806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7" name="矩形 66"/>
          <p:cNvSpPr/>
          <p:nvPr/>
        </p:nvSpPr>
        <p:spPr>
          <a:xfrm>
            <a:off x="3140882" y="549749"/>
            <a:ext cx="2515382" cy="137430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8" name="矩形 67"/>
          <p:cNvSpPr/>
          <p:nvPr/>
        </p:nvSpPr>
        <p:spPr>
          <a:xfrm>
            <a:off x="3140882" y="2000251"/>
            <a:ext cx="2515381" cy="129891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9" name="矩形 68"/>
          <p:cNvSpPr/>
          <p:nvPr/>
        </p:nvSpPr>
        <p:spPr>
          <a:xfrm>
            <a:off x="463550" y="2794016"/>
            <a:ext cx="2596356" cy="213796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0" name="矩形 69"/>
          <p:cNvSpPr/>
          <p:nvPr/>
        </p:nvSpPr>
        <p:spPr>
          <a:xfrm>
            <a:off x="3149549" y="3384645"/>
            <a:ext cx="2506715" cy="154733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7" name="矩形 76"/>
          <p:cNvSpPr/>
          <p:nvPr/>
        </p:nvSpPr>
        <p:spPr>
          <a:xfrm>
            <a:off x="463548" y="5008180"/>
            <a:ext cx="5178922" cy="272246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9" name="文本框 78"/>
          <p:cNvSpPr txBox="1"/>
          <p:nvPr/>
        </p:nvSpPr>
        <p:spPr>
          <a:xfrm>
            <a:off x="472217" y="563343"/>
            <a:ext cx="2578467" cy="218735"/>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年上半年一二线城市新房、二手房交易量（千套）</a:t>
            </a:r>
          </a:p>
        </p:txBody>
      </p:sp>
      <p:graphicFrame>
        <p:nvGraphicFramePr>
          <p:cNvPr id="80" name="图表 79"/>
          <p:cNvGraphicFramePr/>
          <p:nvPr/>
        </p:nvGraphicFramePr>
        <p:xfrm>
          <a:off x="423060" y="1377950"/>
          <a:ext cx="2677331" cy="1319419"/>
        </p:xfrm>
        <a:graphic>
          <a:graphicData uri="http://schemas.openxmlformats.org/drawingml/2006/chart">
            <c:chart xmlns:c="http://schemas.openxmlformats.org/drawingml/2006/chart" xmlns:r="http://schemas.openxmlformats.org/officeDocument/2006/relationships" r:id="rId2"/>
          </a:graphicData>
        </a:graphic>
      </p:graphicFrame>
      <p:sp>
        <p:nvSpPr>
          <p:cNvPr id="81" name="文本框 80"/>
          <p:cNvSpPr txBox="1"/>
          <p:nvPr/>
        </p:nvSpPr>
        <p:spPr>
          <a:xfrm>
            <a:off x="458986" y="5018809"/>
            <a:ext cx="5191076"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年上半年新房精装修比例变动情况</a:t>
            </a:r>
          </a:p>
        </p:txBody>
      </p:sp>
      <p:graphicFrame>
        <p:nvGraphicFramePr>
          <p:cNvPr id="82" name="图表 81"/>
          <p:cNvGraphicFramePr/>
          <p:nvPr/>
        </p:nvGraphicFramePr>
        <p:xfrm>
          <a:off x="479697" y="5589525"/>
          <a:ext cx="5191076" cy="2085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3" name="表格 82"/>
          <p:cNvGraphicFramePr/>
          <p:nvPr/>
        </p:nvGraphicFramePr>
        <p:xfrm>
          <a:off x="1013460" y="7025290"/>
          <a:ext cx="3859515" cy="257900"/>
        </p:xfrm>
        <a:graphic>
          <a:graphicData uri="http://schemas.openxmlformats.org/drawingml/2006/table">
            <a:tbl>
              <a:tblPr firstRow="1" bandRow="1">
                <a:tableStyleId>{5C22544A-7EE6-4342-B048-85BDC9FD1C3A}</a:tableStyleId>
              </a:tblPr>
              <a:tblGrid>
                <a:gridCol w="141911"/>
                <a:gridCol w="141911"/>
                <a:gridCol w="141911"/>
                <a:gridCol w="141911"/>
                <a:gridCol w="141911"/>
                <a:gridCol w="141911"/>
                <a:gridCol w="141911"/>
                <a:gridCol w="141911"/>
                <a:gridCol w="141911"/>
                <a:gridCol w="141911"/>
                <a:gridCol w="141911"/>
                <a:gridCol w="141911"/>
                <a:gridCol w="141911"/>
                <a:gridCol w="141911"/>
                <a:gridCol w="141911"/>
                <a:gridCol w="141911"/>
                <a:gridCol w="141911"/>
                <a:gridCol w="141911"/>
                <a:gridCol w="141911"/>
                <a:gridCol w="141911"/>
                <a:gridCol w="135822"/>
                <a:gridCol w="175918"/>
                <a:gridCol w="141911"/>
                <a:gridCol w="141911"/>
                <a:gridCol w="141911"/>
                <a:gridCol w="141911"/>
                <a:gridCol w="141911"/>
              </a:tblGrid>
              <a:tr h="232691">
                <a:tc>
                  <a:txBody>
                    <a:bodyPr vert="eaVert" anchorCtr="0"/>
                    <a:lstStyle/>
                    <a:p>
                      <a:pPr algn="ct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福</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州</a:t>
                      </a:r>
                      <a:endParaRPr lang="en-US" altLang="zh-CN"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chemeClr val="tx1"/>
                          </a:solidFill>
                          <a:latin typeface="微软雅黑" panose="020b0503020204020204" pitchFamily="34" charset="-122"/>
                          <a:ea typeface="微软雅黑" panose="020b0503020204020204" pitchFamily="34" charset="-122"/>
                        </a:rPr>
                        <a:t>无</a:t>
                      </a:r>
                      <a:r>
                        <a:rPr lang="zh-CN" altLang="en-US" sz="600" b="0" dirty="1">
                          <a:solidFill>
                            <a:schemeClr val="tx1"/>
                          </a:solidFill>
                          <a:latin typeface="微软雅黑" panose="020b0503020204020204" pitchFamily="34" charset="-122"/>
                          <a:ea typeface="微软雅黑" panose="020b0503020204020204" pitchFamily="34" charset="-122"/>
                        </a:rPr>
                        <a:t>锡</a:t>
                      </a:r>
                      <a:endParaRPr lang="zh-CN" altLang="en-US" sz="600" b="0">
                        <a:solidFill>
                          <a:schemeClr val="tx1"/>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烟</a:t>
                      </a:r>
                      <a:r>
                        <a:rPr lang="zh-CN" altLang="en-US" sz="600" b="0" dirty="1">
                          <a:solidFill>
                            <a:sysClr val="windowText" lastClr="000000"/>
                          </a:solidFill>
                          <a:latin typeface="微软雅黑" panose="020b0503020204020204" pitchFamily="34" charset="-122"/>
                          <a:ea typeface="微软雅黑" panose="020b0503020204020204" pitchFamily="34" charset="-122"/>
                        </a:rPr>
                        <a:t>台</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沈</a:t>
                      </a:r>
                      <a:r>
                        <a:rPr lang="zh-CN" altLang="en-US" sz="600" b="0" dirty="1">
                          <a:solidFill>
                            <a:sysClr val="windowText" lastClr="000000"/>
                          </a:solidFill>
                          <a:latin typeface="微软雅黑" panose="020b0503020204020204" pitchFamily="34" charset="-122"/>
                          <a:ea typeface="微软雅黑" panose="020b0503020204020204" pitchFamily="34" charset="-122"/>
                        </a:rPr>
                        <a:t>阳</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大</a:t>
                      </a:r>
                      <a:r>
                        <a:rPr lang="zh-CN" altLang="en-US" sz="600" b="0" dirty="1">
                          <a:solidFill>
                            <a:sysClr val="windowText" lastClr="000000"/>
                          </a:solidFill>
                          <a:latin typeface="微软雅黑" panose="020b0503020204020204" pitchFamily="34" charset="-122"/>
                          <a:ea typeface="微软雅黑" panose="020b0503020204020204" pitchFamily="34" charset="-122"/>
                        </a:rPr>
                        <a:t>连</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武</a:t>
                      </a:r>
                      <a:r>
                        <a:rPr lang="zh-CN" altLang="en-US" sz="600" b="0" dirty="1">
                          <a:solidFill>
                            <a:sysClr val="windowText" lastClr="000000"/>
                          </a:solidFill>
                          <a:latin typeface="微软雅黑" panose="020b0503020204020204" pitchFamily="34" charset="-122"/>
                          <a:ea typeface="微软雅黑" panose="020b0503020204020204" pitchFamily="34" charset="-122"/>
                        </a:rPr>
                        <a:t>汉</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北</a:t>
                      </a:r>
                      <a:r>
                        <a:rPr lang="zh-CN" altLang="en-US" sz="600" b="0" dirty="1">
                          <a:solidFill>
                            <a:sysClr val="windowText" lastClr="000000"/>
                          </a:solidFill>
                          <a:latin typeface="微软雅黑" panose="020b0503020204020204" pitchFamily="34" charset="-122"/>
                          <a:ea typeface="微软雅黑" panose="020b0503020204020204" pitchFamily="34" charset="-122"/>
                        </a:rPr>
                        <a:t>京</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苏</a:t>
                      </a:r>
                      <a:r>
                        <a:rPr lang="zh-CN" altLang="en-US" sz="600" b="0" dirty="1">
                          <a:solidFill>
                            <a:sysClr val="windowText" lastClr="000000"/>
                          </a:solidFill>
                          <a:latin typeface="微软雅黑" panose="020b0503020204020204" pitchFamily="34" charset="-122"/>
                          <a:ea typeface="微软雅黑" panose="020b0503020204020204" pitchFamily="34" charset="-122"/>
                        </a:rPr>
                        <a:t>州</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郑</a:t>
                      </a:r>
                      <a:r>
                        <a:rPr lang="zh-CN" altLang="en-US" sz="600" b="0" dirty="1">
                          <a:solidFill>
                            <a:sysClr val="windowText" lastClr="000000"/>
                          </a:solidFill>
                          <a:latin typeface="微软雅黑" panose="020b0503020204020204" pitchFamily="34" charset="-122"/>
                          <a:ea typeface="微软雅黑" panose="020b0503020204020204" pitchFamily="34" charset="-122"/>
                        </a:rPr>
                        <a:t>州</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上</a:t>
                      </a:r>
                      <a:r>
                        <a:rPr lang="zh-CN" altLang="en-US" sz="600" b="0" dirty="1">
                          <a:solidFill>
                            <a:sysClr val="windowText" lastClr="000000"/>
                          </a:solidFill>
                          <a:latin typeface="微软雅黑" panose="020b0503020204020204" pitchFamily="34" charset="-122"/>
                          <a:ea typeface="微软雅黑" panose="020b0503020204020204" pitchFamily="34" charset="-122"/>
                        </a:rPr>
                        <a:t>海</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石</a:t>
                      </a:r>
                      <a:r>
                        <a:rPr lang="zh-CN" altLang="en-US" sz="600" b="0" dirty="1">
                          <a:solidFill>
                            <a:sysClr val="windowText" lastClr="000000"/>
                          </a:solidFill>
                          <a:latin typeface="微软雅黑" panose="020b0503020204020204" pitchFamily="34" charset="-122"/>
                          <a:ea typeface="微软雅黑" panose="020b0503020204020204" pitchFamily="34" charset="-122"/>
                        </a:rPr>
                        <a:t>家</a:t>
                      </a:r>
                      <a:r>
                        <a:rPr lang="zh-CN" altLang="en-US" sz="600" b="0" dirty="1">
                          <a:solidFill>
                            <a:sysClr val="windowText" lastClr="000000"/>
                          </a:solidFill>
                          <a:latin typeface="微软雅黑" panose="020b0503020204020204" pitchFamily="34" charset="-122"/>
                          <a:ea typeface="微软雅黑" panose="020b0503020204020204" pitchFamily="34" charset="-122"/>
                        </a:rPr>
                        <a:t>庄</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青</a:t>
                      </a:r>
                      <a:r>
                        <a:rPr lang="zh-CN" altLang="en-US" sz="600" b="0" dirty="1">
                          <a:solidFill>
                            <a:sysClr val="windowText" lastClr="000000"/>
                          </a:solidFill>
                          <a:latin typeface="微软雅黑" panose="020b0503020204020204" pitchFamily="34" charset="-122"/>
                          <a:ea typeface="微软雅黑" panose="020b0503020204020204" pitchFamily="34" charset="-122"/>
                        </a:rPr>
                        <a:t>岛</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长</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沙</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深</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圳</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厦</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门</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dirty="1">
                          <a:solidFill>
                            <a:sysClr val="windowText" lastClr="000000"/>
                          </a:solidFill>
                          <a:latin typeface="微软雅黑" panose="020b0503020204020204" pitchFamily="34" charset="-122"/>
                          <a:ea typeface="微软雅黑" panose="020b0503020204020204" pitchFamily="34" charset="-122"/>
                        </a:rPr>
                        <a:t>太</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原</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dirty="1">
                          <a:solidFill>
                            <a:sysClr val="windowText" lastClr="000000"/>
                          </a:solidFill>
                          <a:latin typeface="微软雅黑" panose="020b0503020204020204" pitchFamily="34" charset="-122"/>
                          <a:ea typeface="微软雅黑" panose="020b0503020204020204" pitchFamily="34" charset="-122"/>
                        </a:rPr>
                        <a:t>重</a:t>
                      </a:r>
                      <a:r>
                        <a:rPr lang="zh-CN" altLang="en-US" sz="600" b="0" dirty="1">
                          <a:solidFill>
                            <a:sysClr val="windowText" lastClr="000000"/>
                          </a:solidFill>
                          <a:latin typeface="微软雅黑" panose="020b0503020204020204" pitchFamily="34" charset="-122"/>
                          <a:ea typeface="微软雅黑" panose="020b0503020204020204" pitchFamily="34" charset="-122"/>
                        </a:rPr>
                        <a:t>庆</a:t>
                      </a:r>
                      <a:endParaRPr lang="zh-CN" altLang="en-US" sz="600" b="0">
                        <a:solidFill>
                          <a:sysClr val="windowText" lastClr="000000"/>
                        </a:solidFill>
                        <a:latin typeface="微软雅黑" panose="020b0503020204020204" pitchFamily="34" charset="-122"/>
                        <a:ea typeface="微软雅黑" panose="020b0503020204020204" pitchFamily="34" charset="-122"/>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长</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春</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昆</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明</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宁</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波</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广</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州</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algn="ct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哈</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尔</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滨</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温</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州</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西</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安</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成</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都</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杭</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州</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vert="eaVert" anchorCtr="0"/>
                    <a:lstStyle/>
                    <a:p>
                      <a:pPr marL="0" algn="ctr" defTabSz="612008" rtl="0" eaLnBrk="1" latinLnBrk="0" hangingPunct="1"/>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济</a:t>
                      </a:r>
                      <a:r>
                        <a:rPr lang="zh-CN" altLang="en-US" sz="600" b="0" kern="1200" dirty="1">
                          <a:solidFill>
                            <a:sysClr val="windowText" lastClr="000000"/>
                          </a:solidFill>
                          <a:latin typeface="微软雅黑" panose="020b0503020204020204" pitchFamily="34" charset="-122"/>
                          <a:ea typeface="微软雅黑" panose="020b0503020204020204" pitchFamily="34" charset="-122"/>
                          <a:cs typeface="+mn-cs"/>
                        </a:rPr>
                        <a:t>南</a:t>
                      </a:r>
                      <a:endParaRPr lang="zh-CN" altLang="en-US" sz="600" b="0" kern="1200">
                        <a:solidFill>
                          <a:sysClr val="windowText" lastClr="000000"/>
                        </a:solidFill>
                        <a:latin typeface="微软雅黑" panose="020b0503020204020204" pitchFamily="34" charset="-122"/>
                        <a:ea typeface="微软雅黑" panose="020b0503020204020204" pitchFamily="34" charset="-122"/>
                        <a:cs typeface="+mn-cs"/>
                      </a:endParaRPr>
                    </a:p>
                  </a:txBody>
                  <a:tcPr marL="0" marR="108000" marT="37510" marB="37510" vert="eaVert"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84" name="文本框 83"/>
          <p:cNvSpPr txBox="1"/>
          <p:nvPr/>
        </p:nvSpPr>
        <p:spPr>
          <a:xfrm>
            <a:off x="3140882" y="566635"/>
            <a:ext cx="2524049"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年新开建酒店城市分布</a:t>
            </a:r>
          </a:p>
        </p:txBody>
      </p:sp>
      <p:graphicFrame>
        <p:nvGraphicFramePr>
          <p:cNvPr id="85" name="图表 84"/>
          <p:cNvGraphicFramePr/>
          <p:nvPr/>
        </p:nvGraphicFramePr>
        <p:xfrm>
          <a:off x="3845074" y="772619"/>
          <a:ext cx="1797395" cy="11514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6" name="表格 85"/>
          <p:cNvGraphicFramePr/>
          <p:nvPr/>
        </p:nvGraphicFramePr>
        <p:xfrm>
          <a:off x="3203582" y="2264349"/>
          <a:ext cx="2349487" cy="993744"/>
        </p:xfrm>
        <a:graphic>
          <a:graphicData uri="http://schemas.openxmlformats.org/drawingml/2006/table">
            <a:tbl>
              <a:tblPr>
                <a:tableStyleId>{5C22544A-7EE6-4342-B048-85BDC9FD1C3A}</a:tableStyleId>
              </a:tblPr>
              <a:tblGrid>
                <a:gridCol w="397279"/>
                <a:gridCol w="325368"/>
                <a:gridCol w="325368"/>
                <a:gridCol w="325368"/>
                <a:gridCol w="325368"/>
                <a:gridCol w="325368"/>
                <a:gridCol w="325368"/>
              </a:tblGrid>
              <a:tr h="161678">
                <a:tc rowSpan="2">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　</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　</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一线城市</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rowSpan="1">
                  <a:txBody>
                    <a:bodyPr/>
                    <a:lstStyle/>
                    <a:p>
                      <a:endParaRPr lang="zh-CN" altLang="en-US"/>
                    </a:p>
                  </a:txBody>
                  <a:tcPr/>
                </a:tc>
                <a:tc gridSpan="2">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二线城市</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rowSpan="1">
                  <a:txBody>
                    <a:bodyPr/>
                    <a:lstStyle/>
                    <a:p>
                      <a:endParaRPr lang="zh-CN" altLang="en-US"/>
                    </a:p>
                  </a:txBody>
                  <a:tcPr/>
                </a:tc>
                <a:tc gridSpan="2">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三线及以下城市</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rowSpan="1">
                  <a:txBody>
                    <a:bodyPr/>
                    <a:lstStyle/>
                    <a:p>
                      <a:endParaRPr lang="zh-CN" altLang="en-US"/>
                    </a:p>
                  </a:txBody>
                  <a:tcPr/>
                </a:tc>
              </a:tr>
              <a:tr h="161623">
                <a:tc gridSpan="1" vMerge="1">
                  <a:txBody>
                    <a:bodyPr/>
                    <a:lstStyle/>
                    <a:p>
                      <a:pPr algn="ctr" fontAlgn="ctr"/>
                      <a:endParaRPr lang="zh-CN" altLang="en-US" sz="1100" b="0" i="0" u="none" strike="noStrike">
                        <a:solidFill>
                          <a:srgbClr val="000000"/>
                        </a:solidFill>
                        <a:effectLst/>
                        <a:latin typeface="+mn-ea"/>
                        <a:ea typeface="+mn-ea"/>
                      </a:endParaRPr>
                    </a:p>
                  </a:txBody>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2017</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2018</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2017</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2018</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2017</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2018</a:t>
                      </a: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年</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23481">
                <a:tc>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一季度</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4</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16</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9</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30</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68</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150</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23481">
                <a:tc>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二季度</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4</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5</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9</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30</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94</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248</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23481">
                <a:tc>
                  <a:txBody>
                    <a:bodyPr anchorCtr="0"/>
                    <a:lstStyle/>
                    <a:p>
                      <a:pPr algn="ctr" fontAlgn="ctr"/>
                      <a:r>
                        <a:rPr lang="zh-CN" altLang="en-US"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上半年汇总</a:t>
                      </a:r>
                      <a:endParaRPr lang="zh-CN" altLang="en-US"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8</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21</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18</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60</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162</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u="none" strike="noStrike" dirty="1">
                          <a:solidFill>
                            <a:schemeClr val="tx1">
                              <a:lumMod val="75000"/>
                              <a:lumOff val="25000"/>
                            </a:schemeClr>
                          </a:solidFill>
                          <a:effectLst/>
                          <a:latin typeface="微软雅黑" panose="020b0503020204020204" pitchFamily="34" charset="-122"/>
                          <a:ea typeface="微软雅黑" panose="020b0503020204020204" pitchFamily="34" charset="-122"/>
                        </a:rPr>
                        <a:t>398</a:t>
                      </a:r>
                      <a:endParaRPr lang="en-US" altLang="zh-CN" sz="600" b="0" i="0" u="none" strike="noStrike">
                        <a:solidFill>
                          <a:schemeClr val="tx1">
                            <a:lumMod val="75000"/>
                            <a:lumOff val="25000"/>
                          </a:schemeClr>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bl>
          </a:graphicData>
        </a:graphic>
      </p:graphicFrame>
      <p:sp>
        <p:nvSpPr>
          <p:cNvPr id="87" name="文本框 86"/>
          <p:cNvSpPr txBox="1"/>
          <p:nvPr/>
        </p:nvSpPr>
        <p:spPr>
          <a:xfrm>
            <a:off x="3149549" y="2007837"/>
            <a:ext cx="2515382"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2017</a:t>
            </a:r>
            <a:r>
              <a:rPr lang="zh-CN" altLang="en-US" sz="800" b="1" dirty="1">
                <a:solidFill>
                  <a:schemeClr val="bg1"/>
                </a:solidFill>
                <a:latin typeface="微软雅黑" panose="020b0503020204020204" pitchFamily="34" charset="-122"/>
                <a:ea typeface="微软雅黑" panose="020b0503020204020204" pitchFamily="34" charset="-122"/>
              </a:rPr>
              <a:t>、</a:t>
            </a: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年新开建酒店数量及分布</a:t>
            </a:r>
          </a:p>
        </p:txBody>
      </p:sp>
      <p:pic>
        <p:nvPicPr>
          <p:cNvPr id="88" name="Picture 39"/>
          <p:cNvPicPr/>
          <p:nvPr/>
        </p:nvPicPr>
        <p:blipFill>
          <a:blip r:embed="rId5"/>
          <a:srcRect/>
          <a:stretch>
            <a:fillRect/>
          </a:stretch>
        </p:blipFill>
        <p:spPr>
          <a:xfrm>
            <a:off x="566741" y="3088085"/>
            <a:ext cx="2376476" cy="1797051"/>
          </a:xfrm>
          <a:prstGeom prst="rect"/>
          <a:solidFill>
            <a:srgbClr val="FFFFFF"/>
          </a:solidFill>
          <a:ln w="9525">
            <a:solidFill>
              <a:srgbClr val="D8C4BD"/>
            </a:solidFill>
            <a:miter lim="800000"/>
          </a:ln>
        </p:spPr>
      </p:pic>
      <p:graphicFrame>
        <p:nvGraphicFramePr>
          <p:cNvPr id="89" name="图表 88"/>
          <p:cNvGraphicFramePr/>
          <p:nvPr/>
        </p:nvGraphicFramePr>
        <p:xfrm>
          <a:off x="3203581" y="3565145"/>
          <a:ext cx="2436535" cy="1410291"/>
        </p:xfrm>
        <a:graphic>
          <a:graphicData uri="http://schemas.openxmlformats.org/drawingml/2006/chart">
            <c:chart xmlns:c="http://schemas.openxmlformats.org/drawingml/2006/chart" xmlns:r="http://schemas.openxmlformats.org/officeDocument/2006/relationships" r:id="rId6"/>
          </a:graphicData>
        </a:graphic>
      </p:graphicFrame>
      <p:sp>
        <p:nvSpPr>
          <p:cNvPr id="90" name="文本框 89"/>
          <p:cNvSpPr txBox="1"/>
          <p:nvPr/>
        </p:nvSpPr>
        <p:spPr>
          <a:xfrm>
            <a:off x="3149550" y="3393155"/>
            <a:ext cx="2506714"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年上半年新开建酒店类型</a:t>
            </a:r>
          </a:p>
        </p:txBody>
      </p:sp>
      <p:sp>
        <p:nvSpPr>
          <p:cNvPr id="91" name="文本框 90"/>
          <p:cNvSpPr txBox="1"/>
          <p:nvPr/>
        </p:nvSpPr>
        <p:spPr>
          <a:xfrm>
            <a:off x="463548" y="2801432"/>
            <a:ext cx="2596356" cy="215444"/>
          </a:xfrm>
          <a:prstGeom prst="rect"/>
          <a:solidFill>
            <a:srgbClr val="4472C4"/>
          </a:solidFill>
        </p:spPr>
        <p:txBody>
          <a:bodyPr wrap="square" rtlCol="0">
            <a:spAutoFit/>
          </a:bodyPr>
          <a:lstStyle/>
          <a:p>
            <a:pPr algn="ctr"/>
            <a:r>
              <a:rPr lang="en-US" altLang="zh-CN" sz="800" b="1" dirty="1">
                <a:solidFill>
                  <a:schemeClr val="bg1"/>
                </a:solidFill>
                <a:latin typeface="微软雅黑" panose="020b0503020204020204" pitchFamily="34" charset="-122"/>
                <a:ea typeface="微软雅黑" panose="020b0503020204020204" pitchFamily="34" charset="-122"/>
              </a:rPr>
              <a:t>2018</a:t>
            </a:r>
            <a:r>
              <a:rPr lang="zh-CN" altLang="en-US" sz="800" b="1" dirty="1">
                <a:solidFill>
                  <a:schemeClr val="bg1"/>
                </a:solidFill>
                <a:latin typeface="微软雅黑" panose="020b0503020204020204" pitchFamily="34" charset="-122"/>
                <a:ea typeface="微软雅黑" panose="020b0503020204020204" pitchFamily="34" charset="-122"/>
              </a:rPr>
              <a:t>年上半年新开建酒店热力图</a:t>
            </a:r>
          </a:p>
        </p:txBody>
      </p:sp>
      <p:sp>
        <p:nvSpPr>
          <p:cNvPr id="2" name="矩形 1"/>
          <p:cNvSpPr/>
          <p:nvPr/>
        </p:nvSpPr>
        <p:spPr>
          <a:xfrm>
            <a:off x="475006" y="5222318"/>
            <a:ext cx="5165110" cy="352982"/>
          </a:xfrm>
          <a:prstGeom prst="rect"/>
        </p:spPr>
        <p:txBody>
          <a:bodyPr wrap="square">
            <a:spAutoFit/>
          </a:bodyPr>
          <a:lstStyle/>
          <a:p>
            <a:pPr marL="171450" indent="-171450" algn="just">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精装修比例波动幅度普遍较小，属于楼市交易正常波动，无明显市场意义，总体上全国的新建住房精装修比例呈现上升趋势。</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福州精装修比例上涨最为明显，增长超过</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9.0%</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，南京下降最为明显，同比下降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5.1%</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472771" y="782440"/>
            <a:ext cx="2587133" cy="768480"/>
          </a:xfrm>
          <a:prstGeom prst="rect"/>
        </p:spPr>
        <p:txBody>
          <a:bodyPr wrap="square">
            <a:spAutoFit/>
          </a:bodyPr>
          <a:lstStyle/>
          <a:p>
            <a:pPr>
              <a:lnSpc>
                <a:spcPct val="150000"/>
              </a:lnSpc>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年上半年全国一二线城市新建住宅交易量（按套数）以及二手房交易量（按套数）延续了</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年的趋势，整体继续呈现下降态势，但下降速度有所减缓（</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年相比</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2016</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年成交量下降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59.13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万套，同比</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2016</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年下降超过</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年相比</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年成交量下降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11.83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万套，同比只下降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5%</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左右）。</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33626900"/>
      </p:ext>
    </p:extLst>
  </p:cSld>
  <p:clrMapOvr>
    <a:masterClrMapping/>
  </p:clrMapOvr>
  <p:transition spd="fas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4" name="矩形 23"/>
          <p:cNvSpPr/>
          <p:nvPr/>
        </p:nvSpPr>
        <p:spPr>
          <a:xfrm>
            <a:off x="463550" y="527910"/>
            <a:ext cx="2905291" cy="228172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4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5" name="矩形 24"/>
          <p:cNvSpPr/>
          <p:nvPr/>
        </p:nvSpPr>
        <p:spPr>
          <a:xfrm>
            <a:off x="3452883" y="527910"/>
            <a:ext cx="2203380" cy="332602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4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6" name="矩形 25"/>
          <p:cNvSpPr/>
          <p:nvPr/>
        </p:nvSpPr>
        <p:spPr>
          <a:xfrm>
            <a:off x="463549" y="2871944"/>
            <a:ext cx="2905292" cy="250721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4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7" name="矩形 26"/>
          <p:cNvSpPr/>
          <p:nvPr/>
        </p:nvSpPr>
        <p:spPr>
          <a:xfrm>
            <a:off x="463549" y="5441466"/>
            <a:ext cx="2905292" cy="231102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8" name="矩形 27"/>
          <p:cNvSpPr/>
          <p:nvPr/>
        </p:nvSpPr>
        <p:spPr>
          <a:xfrm>
            <a:off x="3452883" y="3937340"/>
            <a:ext cx="2203379" cy="381514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graphicFrame>
        <p:nvGraphicFramePr>
          <p:cNvPr id="30" name="图表 29"/>
          <p:cNvGraphicFramePr/>
          <p:nvPr/>
        </p:nvGraphicFramePr>
        <p:xfrm>
          <a:off x="458986" y="5494127"/>
          <a:ext cx="2973164" cy="2209014"/>
        </p:xfrm>
        <a:graphic>
          <a:graphicData uri="http://schemas.openxmlformats.org/drawingml/2006/chart">
            <c:chart xmlns:c="http://schemas.openxmlformats.org/drawingml/2006/chart" xmlns:r="http://schemas.openxmlformats.org/officeDocument/2006/relationships" r:id="rId2"/>
          </a:graphicData>
        </a:graphic>
      </p:graphicFrame>
      <p:sp>
        <p:nvSpPr>
          <p:cNvPr id="31" name="矩形 30"/>
          <p:cNvSpPr/>
          <p:nvPr/>
        </p:nvSpPr>
        <p:spPr>
          <a:xfrm>
            <a:off x="478985" y="5452686"/>
            <a:ext cx="2904595" cy="215444"/>
          </a:xfrm>
          <a:prstGeom prst="rect"/>
          <a:solidFill>
            <a:srgbClr val="4472C4"/>
          </a:solidFill>
        </p:spPr>
        <p:txBody>
          <a:bodyPr wrap="square" anchor="ctr">
            <a:spAutoFit/>
          </a:bodyPr>
          <a:lstStyle/>
          <a:p>
            <a:r>
              <a:rPr lang="zh-CN" altLang="en-US" sz="800" b="1" dirty="1">
                <a:solidFill>
                  <a:schemeClr val="bg1"/>
                </a:solidFill>
                <a:latin typeface="微软雅黑" pitchFamily="34" charset="-122"/>
                <a:ea typeface="微软雅黑" pitchFamily="34" charset="-122"/>
              </a:rPr>
              <a:t>下游市场趋势综述</a:t>
            </a:r>
            <a:endParaRPr lang="en-US" altLang="zh-CN" sz="800" b="1">
              <a:solidFill>
                <a:schemeClr val="bg1"/>
              </a:solidFill>
              <a:latin typeface="微软雅黑" pitchFamily="34" charset="-122"/>
              <a:ea typeface="微软雅黑" pitchFamily="34" charset="-122"/>
            </a:endParaRPr>
          </a:p>
        </p:txBody>
      </p:sp>
      <p:sp>
        <p:nvSpPr>
          <p:cNvPr id="32" name="文本框 31"/>
          <p:cNvSpPr txBox="1"/>
          <p:nvPr/>
        </p:nvSpPr>
        <p:spPr>
          <a:xfrm>
            <a:off x="993638" y="5692948"/>
            <a:ext cx="1907415" cy="200055"/>
          </a:xfrm>
          <a:prstGeom prst="rect"/>
          <a:noFill/>
        </p:spPr>
        <p:txBody>
          <a:bodyPr wrap="square" rtlCol="0">
            <a:spAutoFit/>
          </a:bodyPr>
          <a:lstStyle/>
          <a:p>
            <a:pPr algn="ctr"/>
            <a:r>
              <a:rPr lang="en-US" altLang="zh-CN" sz="700" dirty="1">
                <a:latin typeface="微软雅黑" panose="020b0503020204020204" pitchFamily="34" charset="-122"/>
                <a:ea typeface="微软雅黑" panose="020b0503020204020204" pitchFamily="34" charset="-122"/>
              </a:rPr>
              <a:t>2016-2018</a:t>
            </a:r>
            <a:r>
              <a:rPr lang="zh-CN" altLang="en-US" sz="700" dirty="1">
                <a:latin typeface="微软雅黑" panose="020b0503020204020204" pitchFamily="34" charset="-122"/>
                <a:ea typeface="微软雅黑" panose="020b0503020204020204" pitchFamily="34" charset="-122"/>
              </a:rPr>
              <a:t>年上半年新开业星级酒店数量</a:t>
            </a:r>
          </a:p>
        </p:txBody>
      </p:sp>
      <p:sp>
        <p:nvSpPr>
          <p:cNvPr id="33" name="矩形 32"/>
          <p:cNvSpPr/>
          <p:nvPr/>
        </p:nvSpPr>
        <p:spPr>
          <a:xfrm>
            <a:off x="458986" y="535134"/>
            <a:ext cx="2924595" cy="208303"/>
          </a:xfrm>
          <a:prstGeom prst="rect"/>
          <a:solidFill>
            <a:srgbClr val="4472C4"/>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800" b="1" dirty="1">
                <a:solidFill>
                  <a:schemeClr val="bg1"/>
                </a:solidFill>
                <a:latin typeface="微软雅黑" pitchFamily="34" charset="-122"/>
                <a:ea typeface="微软雅黑" pitchFamily="34" charset="-122"/>
              </a:rPr>
              <a:t>代表城市新开盘精装修房占比及去年同比</a:t>
            </a:r>
            <a:endParaRPr lang="en-US" altLang="zh-CN" sz="800" b="1">
              <a:solidFill>
                <a:schemeClr val="bg1"/>
              </a:solidFill>
              <a:latin typeface="微软雅黑" pitchFamily="34" charset="-122"/>
              <a:ea typeface="微软雅黑" pitchFamily="34" charset="-122"/>
            </a:endParaRPr>
          </a:p>
        </p:txBody>
      </p:sp>
      <p:grpSp>
        <p:nvGrpSpPr>
          <p:cNvPr id="34" name="组合 33"/>
          <p:cNvGrpSpPr/>
          <p:nvPr/>
        </p:nvGrpSpPr>
        <p:grpSpPr>
          <a:xfrm>
            <a:off x="592447" y="834272"/>
            <a:ext cx="2758057" cy="1886008"/>
            <a:chOff x="718961" y="1131569"/>
            <a:chExt cx="2503791" cy="1747886"/>
          </a:xfrm>
        </p:grpSpPr>
        <p:pic>
          <p:nvPicPr>
            <p:cNvPr id="35" name="图片 34"/>
            <p:cNvPicPr/>
            <p:nvPr/>
          </p:nvPicPr>
          <p:blipFill>
            <a:blip r:embed="rId3"/>
            <a:srcRect/>
            <a:stretch>
              <a:fillRect/>
            </a:stretch>
          </p:blipFill>
          <p:spPr>
            <a:xfrm>
              <a:off x="718961" y="1131569"/>
              <a:ext cx="2466564" cy="1743479"/>
            </a:xfrm>
            <a:prstGeom prst="rect"/>
            <a:solidFill>
              <a:schemeClr val="accent2">
                <a:lumMod val="20000"/>
                <a:lumOff val="80000"/>
              </a:schemeClr>
            </a:solidFill>
          </p:spPr>
        </p:pic>
        <p:sp>
          <p:nvSpPr>
            <p:cNvPr id="36" name="五角星 25"/>
            <p:cNvSpPr/>
            <p:nvPr/>
          </p:nvSpPr>
          <p:spPr>
            <a:xfrm>
              <a:off x="2783806" y="2166873"/>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37" name="五角星 39"/>
            <p:cNvSpPr/>
            <p:nvPr/>
          </p:nvSpPr>
          <p:spPr>
            <a:xfrm>
              <a:off x="2427872" y="2638610"/>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38" name="矩形 37"/>
            <p:cNvSpPr/>
            <p:nvPr/>
          </p:nvSpPr>
          <p:spPr>
            <a:xfrm>
              <a:off x="2635324" y="2649308"/>
              <a:ext cx="587428" cy="12138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广州</a:t>
              </a:r>
              <a:r>
                <a:rPr lang="en-US" altLang="zh-CN" sz="600" b="1" dirty="1">
                  <a:solidFill>
                    <a:schemeClr val="accent1">
                      <a:lumMod val="50000"/>
                    </a:schemeClr>
                  </a:solidFill>
                  <a:latin typeface="微软雅黑" pitchFamily="34" charset="-122"/>
                  <a:ea typeface="微软雅黑" pitchFamily="34" charset="-122"/>
                </a:rPr>
                <a:t> </a:t>
              </a:r>
              <a:r>
                <a:rPr lang="en-US" altLang="zh-CN" sz="600" b="1" dirty="1">
                  <a:solidFill>
                    <a:srgbClr val="E46C0A"/>
                  </a:solidFill>
                  <a:latin typeface="微软雅黑" pitchFamily="34" charset="-122"/>
                  <a:ea typeface="微软雅黑" pitchFamily="34" charset="-122"/>
                </a:rPr>
                <a:t>1.5%</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rgbClr val="1D1E20"/>
                </a:solidFill>
                <a:latin typeface="微软雅黑" pitchFamily="34" charset="-122"/>
                <a:ea typeface="微软雅黑" pitchFamily="34" charset="-122"/>
              </a:endParaRPr>
            </a:p>
          </p:txBody>
        </p:sp>
        <p:sp>
          <p:nvSpPr>
            <p:cNvPr id="39" name="矩形 38"/>
            <p:cNvSpPr/>
            <p:nvPr/>
          </p:nvSpPr>
          <p:spPr>
            <a:xfrm>
              <a:off x="2427872" y="1665008"/>
              <a:ext cx="517894" cy="132239"/>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北京 </a:t>
              </a:r>
              <a:r>
                <a:rPr lang="en-US" altLang="zh-CN" sz="600" b="1" dirty="1">
                  <a:solidFill>
                    <a:srgbClr val="E46C0A"/>
                  </a:solidFill>
                  <a:latin typeface="微软雅黑" pitchFamily="34" charset="-122"/>
                  <a:ea typeface="微软雅黑" pitchFamily="34" charset="-122"/>
                </a:rPr>
                <a:t>5.2%</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a:p>
              <a:endParaRPr lang="zh-CN" altLang="en-US" sz="600" b="1">
                <a:solidFill>
                  <a:schemeClr val="accent1">
                    <a:lumMod val="50000"/>
                  </a:schemeClr>
                </a:solidFill>
                <a:latin typeface="微软雅黑" pitchFamily="34" charset="-122"/>
                <a:ea typeface="微软雅黑" pitchFamily="34" charset="-122"/>
              </a:endParaRPr>
            </a:p>
          </p:txBody>
        </p:sp>
        <p:sp>
          <p:nvSpPr>
            <p:cNvPr id="40" name="五角星 42"/>
            <p:cNvSpPr/>
            <p:nvPr/>
          </p:nvSpPr>
          <p:spPr>
            <a:xfrm>
              <a:off x="2548236" y="1757237"/>
              <a:ext cx="87088" cy="50379"/>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1" name="矩形 40"/>
            <p:cNvSpPr/>
            <p:nvPr/>
          </p:nvSpPr>
          <p:spPr>
            <a:xfrm>
              <a:off x="2515829" y="2732791"/>
              <a:ext cx="563218" cy="146664"/>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深圳</a:t>
              </a:r>
              <a:r>
                <a:rPr lang="en-US" altLang="zh-CN" sz="600" b="1" dirty="1">
                  <a:solidFill>
                    <a:schemeClr val="accent1">
                      <a:lumMod val="50000"/>
                    </a:schemeClr>
                  </a:solidFill>
                  <a:latin typeface="微软雅黑" pitchFamily="34" charset="-122"/>
                  <a:ea typeface="微软雅黑" pitchFamily="34" charset="-122"/>
                </a:rPr>
                <a:t> </a:t>
              </a:r>
              <a:r>
                <a:rPr lang="en-US" altLang="zh-CN" sz="600" b="1" dirty="1">
                  <a:solidFill>
                    <a:srgbClr val="E46C0A"/>
                  </a:solidFill>
                  <a:latin typeface="微软雅黑" pitchFamily="34" charset="-122"/>
                  <a:ea typeface="微软雅黑" pitchFamily="34" charset="-122"/>
                </a:rPr>
                <a:t>3.8%</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latin typeface="微软雅黑" pitchFamily="34" charset="-122"/>
                <a:ea typeface="微软雅黑" pitchFamily="34" charset="-122"/>
              </a:endParaRPr>
            </a:p>
          </p:txBody>
        </p:sp>
        <p:sp>
          <p:nvSpPr>
            <p:cNvPr id="42" name="五角星 49"/>
            <p:cNvSpPr/>
            <p:nvPr/>
          </p:nvSpPr>
          <p:spPr>
            <a:xfrm>
              <a:off x="2728070" y="1858681"/>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3" name="五角星 50"/>
            <p:cNvSpPr/>
            <p:nvPr/>
          </p:nvSpPr>
          <p:spPr>
            <a:xfrm>
              <a:off x="2695973" y="2476149"/>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4" name="五角星 52"/>
            <p:cNvSpPr/>
            <p:nvPr/>
          </p:nvSpPr>
          <p:spPr>
            <a:xfrm>
              <a:off x="2405654" y="2241085"/>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5" name="矩形 44"/>
            <p:cNvSpPr/>
            <p:nvPr/>
          </p:nvSpPr>
          <p:spPr>
            <a:xfrm>
              <a:off x="2194383" y="2232456"/>
              <a:ext cx="380656" cy="226809"/>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武汉</a:t>
              </a:r>
              <a:r>
                <a:rPr lang="zh-CN" altLang="en-US" sz="600" b="1" dirty="1">
                  <a:solidFill>
                    <a:srgbClr val="E46C0A"/>
                  </a:solidFill>
                  <a:latin typeface="微软雅黑" pitchFamily="34" charset="-122"/>
                  <a:ea typeface="微软雅黑" pitchFamily="34" charset="-122"/>
                </a:rPr>
                <a:t> </a:t>
              </a:r>
              <a:r>
                <a:rPr lang="en-US" altLang="zh-CN" sz="600" b="1" dirty="1">
                  <a:solidFill>
                    <a:srgbClr val="E46C0A"/>
                  </a:solidFill>
                  <a:latin typeface="微软雅黑" pitchFamily="34" charset="-122"/>
                  <a:ea typeface="微软雅黑" pitchFamily="34" charset="-122"/>
                </a:rPr>
                <a:t>5.5%↑</a:t>
              </a:r>
              <a:endParaRPr lang="zh-CN" altLang="en-US" sz="600" b="1">
                <a:solidFill>
                  <a:srgbClr val="E46C0A"/>
                </a:solidFill>
                <a:latin typeface="微软雅黑" pitchFamily="34" charset="-122"/>
                <a:ea typeface="微软雅黑" pitchFamily="34" charset="-122"/>
              </a:endParaRPr>
            </a:p>
          </p:txBody>
        </p:sp>
        <p:sp>
          <p:nvSpPr>
            <p:cNvPr id="46" name="五角星 54"/>
            <p:cNvSpPr/>
            <p:nvPr/>
          </p:nvSpPr>
          <p:spPr>
            <a:xfrm>
              <a:off x="2333303" y="2429403"/>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7" name="矩形 46"/>
            <p:cNvSpPr/>
            <p:nvPr/>
          </p:nvSpPr>
          <p:spPr>
            <a:xfrm>
              <a:off x="2130349" y="2457757"/>
              <a:ext cx="436521" cy="226809"/>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长沙</a:t>
              </a:r>
              <a:r>
                <a:rPr lang="en-US" altLang="zh-CN" sz="600" b="1" dirty="1">
                  <a:solidFill>
                    <a:srgbClr val="E46C0A"/>
                  </a:solidFill>
                  <a:latin typeface="微软雅黑" pitchFamily="34" charset="-122"/>
                  <a:ea typeface="微软雅黑" pitchFamily="34" charset="-122"/>
                </a:rPr>
                <a:t>3.8%</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p:txBody>
        </p:sp>
        <p:sp>
          <p:nvSpPr>
            <p:cNvPr id="48" name="五角星 58"/>
            <p:cNvSpPr/>
            <p:nvPr/>
          </p:nvSpPr>
          <p:spPr>
            <a:xfrm>
              <a:off x="1858337" y="2211802"/>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49" name="矩形 48"/>
            <p:cNvSpPr/>
            <p:nvPr/>
          </p:nvSpPr>
          <p:spPr>
            <a:xfrm>
              <a:off x="1622434" y="2244262"/>
              <a:ext cx="372056" cy="141442"/>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成都 </a:t>
              </a:r>
              <a:r>
                <a:rPr lang="en-US" altLang="zh-CN" sz="600" b="1" dirty="1">
                  <a:solidFill>
                    <a:srgbClr val="E46C0A"/>
                  </a:solidFill>
                  <a:latin typeface="微软雅黑" pitchFamily="34" charset="-122"/>
                  <a:ea typeface="微软雅黑" pitchFamily="34" charset="-122"/>
                </a:rPr>
                <a:t>0.9%</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p:txBody>
        </p:sp>
        <p:sp>
          <p:nvSpPr>
            <p:cNvPr id="50" name="矩形 49"/>
            <p:cNvSpPr/>
            <p:nvPr/>
          </p:nvSpPr>
          <p:spPr>
            <a:xfrm>
              <a:off x="2266251" y="2046711"/>
              <a:ext cx="589605" cy="133365"/>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南京 </a:t>
              </a:r>
              <a:r>
                <a:rPr lang="en-US" altLang="zh-CN" sz="600" b="1" dirty="1">
                  <a:solidFill>
                    <a:schemeClr val="accent1">
                      <a:lumMod val="50000"/>
                    </a:schemeClr>
                  </a:solidFill>
                  <a:latin typeface="微软雅黑" pitchFamily="34" charset="-122"/>
                  <a:ea typeface="微软雅黑" pitchFamily="34" charset="-122"/>
                </a:rPr>
                <a:t>5.1%↓</a:t>
              </a:r>
              <a:endParaRPr lang="zh-CN" altLang="en-US" sz="600" b="1">
                <a:solidFill>
                  <a:schemeClr val="accent1">
                    <a:lumMod val="50000"/>
                  </a:schemeClr>
                </a:solidFill>
                <a:latin typeface="微软雅黑" pitchFamily="34" charset="-122"/>
                <a:ea typeface="微软雅黑" pitchFamily="34" charset="-122"/>
              </a:endParaRPr>
            </a:p>
          </p:txBody>
        </p:sp>
        <p:sp>
          <p:nvSpPr>
            <p:cNvPr id="51" name="五角星 63"/>
            <p:cNvSpPr/>
            <p:nvPr/>
          </p:nvSpPr>
          <p:spPr>
            <a:xfrm>
              <a:off x="2790303" y="2276496"/>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52" name="矩形 51"/>
            <p:cNvSpPr/>
            <p:nvPr/>
          </p:nvSpPr>
          <p:spPr>
            <a:xfrm>
              <a:off x="2210740" y="1821541"/>
              <a:ext cx="597361" cy="132239"/>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r>
                <a:rPr lang="zh-CN" altLang="en-US" sz="600" b="1" dirty="1">
                  <a:solidFill>
                    <a:schemeClr val="accent1">
                      <a:lumMod val="50000"/>
                    </a:schemeClr>
                  </a:solidFill>
                  <a:latin typeface="微软雅黑" pitchFamily="34" charset="-122"/>
                  <a:ea typeface="微软雅黑" pitchFamily="34" charset="-122"/>
                </a:rPr>
                <a:t>天津 </a:t>
              </a:r>
              <a:r>
                <a:rPr lang="en-US" altLang="zh-CN" sz="600" b="1" dirty="1">
                  <a:solidFill>
                    <a:schemeClr val="accent1">
                      <a:lumMod val="50000"/>
                    </a:schemeClr>
                  </a:solidFill>
                  <a:latin typeface="微软雅黑" pitchFamily="34" charset="-122"/>
                  <a:ea typeface="微软雅黑" pitchFamily="34" charset="-122"/>
                </a:rPr>
                <a:t>1.9%↓</a:t>
              </a:r>
              <a:endParaRPr lang="zh-CN" altLang="en-US" sz="600" b="1">
                <a:solidFill>
                  <a:schemeClr val="accent1">
                    <a:lumMod val="50000"/>
                  </a:schemeClr>
                </a:solidFill>
                <a:latin typeface="微软雅黑" pitchFamily="34" charset="-122"/>
                <a:ea typeface="微软雅黑" pitchFamily="34" charset="-122"/>
              </a:endParaRPr>
            </a:p>
          </p:txBody>
        </p:sp>
        <p:sp>
          <p:nvSpPr>
            <p:cNvPr id="53" name="五角星 67"/>
            <p:cNvSpPr/>
            <p:nvPr/>
          </p:nvSpPr>
          <p:spPr>
            <a:xfrm>
              <a:off x="2661148" y="2112388"/>
              <a:ext cx="138735" cy="105951"/>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sp>
          <p:nvSpPr>
            <p:cNvPr id="54" name="五角星 57"/>
            <p:cNvSpPr/>
            <p:nvPr/>
          </p:nvSpPr>
          <p:spPr>
            <a:xfrm>
              <a:off x="2564457" y="1817645"/>
              <a:ext cx="87088" cy="50379"/>
            </a:xfrm>
            <a:prstGeom prst="star5">
              <a:avLst/>
            </a:prstGeom>
            <a:solidFill>
              <a:srgbClr val="FFC000"/>
            </a:solidFill>
            <a:ln w="9525">
              <a:solidFill>
                <a:schemeClr val="accent1"/>
              </a:solid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endParaRPr lang="zh-CN" altLang="en-US" sz="600">
                <a:latin typeface="微软雅黑" pitchFamily="34" charset="-122"/>
                <a:ea typeface="微软雅黑" pitchFamily="34" charset="-122"/>
              </a:endParaRPr>
            </a:p>
          </p:txBody>
        </p:sp>
      </p:grpSp>
      <p:graphicFrame>
        <p:nvGraphicFramePr>
          <p:cNvPr id="55" name="表格 54"/>
          <p:cNvGraphicFramePr/>
          <p:nvPr/>
        </p:nvGraphicFramePr>
        <p:xfrm>
          <a:off x="3602166" y="935696"/>
          <a:ext cx="1925200" cy="2852796"/>
        </p:xfrm>
        <a:graphic>
          <a:graphicData uri="http://schemas.openxmlformats.org/drawingml/2006/table">
            <a:tbl>
              <a:tblPr firstRow="1" bandRow="1">
                <a:tableStyleId>{5C22544A-7EE6-4342-B048-85BDC9FD1C3A}</a:tableStyleId>
              </a:tblPr>
              <a:tblGrid>
                <a:gridCol w="481300"/>
                <a:gridCol w="501234"/>
                <a:gridCol w="461366"/>
                <a:gridCol w="481300"/>
              </a:tblGrid>
              <a:tr h="292476">
                <a:tc>
                  <a:txBody>
                    <a:bodyPr anchorCtr="0"/>
                    <a:lstStyle/>
                    <a:p>
                      <a:pPr algn="ctr"/>
                      <a:r>
                        <a:rPr lang="zh-CN" altLang="en-US" sz="600" dirty="1">
                          <a:latin typeface="微软雅黑" pitchFamily="34" charset="-122"/>
                          <a:ea typeface="微软雅黑" pitchFamily="34" charset="-122"/>
                        </a:rPr>
                        <a:t>城市</a:t>
                      </a:r>
                    </a:p>
                  </a:txBody>
                  <a:tcPr anchor="ctr">
                    <a:solidFill>
                      <a:schemeClr val="accent2">
                        <a:lumMod val="60000"/>
                        <a:lumOff val="40000"/>
                      </a:schemeClr>
                    </a:solidFill>
                  </a:tcPr>
                </a:tc>
                <a:tc>
                  <a:txBody>
                    <a:bodyPr anchorCtr="0"/>
                    <a:lstStyle/>
                    <a:p>
                      <a:pPr algn="ctr"/>
                      <a:r>
                        <a:rPr lang="en-US" altLang="zh-CN" sz="600" dirty="1">
                          <a:latin typeface="微软雅黑" pitchFamily="34" charset="-122"/>
                          <a:ea typeface="微软雅黑" pitchFamily="34" charset="-122"/>
                        </a:rPr>
                        <a:t>17</a:t>
                      </a:r>
                      <a:r>
                        <a:rPr lang="zh-CN" altLang="en-US" sz="600" dirty="1">
                          <a:latin typeface="微软雅黑" pitchFamily="34" charset="-122"/>
                          <a:ea typeface="微软雅黑" pitchFamily="34" charset="-122"/>
                        </a:rPr>
                        <a:t>年</a:t>
                      </a:r>
                      <a:endParaRPr lang="en-US" altLang="zh-CN" sz="600">
                        <a:latin typeface="微软雅黑" pitchFamily="34" charset="-122"/>
                        <a:ea typeface="微软雅黑" pitchFamily="34" charset="-122"/>
                      </a:endParaRPr>
                    </a:p>
                    <a:p>
                      <a:pPr algn="ctr"/>
                      <a:r>
                        <a:rPr lang="zh-CN" altLang="en-US" sz="600" dirty="1">
                          <a:latin typeface="微软雅黑" pitchFamily="34" charset="-122"/>
                          <a:ea typeface="微软雅黑" pitchFamily="34" charset="-122"/>
                        </a:rPr>
                        <a:t>上半年</a:t>
                      </a:r>
                    </a:p>
                  </a:txBody>
                  <a:tcPr anchor="ctr">
                    <a:solidFill>
                      <a:schemeClr val="accent2">
                        <a:lumMod val="60000"/>
                        <a:lumOff val="40000"/>
                      </a:schemeClr>
                    </a:solidFill>
                  </a:tcPr>
                </a:tc>
                <a:tc>
                  <a:txBody>
                    <a:bodyPr anchorCtr="0"/>
                    <a:lstStyle/>
                    <a:p>
                      <a:pPr algn="ctr"/>
                      <a:r>
                        <a:rPr lang="en-US" altLang="zh-CN" sz="600" dirty="1">
                          <a:latin typeface="微软雅黑" pitchFamily="34" charset="-122"/>
                          <a:ea typeface="微软雅黑" pitchFamily="34" charset="-122"/>
                        </a:rPr>
                        <a:t>18</a:t>
                      </a:r>
                      <a:r>
                        <a:rPr lang="zh-CN" altLang="en-US" sz="600" dirty="1">
                          <a:latin typeface="微软雅黑" pitchFamily="34" charset="-122"/>
                          <a:ea typeface="微软雅黑" pitchFamily="34" charset="-122"/>
                        </a:rPr>
                        <a:t>年</a:t>
                      </a:r>
                      <a:endParaRPr lang="en-US" altLang="zh-CN" sz="600">
                        <a:latin typeface="微软雅黑" pitchFamily="34" charset="-122"/>
                        <a:ea typeface="微软雅黑" pitchFamily="34" charset="-122"/>
                      </a:endParaRPr>
                    </a:p>
                    <a:p>
                      <a:pPr algn="ctr"/>
                      <a:r>
                        <a:rPr lang="zh-CN" altLang="en-US" sz="600" dirty="1">
                          <a:latin typeface="微软雅黑" pitchFamily="34" charset="-122"/>
                          <a:ea typeface="微软雅黑" pitchFamily="34" charset="-122"/>
                        </a:rPr>
                        <a:t>上半年</a:t>
                      </a:r>
                    </a:p>
                  </a:txBody>
                  <a:tcPr anchor="ctr">
                    <a:solidFill>
                      <a:schemeClr val="accent2">
                        <a:lumMod val="60000"/>
                        <a:lumOff val="40000"/>
                      </a:schemeClr>
                    </a:solidFill>
                  </a:tcPr>
                </a:tc>
                <a:tc>
                  <a:txBody>
                    <a:bodyPr anchorCtr="0"/>
                    <a:lstStyle/>
                    <a:p>
                      <a:pPr algn="ctr"/>
                      <a:r>
                        <a:rPr lang="zh-CN" altLang="en-US" sz="600" dirty="1">
                          <a:latin typeface="微软雅黑" pitchFamily="34" charset="-122"/>
                          <a:ea typeface="微软雅黑" pitchFamily="34" charset="-122"/>
                        </a:rPr>
                        <a:t>同比</a:t>
                      </a:r>
                    </a:p>
                  </a:txBody>
                  <a:tcPr anchor="ctr">
                    <a:solidFill>
                      <a:schemeClr val="accent2">
                        <a:lumMod val="60000"/>
                        <a:lumOff val="40000"/>
                      </a:schemeClr>
                    </a:solidFill>
                  </a:tcPr>
                </a:tc>
              </a:tr>
              <a:tr h="179986">
                <a:tc>
                  <a:txBody>
                    <a:bodyPr anchorCtr="0"/>
                    <a:lstStyle/>
                    <a:p>
                      <a:pPr algn="ctr"/>
                      <a:r>
                        <a:rPr lang="zh-CN" altLang="en-US" sz="600" dirty="1">
                          <a:latin typeface="微软雅黑" pitchFamily="34" charset="-122"/>
                          <a:ea typeface="微软雅黑" pitchFamily="34" charset="-122"/>
                        </a:rPr>
                        <a:t>北京</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72.7%</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77.9%</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5.2%</a:t>
                      </a:r>
                      <a:r>
                        <a:rPr lang="en-US" altLang="zh-CN" sz="600" b="1" dirty="1">
                          <a:solidFill>
                            <a:schemeClr val="accent6">
                              <a:lumMod val="75000"/>
                            </a:schemeClr>
                          </a:solidFill>
                          <a:latin typeface="微软雅黑" pitchFamily="34" charset="-122"/>
                          <a:ea typeface="微软雅黑" pitchFamily="34" charset="-122"/>
                        </a:rPr>
                        <a:t>↑ </a:t>
                      </a:r>
                      <a:endParaRPr lang="zh-CN" altLang="en-US" sz="600" kern="1200">
                        <a:solidFill>
                          <a:srgbClr val="E46C0A"/>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上海</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49.2%</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53.7%</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4.5%</a:t>
                      </a:r>
                      <a:r>
                        <a:rPr lang="en-US" altLang="zh-CN" sz="600" b="1" dirty="1">
                          <a:solidFill>
                            <a:schemeClr val="accent6">
                              <a:lumMod val="75000"/>
                            </a:schemeClr>
                          </a:solidFill>
                          <a:latin typeface="微软雅黑" pitchFamily="34" charset="-122"/>
                          <a:ea typeface="微软雅黑" pitchFamily="34" charset="-122"/>
                        </a:rPr>
                        <a:t>↑</a:t>
                      </a:r>
                      <a:endParaRPr lang="zh-CN" altLang="en-US" sz="600" kern="1200">
                        <a:solidFill>
                          <a:srgbClr val="E46C0A"/>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广州</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62.5%</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64.0%</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1.5%</a:t>
                      </a:r>
                      <a:r>
                        <a:rPr lang="en-US" altLang="zh-CN" sz="600" b="1" dirty="1">
                          <a:solidFill>
                            <a:schemeClr val="accent6">
                              <a:lumMod val="75000"/>
                            </a:schemeClr>
                          </a:solidFill>
                          <a:latin typeface="微软雅黑" pitchFamily="34" charset="-122"/>
                          <a:ea typeface="微软雅黑" pitchFamily="34" charset="-122"/>
                        </a:rPr>
                        <a:t>↑</a:t>
                      </a:r>
                      <a:endParaRPr lang="zh-CN" altLang="en-US" sz="600" kern="1200">
                        <a:solidFill>
                          <a:srgbClr val="E46C0A"/>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深圳</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33.8%</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37.6%</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dirty="1">
                          <a:solidFill>
                            <a:srgbClr val="E46C0A"/>
                          </a:solidFill>
                          <a:latin typeface="微软雅黑" pitchFamily="34" charset="-122"/>
                          <a:ea typeface="微软雅黑" pitchFamily="34" charset="-122"/>
                        </a:rPr>
                        <a:t>3.8%</a:t>
                      </a:r>
                      <a:r>
                        <a:rPr lang="en-US" altLang="zh-CN" sz="600" b="1" dirty="1">
                          <a:solidFill>
                            <a:schemeClr val="accent6">
                              <a:lumMod val="75000"/>
                            </a:schemeClr>
                          </a:solidFill>
                          <a:latin typeface="微软雅黑" pitchFamily="34" charset="-122"/>
                          <a:ea typeface="微软雅黑" pitchFamily="34" charset="-122"/>
                        </a:rPr>
                        <a:t>↑</a:t>
                      </a:r>
                      <a:endParaRPr lang="zh-CN" altLang="en-US" sz="600">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天津</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27.3%</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25.4%</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chemeClr val="dk1"/>
                          </a:solidFill>
                          <a:latin typeface="微软雅黑" pitchFamily="34" charset="-122"/>
                          <a:ea typeface="微软雅黑" pitchFamily="34" charset="-122"/>
                          <a:cs typeface="+mn-cs"/>
                        </a:rPr>
                        <a:t>1.9%</a:t>
                      </a:r>
                      <a:r>
                        <a:rPr lang="en-US" altLang="zh-CN" sz="600" b="1" dirty="1">
                          <a:solidFill>
                            <a:schemeClr val="accent1">
                              <a:lumMod val="50000"/>
                            </a:schemeClr>
                          </a:solidFill>
                          <a:latin typeface="微软雅黑" pitchFamily="34" charset="-122"/>
                          <a:ea typeface="微软雅黑" pitchFamily="34" charset="-122"/>
                        </a:rPr>
                        <a:t>↓</a:t>
                      </a:r>
                      <a:endParaRPr lang="zh-CN" altLang="en-US" sz="600" kern="1200">
                        <a:solidFill>
                          <a:schemeClr val="dk1"/>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青岛</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11.4%</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15.3%</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4.0%</a:t>
                      </a:r>
                      <a:r>
                        <a:rPr lang="en-US" altLang="zh-CN" sz="600" b="1" dirty="1">
                          <a:solidFill>
                            <a:schemeClr val="accent6">
                              <a:lumMod val="75000"/>
                            </a:schemeClr>
                          </a:solidFill>
                          <a:latin typeface="微软雅黑" pitchFamily="34" charset="-122"/>
                          <a:ea typeface="微软雅黑" pitchFamily="34" charset="-122"/>
                        </a:rPr>
                        <a:t>↑</a:t>
                      </a:r>
                      <a:endParaRPr lang="zh-CN" altLang="en-US" sz="600" kern="1200">
                        <a:solidFill>
                          <a:srgbClr val="E46C0A"/>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苏州</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21.6%</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26.7%</a:t>
                      </a:r>
                    </a:p>
                  </a:txBody>
                  <a:tcPr marL="6350" marR="6350" marT="6350" marB="0" anchor="ctr"/>
                </a:tc>
                <a:tc>
                  <a:txBody>
                    <a:bodyPr anchorCtr="0"/>
                    <a:lstStyle/>
                    <a:p>
                      <a:pPr algn="r"/>
                      <a:r>
                        <a:rPr lang="en-US" altLang="zh-CN" sz="600" dirty="1">
                          <a:solidFill>
                            <a:schemeClr val="accent6">
                              <a:lumMod val="75000"/>
                            </a:schemeClr>
                          </a:solidFill>
                          <a:latin typeface="微软雅黑" pitchFamily="34" charset="-122"/>
                          <a:ea typeface="微软雅黑" pitchFamily="34" charset="-122"/>
                        </a:rPr>
                        <a:t>5.0%</a:t>
                      </a:r>
                      <a:r>
                        <a:rPr lang="en-US" altLang="zh-CN" sz="600" b="1" dirty="1">
                          <a:solidFill>
                            <a:schemeClr val="accent6">
                              <a:lumMod val="75000"/>
                            </a:schemeClr>
                          </a:solidFill>
                          <a:latin typeface="微软雅黑" pitchFamily="34" charset="-122"/>
                          <a:ea typeface="微软雅黑" pitchFamily="34" charset="-122"/>
                        </a:rPr>
                        <a:t>↑</a:t>
                      </a:r>
                      <a:endParaRPr lang="zh-CN" altLang="en-US" sz="600">
                        <a:solidFill>
                          <a:schemeClr val="accent6">
                            <a:lumMod val="75000"/>
                          </a:schemeClr>
                        </a:solidFill>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南京</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36.6%</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31.5%</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1D1E20"/>
                          </a:solidFill>
                          <a:latin typeface="微软雅黑" pitchFamily="34" charset="-122"/>
                          <a:ea typeface="微软雅黑" pitchFamily="34" charset="-122"/>
                          <a:cs typeface="+mn-cs"/>
                        </a:rPr>
                        <a:t>5.1%</a:t>
                      </a:r>
                      <a:r>
                        <a:rPr lang="en-US" altLang="zh-CN" sz="600" b="1" dirty="1">
                          <a:solidFill>
                            <a:schemeClr val="accent1">
                              <a:lumMod val="50000"/>
                            </a:schemeClr>
                          </a:solidFill>
                          <a:latin typeface="微软雅黑" pitchFamily="34" charset="-122"/>
                          <a:ea typeface="微软雅黑" pitchFamily="34" charset="-122"/>
                        </a:rPr>
                        <a:t>↓</a:t>
                      </a:r>
                      <a:endParaRPr lang="zh-CN" altLang="en-US" sz="600" kern="1200">
                        <a:solidFill>
                          <a:srgbClr val="1D1E20"/>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杭州</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19.0%</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19.8%</a:t>
                      </a:r>
                    </a:p>
                  </a:txBody>
                  <a:tcPr marL="6350" marR="6350" marT="6350" marB="0" anchor="ctr"/>
                </a:tc>
                <a:tc>
                  <a:txBody>
                    <a:bodyPr anchorCtr="0"/>
                    <a:lstStyle/>
                    <a:p>
                      <a:pPr algn="r"/>
                      <a:r>
                        <a:rPr lang="en-US" altLang="zh-CN" sz="600" dirty="1">
                          <a:solidFill>
                            <a:schemeClr val="accent6">
                              <a:lumMod val="75000"/>
                            </a:schemeClr>
                          </a:solidFill>
                          <a:latin typeface="微软雅黑" pitchFamily="34" charset="-122"/>
                          <a:ea typeface="微软雅黑" pitchFamily="34" charset="-122"/>
                        </a:rPr>
                        <a:t>0.8%</a:t>
                      </a:r>
                      <a:r>
                        <a:rPr lang="en-US" altLang="zh-CN" sz="600" b="1" dirty="1">
                          <a:solidFill>
                            <a:schemeClr val="accent6">
                              <a:lumMod val="75000"/>
                            </a:schemeClr>
                          </a:solidFill>
                          <a:latin typeface="微软雅黑" pitchFamily="34" charset="-122"/>
                          <a:ea typeface="微软雅黑" pitchFamily="34" charset="-122"/>
                        </a:rPr>
                        <a:t>↑</a:t>
                      </a:r>
                      <a:endParaRPr lang="zh-CN" altLang="en-US" sz="600">
                        <a:solidFill>
                          <a:schemeClr val="accent6">
                            <a:lumMod val="75000"/>
                          </a:schemeClr>
                        </a:solidFill>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温州</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25.2%</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26.6%</a:t>
                      </a:r>
                    </a:p>
                  </a:txBody>
                  <a:tcPr marL="6350" marR="6350" marT="6350" marB="0" anchor="ctr"/>
                </a:tc>
                <a:tc>
                  <a:txBody>
                    <a:bodyPr anchorCtr="0"/>
                    <a:lstStyle/>
                    <a:p>
                      <a:pPr algn="r"/>
                      <a:r>
                        <a:rPr lang="en-US" altLang="zh-CN" sz="600" dirty="1">
                          <a:solidFill>
                            <a:srgbClr val="E46C0A"/>
                          </a:solidFill>
                          <a:latin typeface="微软雅黑" pitchFamily="34" charset="-122"/>
                          <a:ea typeface="微软雅黑" pitchFamily="34" charset="-122"/>
                        </a:rPr>
                        <a:t>1.4%</a:t>
                      </a:r>
                      <a:r>
                        <a:rPr lang="en-US" altLang="zh-CN" sz="600" b="1" dirty="1">
                          <a:solidFill>
                            <a:schemeClr val="accent6">
                              <a:lumMod val="75000"/>
                            </a:schemeClr>
                          </a:solidFill>
                          <a:latin typeface="微软雅黑" pitchFamily="34" charset="-122"/>
                          <a:ea typeface="微软雅黑" pitchFamily="34" charset="-122"/>
                        </a:rPr>
                        <a:t>↑</a:t>
                      </a:r>
                      <a:endParaRPr lang="zh-CN" altLang="en-US" sz="600">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福州</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17.3%</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26.3%</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9.0%</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成都</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19.4%</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20.3%</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0.9%</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a:txBody>
                  <a:tcPr anchor="ctr"/>
                </a:tc>
              </a:tr>
              <a:tr h="179986">
                <a:tc>
                  <a:txBody>
                    <a:bodyPr anchorCtr="0"/>
                    <a:lstStyle/>
                    <a:p>
                      <a:pPr algn="ctr"/>
                      <a:r>
                        <a:rPr lang="zh-CN" altLang="en-US" sz="600" dirty="1">
                          <a:latin typeface="微软雅黑" pitchFamily="34" charset="-122"/>
                          <a:ea typeface="微软雅黑" pitchFamily="34" charset="-122"/>
                        </a:rPr>
                        <a:t>武汉</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24.6%</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30.1%</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5.5%</a:t>
                      </a:r>
                      <a:r>
                        <a:rPr lang="en-US" altLang="zh-CN" sz="600" b="1" dirty="1">
                          <a:solidFill>
                            <a:schemeClr val="accent6">
                              <a:lumMod val="75000"/>
                            </a:schemeClr>
                          </a:solidFill>
                          <a:latin typeface="微软雅黑" pitchFamily="34" charset="-122"/>
                          <a:ea typeface="微软雅黑" pitchFamily="34" charset="-122"/>
                        </a:rPr>
                        <a:t>↑</a:t>
                      </a:r>
                      <a:endParaRPr lang="zh-CN" altLang="en-US" sz="600" kern="1200">
                        <a:solidFill>
                          <a:srgbClr val="E46C0A"/>
                        </a:solidFill>
                        <a:latin typeface="微软雅黑" pitchFamily="34" charset="-122"/>
                        <a:ea typeface="微软雅黑" pitchFamily="34" charset="-122"/>
                        <a:cs typeface="+mn-cs"/>
                      </a:endParaRPr>
                    </a:p>
                  </a:txBody>
                  <a:tcPr anchor="ctr"/>
                </a:tc>
              </a:tr>
              <a:tr h="179986">
                <a:tc>
                  <a:txBody>
                    <a:bodyPr anchorCtr="0"/>
                    <a:lstStyle/>
                    <a:p>
                      <a:pPr algn="ctr"/>
                      <a:r>
                        <a:rPr lang="zh-CN" altLang="en-US" sz="600" dirty="1">
                          <a:latin typeface="微软雅黑" pitchFamily="34" charset="-122"/>
                          <a:ea typeface="微软雅黑" pitchFamily="34" charset="-122"/>
                        </a:rPr>
                        <a:t>长沙</a:t>
                      </a:r>
                    </a:p>
                  </a:txBody>
                  <a:tcPr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21.3%</a:t>
                      </a:r>
                    </a:p>
                  </a:txBody>
                  <a:tcPr marL="6350" marR="6350" marT="6350" marB="0" anchor="ctr"/>
                </a:tc>
                <a:tc>
                  <a:txBody>
                    <a:bodyPr anchorCtr="0"/>
                    <a:lstStyle/>
                    <a:p>
                      <a:pPr algn="ctr" fontAlgn="b"/>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25.1%</a:t>
                      </a:r>
                    </a:p>
                  </a:txBody>
                  <a:tcPr marL="6350" marR="6350" marT="6350" marB="0" anchor="ctr"/>
                </a:tc>
                <a:tc>
                  <a:txBody>
                    <a:bodyPr anchorCtr="0"/>
                    <a:lstStyle/>
                    <a:p>
                      <a:pPr marL="0" marR="0" indent="0" algn="r" defTabSz="914400" fontAlgn="auto" rtl="0" eaLnBrk="1" latinLnBrk="0" hangingPunct="1">
                        <a:lnSpc>
                          <a:spcPct val="100000"/>
                        </a:lnSpc>
                        <a:spcBef>
                          <a:spcPct val="0"/>
                        </a:spcBef>
                        <a:spcAft>
                          <a:spcPct val="0"/>
                        </a:spcAft>
                        <a:buClrTx/>
                        <a:buSzTx/>
                        <a:buFontTx/>
                        <a:buNone/>
                        <a:defRPr/>
                      </a:pPr>
                      <a:r>
                        <a:rPr lang="en-US" altLang="zh-CN" sz="600" kern="1200" dirty="1">
                          <a:solidFill>
                            <a:srgbClr val="E46C0A"/>
                          </a:solidFill>
                          <a:latin typeface="微软雅黑" pitchFamily="34" charset="-122"/>
                          <a:ea typeface="微软雅黑" pitchFamily="34" charset="-122"/>
                          <a:cs typeface="+mn-cs"/>
                        </a:rPr>
                        <a:t>3.8%</a:t>
                      </a:r>
                      <a:r>
                        <a:rPr lang="en-US" altLang="zh-CN" sz="600" b="1" dirty="1">
                          <a:solidFill>
                            <a:schemeClr val="accent6">
                              <a:lumMod val="75000"/>
                            </a:schemeClr>
                          </a:solidFill>
                          <a:latin typeface="微软雅黑" pitchFamily="34" charset="-122"/>
                          <a:ea typeface="微软雅黑" pitchFamily="34" charset="-122"/>
                        </a:rPr>
                        <a:t>↑</a:t>
                      </a:r>
                      <a:endParaRPr lang="zh-CN" altLang="en-US" sz="600" b="1">
                        <a:solidFill>
                          <a:schemeClr val="accent1">
                            <a:lumMod val="50000"/>
                          </a:schemeClr>
                        </a:solidFill>
                        <a:latin typeface="微软雅黑" pitchFamily="34" charset="-122"/>
                        <a:ea typeface="微软雅黑" pitchFamily="34" charset="-122"/>
                      </a:endParaRPr>
                    </a:p>
                  </a:txBody>
                  <a:tcPr anchor="ctr"/>
                </a:tc>
              </a:tr>
            </a:tbl>
          </a:graphicData>
        </a:graphic>
      </p:graphicFrame>
      <p:sp>
        <p:nvSpPr>
          <p:cNvPr id="56" name="矩形 55"/>
          <p:cNvSpPr/>
          <p:nvPr/>
        </p:nvSpPr>
        <p:spPr>
          <a:xfrm>
            <a:off x="3452883" y="535238"/>
            <a:ext cx="2203379" cy="198673"/>
          </a:xfrm>
          <a:prstGeom prst="rect"/>
          <a:solidFill>
            <a:srgbClr val="4472C4"/>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800" b="1" dirty="1">
                <a:solidFill>
                  <a:schemeClr val="bg1"/>
                </a:solidFill>
                <a:latin typeface="微软雅黑" pitchFamily="34" charset="-122"/>
                <a:ea typeface="微软雅黑" pitchFamily="34" charset="-122"/>
              </a:rPr>
              <a:t>城市别精装房比例及同比</a:t>
            </a:r>
          </a:p>
        </p:txBody>
      </p:sp>
      <p:grpSp>
        <p:nvGrpSpPr>
          <p:cNvPr id="57" name="组合 56"/>
          <p:cNvGrpSpPr/>
          <p:nvPr/>
        </p:nvGrpSpPr>
        <p:grpSpPr>
          <a:xfrm>
            <a:off x="3459232" y="4229565"/>
            <a:ext cx="2197012" cy="1117086"/>
            <a:chOff x="-1072573" y="2573737"/>
            <a:chExt cx="14212831" cy="1956595"/>
          </a:xfrm>
        </p:grpSpPr>
        <p:grpSp>
          <p:nvGrpSpPr>
            <p:cNvPr id="58" name="组合 57"/>
            <p:cNvGrpSpPr/>
            <p:nvPr/>
          </p:nvGrpSpPr>
          <p:grpSpPr>
            <a:xfrm>
              <a:off x="-508216" y="2573737"/>
              <a:ext cx="13648474" cy="375669"/>
              <a:chOff x="-508216" y="2573737"/>
              <a:chExt cx="13648474" cy="375669"/>
            </a:xfrm>
          </p:grpSpPr>
          <p:sp>
            <p:nvSpPr>
              <p:cNvPr id="60" name="文本框 59"/>
              <p:cNvSpPr txBox="1"/>
              <p:nvPr/>
            </p:nvSpPr>
            <p:spPr>
              <a:xfrm>
                <a:off x="-508216" y="2573737"/>
                <a:ext cx="13648474" cy="375669"/>
              </a:xfrm>
              <a:prstGeom prst="rect"/>
              <a:noFill/>
            </p:spPr>
            <p:txBody>
              <a:bodyPr wrap="square" rtlCol="0">
                <a:spAutoFit/>
              </a:bodyPr>
              <a:lstStyle/>
              <a:p>
                <a:pPr algn="just">
                  <a:lnSpc>
                    <a:spcPct val="150000"/>
                  </a:lnSpc>
                </a:pPr>
                <a:r>
                  <a:rPr lang="zh-CN" altLang="en-US" sz="600" b="1" dirty="1">
                    <a:solidFill>
                      <a:schemeClr val="accent5">
                        <a:lumMod val="50000"/>
                      </a:schemeClr>
                    </a:solidFill>
                    <a:latin typeface="微软雅黑" panose="020b0503020204020204" pitchFamily="34" charset="-122"/>
                    <a:ea typeface="微软雅黑" panose="020b0503020204020204" pitchFamily="34" charset="-122"/>
                  </a:rPr>
                  <a:t>适当拓展部分二线和三线（含三线以下）城市房地产市场</a:t>
                </a:r>
                <a:endParaRPr lang="en-US" altLang="zh-CN" sz="600" b="1">
                  <a:solidFill>
                    <a:schemeClr val="accent5">
                      <a:lumMod val="50000"/>
                    </a:schemeClr>
                  </a:solidFill>
                  <a:latin typeface="微软雅黑" panose="020b0503020204020204" pitchFamily="34" charset="-122"/>
                  <a:ea typeface="微软雅黑" panose="020b0503020204020204" pitchFamily="34" charset="-122"/>
                </a:endParaRPr>
              </a:p>
            </p:txBody>
          </p:sp>
          <p:grpSp>
            <p:nvGrpSpPr>
              <p:cNvPr id="61" name="组合 60"/>
              <p:cNvGrpSpPr/>
              <p:nvPr/>
            </p:nvGrpSpPr>
            <p:grpSpPr>
              <a:xfrm>
                <a:off x="-479985" y="2652146"/>
                <a:ext cx="12489148" cy="272144"/>
                <a:chOff x="-475585" y="2637863"/>
                <a:chExt cx="12489148" cy="272144"/>
              </a:xfrm>
            </p:grpSpPr>
            <p:cxnSp>
              <p:nvCxnSpPr>
                <p:cNvPr id="62" name="直接连接符 61"/>
                <p:cNvCxnSpPr/>
                <p:nvPr/>
              </p:nvCxnSpPr>
              <p:spPr>
                <a:xfrm>
                  <a:off x="-475585" y="2637863"/>
                  <a:ext cx="0" cy="272144"/>
                </a:xfrm>
                <a:prstGeom prst="line"/>
                <a:ln w="1111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475585" y="2898885"/>
                  <a:ext cx="12489148" cy="832"/>
                </a:xfrm>
                <a:prstGeom prst="line"/>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矩形 58"/>
            <p:cNvSpPr/>
            <p:nvPr/>
          </p:nvSpPr>
          <p:spPr>
            <a:xfrm>
              <a:off x="-1072573" y="3155689"/>
              <a:ext cx="14160314" cy="1374643"/>
            </a:xfrm>
            <a:prstGeom prst="rect"/>
          </p:spPr>
          <p:txBody>
            <a:bodyPr wrap="square">
              <a:spAutoFit/>
            </a:bodyPr>
            <a:lstStyle/>
            <a:p>
              <a:pPr algn="just">
                <a:lnSpc>
                  <a:spcPct val="150000"/>
                </a:lnSpc>
              </a:pPr>
              <a:r>
                <a:rPr lang="zh-CN" altLang="en-US" sz="600" dirty="1">
                  <a:latin typeface="微软雅黑" panose="020b0503020204020204" pitchFamily="34" charset="-122"/>
                  <a:ea typeface="微软雅黑" panose="020b0503020204020204" pitchFamily="34" charset="-122"/>
                </a:rPr>
                <a:t>从目前市场情况来看，一线城市新房、二手房交易量将会大概率继续下行，二线城市基本维持平稳，只有部分大力进行“人才引进”的二线城市和三四线城市因为外来人口增加、城镇化等原因有望持续保持增长，卫浴产品使用量将进一步提高。</a:t>
              </a:r>
            </a:p>
          </p:txBody>
        </p:sp>
      </p:grpSp>
      <p:grpSp>
        <p:nvGrpSpPr>
          <p:cNvPr id="64" name="组合 63"/>
          <p:cNvGrpSpPr/>
          <p:nvPr/>
        </p:nvGrpSpPr>
        <p:grpSpPr>
          <a:xfrm>
            <a:off x="3459234" y="5417336"/>
            <a:ext cx="2188892" cy="1065937"/>
            <a:chOff x="-1163323" y="2278141"/>
            <a:chExt cx="14160302" cy="1867006"/>
          </a:xfrm>
        </p:grpSpPr>
        <p:grpSp>
          <p:nvGrpSpPr>
            <p:cNvPr id="65" name="组合 64"/>
            <p:cNvGrpSpPr/>
            <p:nvPr/>
          </p:nvGrpSpPr>
          <p:grpSpPr>
            <a:xfrm>
              <a:off x="-468081" y="2278141"/>
              <a:ext cx="11574674" cy="404306"/>
              <a:chOff x="-468081" y="2278141"/>
              <a:chExt cx="11574674" cy="404306"/>
            </a:xfrm>
          </p:grpSpPr>
          <p:sp>
            <p:nvSpPr>
              <p:cNvPr id="67" name="文本框 66"/>
              <p:cNvSpPr txBox="1"/>
              <p:nvPr/>
            </p:nvSpPr>
            <p:spPr>
              <a:xfrm>
                <a:off x="-395536" y="2278141"/>
                <a:ext cx="11502129" cy="404306"/>
              </a:xfrm>
              <a:prstGeom prst="rect"/>
              <a:noFill/>
            </p:spPr>
            <p:txBody>
              <a:bodyPr wrap="square" rtlCol="0">
                <a:spAutoFit/>
              </a:bodyPr>
              <a:lstStyle/>
              <a:p>
                <a:pPr algn="just">
                  <a:lnSpc>
                    <a:spcPct val="150000"/>
                  </a:lnSpc>
                </a:pPr>
                <a:r>
                  <a:rPr lang="zh-CN" altLang="en-US" sz="600" b="1" dirty="1">
                    <a:solidFill>
                      <a:schemeClr val="accent5">
                        <a:lumMod val="50000"/>
                      </a:schemeClr>
                    </a:solidFill>
                    <a:latin typeface="微软雅黑" panose="020b0503020204020204" pitchFamily="34" charset="-122"/>
                    <a:ea typeface="微软雅黑" panose="020b0503020204020204" pitchFamily="34" charset="-122"/>
                  </a:rPr>
                  <a:t>根据城市精装修比例适当调整市场拓展重心</a:t>
                </a:r>
                <a:endParaRPr lang="en-US" altLang="zh-CN" sz="600" b="1">
                  <a:solidFill>
                    <a:schemeClr val="accent5">
                      <a:lumMod val="50000"/>
                    </a:schemeClr>
                  </a:solidFill>
                  <a:latin typeface="微软雅黑" panose="020b0503020204020204" pitchFamily="34" charset="-122"/>
                  <a:ea typeface="微软雅黑" panose="020b0503020204020204" pitchFamily="34" charset="-122"/>
                </a:endParaRPr>
              </a:p>
            </p:txBody>
          </p:sp>
          <p:grpSp>
            <p:nvGrpSpPr>
              <p:cNvPr id="68" name="组合 67"/>
              <p:cNvGrpSpPr/>
              <p:nvPr/>
            </p:nvGrpSpPr>
            <p:grpSpPr>
              <a:xfrm>
                <a:off x="-468081" y="2337089"/>
                <a:ext cx="11354599" cy="272143"/>
                <a:chOff x="-463681" y="2322806"/>
                <a:chExt cx="11354599" cy="272143"/>
              </a:xfrm>
            </p:grpSpPr>
            <p:cxnSp>
              <p:nvCxnSpPr>
                <p:cNvPr id="69" name="直接连接符 68"/>
                <p:cNvCxnSpPr/>
                <p:nvPr/>
              </p:nvCxnSpPr>
              <p:spPr>
                <a:xfrm>
                  <a:off x="-463681" y="2322806"/>
                  <a:ext cx="0" cy="272143"/>
                </a:xfrm>
                <a:prstGeom prst="line"/>
                <a:ln w="1111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155555" y="2570535"/>
                  <a:ext cx="11046473" cy="0"/>
                </a:xfrm>
                <a:prstGeom prst="line"/>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66" name="矩形 65"/>
            <p:cNvSpPr/>
            <p:nvPr/>
          </p:nvSpPr>
          <p:spPr>
            <a:xfrm>
              <a:off x="-1163323" y="2770505"/>
              <a:ext cx="14160302" cy="1374642"/>
            </a:xfrm>
            <a:prstGeom prst="rect"/>
          </p:spPr>
          <p:txBody>
            <a:bodyPr wrap="square">
              <a:spAutoFit/>
            </a:bodyPr>
            <a:lstStyle/>
            <a:p>
              <a:pPr algn="just">
                <a:lnSpc>
                  <a:spcPct val="150000"/>
                </a:lnSpc>
              </a:pPr>
              <a:r>
                <a:rPr lang="zh-CN" altLang="en-US" sz="600" dirty="1">
                  <a:latin typeface="微软雅黑" panose="020b0503020204020204" pitchFamily="34" charset="-122"/>
                  <a:ea typeface="微软雅黑" panose="020b0503020204020204" pitchFamily="34" charset="-122"/>
                </a:rPr>
                <a:t>不同城市新建住宅精装修比例存在较大差异，因此在市场拓展过程中需要根据情况适当调整市场重点，举例来说，对于精装修比例比较高的城市，市场拓展重心应该放在开发商客户身上。而对于精装修比例较低的城市，则应当将市场拓展重心放在零售渠道。</a:t>
              </a:r>
            </a:p>
          </p:txBody>
        </p:sp>
      </p:grpSp>
      <p:grpSp>
        <p:nvGrpSpPr>
          <p:cNvPr id="71" name="组合 70"/>
          <p:cNvGrpSpPr/>
          <p:nvPr/>
        </p:nvGrpSpPr>
        <p:grpSpPr>
          <a:xfrm>
            <a:off x="3459232" y="6551610"/>
            <a:ext cx="2188887" cy="1039527"/>
            <a:chOff x="-1412418" y="2289263"/>
            <a:chExt cx="14160270" cy="1820747"/>
          </a:xfrm>
        </p:grpSpPr>
        <p:grpSp>
          <p:nvGrpSpPr>
            <p:cNvPr id="72" name="组合 71"/>
            <p:cNvGrpSpPr/>
            <p:nvPr/>
          </p:nvGrpSpPr>
          <p:grpSpPr>
            <a:xfrm>
              <a:off x="-765250" y="2289263"/>
              <a:ext cx="12391193" cy="404306"/>
              <a:chOff x="-765250" y="2289263"/>
              <a:chExt cx="12391193" cy="404306"/>
            </a:xfrm>
          </p:grpSpPr>
          <p:sp>
            <p:nvSpPr>
              <p:cNvPr id="74" name="文本框 73"/>
              <p:cNvSpPr txBox="1"/>
              <p:nvPr/>
            </p:nvSpPr>
            <p:spPr>
              <a:xfrm>
                <a:off x="-765250" y="2289263"/>
                <a:ext cx="11253027" cy="404306"/>
              </a:xfrm>
              <a:prstGeom prst="rect"/>
              <a:noFill/>
            </p:spPr>
            <p:txBody>
              <a:bodyPr wrap="square" rtlCol="0">
                <a:spAutoFit/>
              </a:bodyPr>
              <a:lstStyle/>
              <a:p>
                <a:pPr algn="just">
                  <a:lnSpc>
                    <a:spcPct val="150000"/>
                  </a:lnSpc>
                </a:pPr>
                <a:r>
                  <a:rPr lang="zh-CN" altLang="en-US" sz="600" b="1" dirty="1">
                    <a:solidFill>
                      <a:schemeClr val="accent5">
                        <a:lumMod val="50000"/>
                      </a:schemeClr>
                    </a:solidFill>
                    <a:latin typeface="微软雅黑" panose="020b0503020204020204" pitchFamily="34" charset="-122"/>
                    <a:ea typeface="微软雅黑" panose="020b0503020204020204" pitchFamily="34" charset="-122"/>
                  </a:rPr>
                  <a:t>推出个性化产品，增加产品对用户的吸引力</a:t>
                </a:r>
                <a:endParaRPr lang="en-US" altLang="zh-CN" sz="600" b="1">
                  <a:solidFill>
                    <a:schemeClr val="accent5">
                      <a:lumMod val="50000"/>
                    </a:schemeClr>
                  </a:solidFill>
                  <a:latin typeface="微软雅黑" panose="020b0503020204020204" pitchFamily="34" charset="-122"/>
                  <a:ea typeface="微软雅黑" panose="020b0503020204020204" pitchFamily="34" charset="-122"/>
                </a:endParaRPr>
              </a:p>
            </p:txBody>
          </p:sp>
          <p:grpSp>
            <p:nvGrpSpPr>
              <p:cNvPr id="75" name="组合 74"/>
              <p:cNvGrpSpPr/>
              <p:nvPr/>
            </p:nvGrpSpPr>
            <p:grpSpPr>
              <a:xfrm>
                <a:off x="-735064" y="2346794"/>
                <a:ext cx="12361007" cy="272143"/>
                <a:chOff x="-730664" y="2332511"/>
                <a:chExt cx="12361007" cy="272143"/>
              </a:xfrm>
            </p:grpSpPr>
            <p:cxnSp>
              <p:nvCxnSpPr>
                <p:cNvPr id="76" name="直接连接符 75"/>
                <p:cNvCxnSpPr/>
                <p:nvPr/>
              </p:nvCxnSpPr>
              <p:spPr>
                <a:xfrm>
                  <a:off x="-730664" y="2332511"/>
                  <a:ext cx="0" cy="272143"/>
                </a:xfrm>
                <a:prstGeom prst="line"/>
                <a:ln w="1111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83354" y="2592779"/>
                  <a:ext cx="12113697" cy="0"/>
                </a:xfrm>
                <a:prstGeom prst="line"/>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73" name="矩形 72"/>
            <p:cNvSpPr/>
            <p:nvPr/>
          </p:nvSpPr>
          <p:spPr>
            <a:xfrm>
              <a:off x="-1412418" y="2735369"/>
              <a:ext cx="14160270" cy="1374641"/>
            </a:xfrm>
            <a:prstGeom prst="rect"/>
          </p:spPr>
          <p:txBody>
            <a:bodyPr wrap="square">
              <a:spAutoFit/>
            </a:bodyPr>
            <a:lstStyle/>
            <a:p>
              <a:pPr algn="just">
                <a:lnSpc>
                  <a:spcPct val="150000"/>
                </a:lnSpc>
              </a:pPr>
              <a:r>
                <a:rPr lang="zh-CN" altLang="en-US" sz="600" dirty="1">
                  <a:latin typeface="微软雅黑" panose="020b0503020204020204" pitchFamily="34" charset="-122"/>
                  <a:ea typeface="微软雅黑" panose="020b0503020204020204" pitchFamily="34" charset="-122"/>
                </a:rPr>
                <a:t>随着时间的推移，卫浴产品的消费主体已经从</a:t>
              </a:r>
              <a:r>
                <a:rPr lang="en-US" altLang="zh-CN" sz="600" dirty="1">
                  <a:latin typeface="微软雅黑" panose="020b0503020204020204" pitchFamily="34" charset="-122"/>
                  <a:ea typeface="微软雅黑" panose="020b0503020204020204" pitchFamily="34" charset="-122"/>
                </a:rPr>
                <a:t>60</a:t>
              </a:r>
              <a:r>
                <a:rPr lang="zh-CN" altLang="en-US" sz="600" dirty="1">
                  <a:latin typeface="微软雅黑" panose="020b0503020204020204" pitchFamily="34" charset="-122"/>
                  <a:ea typeface="微软雅黑" panose="020b0503020204020204" pitchFamily="34" charset="-122"/>
                </a:rPr>
                <a:t>、</a:t>
              </a:r>
              <a:r>
                <a:rPr lang="en-US" altLang="zh-CN" sz="600" dirty="1">
                  <a:latin typeface="微软雅黑" panose="020b0503020204020204" pitchFamily="34" charset="-122"/>
                  <a:ea typeface="微软雅黑" panose="020b0503020204020204" pitchFamily="34" charset="-122"/>
                </a:rPr>
                <a:t>70</a:t>
              </a:r>
              <a:r>
                <a:rPr lang="zh-CN" altLang="en-US" sz="600" dirty="1">
                  <a:latin typeface="微软雅黑" panose="020b0503020204020204" pitchFamily="34" charset="-122"/>
                  <a:ea typeface="微软雅黑" panose="020b0503020204020204" pitchFamily="34" charset="-122"/>
                </a:rPr>
                <a:t>后逐渐转变为如今的</a:t>
              </a:r>
              <a:r>
                <a:rPr lang="en-US" altLang="zh-CN" sz="600" dirty="1">
                  <a:latin typeface="微软雅黑" panose="020b0503020204020204" pitchFamily="34" charset="-122"/>
                  <a:ea typeface="微软雅黑" panose="020b0503020204020204" pitchFamily="34" charset="-122"/>
                </a:rPr>
                <a:t>80</a:t>
              </a:r>
              <a:r>
                <a:rPr lang="zh-CN" altLang="en-US" sz="600" dirty="1">
                  <a:latin typeface="微软雅黑" panose="020b0503020204020204" pitchFamily="34" charset="-122"/>
                  <a:ea typeface="微软雅黑" panose="020b0503020204020204" pitchFamily="34" charset="-122"/>
                </a:rPr>
                <a:t>、</a:t>
              </a:r>
              <a:r>
                <a:rPr lang="en-US" altLang="zh-CN" sz="600" dirty="1">
                  <a:latin typeface="微软雅黑" panose="020b0503020204020204" pitchFamily="34" charset="-122"/>
                  <a:ea typeface="微软雅黑" panose="020b0503020204020204" pitchFamily="34" charset="-122"/>
                </a:rPr>
                <a:t>90</a:t>
              </a:r>
              <a:r>
                <a:rPr lang="zh-CN" altLang="en-US" sz="600" dirty="1">
                  <a:latin typeface="微软雅黑" panose="020b0503020204020204" pitchFamily="34" charset="-122"/>
                  <a:ea typeface="微软雅黑" panose="020b0503020204020204" pitchFamily="34" charset="-122"/>
                </a:rPr>
                <a:t>后，消费者群体的更迭，其喜好也会发生相应变化，目前来看，多元化，个性化的卫浴产品相对更受消费者欢迎。基于上述事实，卫浴企业应当主动调整产品设计思路，满足用户需求。</a:t>
              </a:r>
            </a:p>
          </p:txBody>
        </p:sp>
      </p:grpSp>
      <p:sp>
        <p:nvSpPr>
          <p:cNvPr id="78" name="矩形 77"/>
          <p:cNvSpPr/>
          <p:nvPr/>
        </p:nvSpPr>
        <p:spPr>
          <a:xfrm>
            <a:off x="1483570" y="4226390"/>
            <a:ext cx="900000" cy="1111854"/>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nSpc>
                <a:spcPct val="150000"/>
              </a:lnSpc>
            </a:pPr>
            <a:r>
              <a:rPr lang="zh-CN" altLang="en-US" sz="600" dirty="1">
                <a:latin typeface="微软雅黑" pitchFamily="34" charset="-122"/>
                <a:ea typeface="微软雅黑" pitchFamily="34" charset="-122"/>
              </a:rPr>
              <a:t>一线城市和二线热点城市全面实施限购政策。西安、长沙、重庆等地纷纷加大了调控力度。</a:t>
            </a:r>
            <a:endParaRPr lang="en-US" altLang="zh-CN" sz="600">
              <a:latin typeface="微软雅黑" pitchFamily="34" charset="-122"/>
              <a:ea typeface="微软雅黑" pitchFamily="34" charset="-122"/>
            </a:endParaRPr>
          </a:p>
        </p:txBody>
      </p:sp>
      <p:sp>
        <p:nvSpPr>
          <p:cNvPr id="79" name="矩形 78"/>
          <p:cNvSpPr/>
          <p:nvPr/>
        </p:nvSpPr>
        <p:spPr>
          <a:xfrm>
            <a:off x="1605667" y="4145080"/>
            <a:ext cx="693149" cy="184666"/>
          </a:xfrm>
          <a:prstGeom prst="rect"/>
          <a:solidFill>
            <a:srgbClr val="254061"/>
          </a:solidFill>
          <a:ln w="9525">
            <a:solidFill>
              <a:schemeClr val="accent1"/>
            </a:solidFill>
            <a:miter lim="800000"/>
          </a:ln>
        </p:spPr>
        <p:txBody>
          <a:bodyPr rtlCol="0" anchor="ctr"/>
          <a:lstStyle/>
          <a:p>
            <a:pPr algn="ctr"/>
            <a:r>
              <a:rPr lang="zh-CN" altLang="en-US" sz="800" b="1" dirty="1">
                <a:solidFill>
                  <a:schemeClr val="bg1"/>
                </a:solidFill>
                <a:latin typeface="微软雅黑" pitchFamily="34" charset="-122"/>
                <a:ea typeface="微软雅黑" pitchFamily="34" charset="-122"/>
              </a:rPr>
              <a:t>限购</a:t>
            </a:r>
            <a:endParaRPr lang="en-US" altLang="zh-CN" sz="800">
              <a:solidFill>
                <a:schemeClr val="bg1"/>
              </a:solidFill>
              <a:latin typeface="微软雅黑" pitchFamily="34" charset="-122"/>
              <a:ea typeface="微软雅黑" pitchFamily="34" charset="-122"/>
            </a:endParaRPr>
          </a:p>
        </p:txBody>
      </p:sp>
      <p:sp>
        <p:nvSpPr>
          <p:cNvPr id="80" name="矩形 79"/>
          <p:cNvSpPr/>
          <p:nvPr/>
        </p:nvSpPr>
        <p:spPr>
          <a:xfrm>
            <a:off x="475377" y="4277218"/>
            <a:ext cx="900000" cy="1111854"/>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nSpc>
                <a:spcPct val="150000"/>
              </a:lnSpc>
            </a:pPr>
            <a:r>
              <a:rPr lang="zh-CN" altLang="en-US" sz="600" dirty="1">
                <a:latin typeface="微软雅黑" pitchFamily="34" charset="-122"/>
                <a:ea typeface="微软雅黑" pitchFamily="34" charset="-122"/>
              </a:rPr>
              <a:t>严格控制预售许可，严格进行售价审核。同时大部分城市二手房出售被严格限制，坚持“房住不炒”政策。</a:t>
            </a:r>
            <a:endParaRPr lang="en-US" altLang="zh-CN" sz="600">
              <a:latin typeface="微软雅黑" pitchFamily="34" charset="-122"/>
              <a:ea typeface="微软雅黑" pitchFamily="34" charset="-122"/>
            </a:endParaRPr>
          </a:p>
        </p:txBody>
      </p:sp>
      <p:sp>
        <p:nvSpPr>
          <p:cNvPr id="81" name="矩形 80"/>
          <p:cNvSpPr/>
          <p:nvPr/>
        </p:nvSpPr>
        <p:spPr>
          <a:xfrm>
            <a:off x="535644" y="4145080"/>
            <a:ext cx="693149" cy="184666"/>
          </a:xfrm>
          <a:prstGeom prst="rect"/>
          <a:solidFill>
            <a:srgbClr val="254061"/>
          </a:solidFill>
          <a:ln w="9525">
            <a:solidFill>
              <a:schemeClr val="accent1"/>
            </a:solidFill>
            <a:miter lim="800000"/>
          </a:ln>
        </p:spPr>
        <p:txBody>
          <a:bodyPr rtlCol="0" anchor="ctr"/>
          <a:lstStyle/>
          <a:p>
            <a:pPr algn="ctr"/>
            <a:r>
              <a:rPr lang="zh-CN" altLang="en-US" sz="800" b="1" dirty="1">
                <a:solidFill>
                  <a:schemeClr val="bg1"/>
                </a:solidFill>
                <a:latin typeface="微软雅黑" pitchFamily="34" charset="-122"/>
                <a:ea typeface="微软雅黑" pitchFamily="34" charset="-122"/>
              </a:rPr>
              <a:t>限售</a:t>
            </a:r>
            <a:endParaRPr lang="en-US" altLang="zh-CN" sz="800">
              <a:solidFill>
                <a:schemeClr val="bg1"/>
              </a:solidFill>
              <a:latin typeface="微软雅黑" pitchFamily="34" charset="-122"/>
              <a:ea typeface="微软雅黑" pitchFamily="34" charset="-122"/>
            </a:endParaRPr>
          </a:p>
        </p:txBody>
      </p:sp>
      <p:sp>
        <p:nvSpPr>
          <p:cNvPr id="82" name="矩形 81"/>
          <p:cNvSpPr/>
          <p:nvPr/>
        </p:nvSpPr>
        <p:spPr>
          <a:xfrm>
            <a:off x="2476482" y="4275094"/>
            <a:ext cx="900000" cy="1109696"/>
          </a:xfrm>
          <a:prstGeom prst="rect"/>
          <a:noFill/>
          <a:ln w="9525">
            <a:noFill/>
            <a:miter lim="800000"/>
          </a:ln>
          <a:extLst>
            <a:ext uri="{909E8E84-426E-40DD-AFC4-6F175D3DCCD1}">
              <a14:hiddenFill xmlns:a14="http://schemas.microsoft.com/office/drawing/2010/main">
                <a:solidFill>
                  <a:srgbClr val="FFFFFF"/>
                </a:solidFill>
              </a14:hiddenFill>
            </a:ext>
          </a:extLst>
        </p:spPr>
        <p:txBody>
          <a:bodyPr rtlCol="0" anchor="ctr"/>
          <a:lstStyle/>
          <a:p>
            <a:pPr>
              <a:lnSpc>
                <a:spcPct val="150000"/>
              </a:lnSpc>
            </a:pPr>
            <a:r>
              <a:rPr lang="zh-CN" altLang="en-US" sz="600" dirty="1">
                <a:latin typeface="微软雅黑" pitchFamily="34" charset="-122"/>
                <a:ea typeface="微软雅黑" pitchFamily="34" charset="-122"/>
              </a:rPr>
              <a:t>国家通过控制贷款利率，来降低房地产热度，从</a:t>
            </a:r>
            <a:r>
              <a:rPr lang="en-US" altLang="zh-CN" sz="600" dirty="1">
                <a:latin typeface="微软雅黑" pitchFamily="34" charset="-122"/>
                <a:ea typeface="微软雅黑" pitchFamily="34" charset="-122"/>
              </a:rPr>
              <a:t>2017</a:t>
            </a:r>
            <a:r>
              <a:rPr lang="zh-CN" altLang="en-US" sz="600" dirty="1">
                <a:latin typeface="微软雅黑" pitchFamily="34" charset="-122"/>
                <a:ea typeface="微软雅黑" pitchFamily="34" charset="-122"/>
              </a:rPr>
              <a:t>年</a:t>
            </a:r>
            <a:r>
              <a:rPr lang="en-US" altLang="zh-CN" sz="600" dirty="1">
                <a:latin typeface="微软雅黑" pitchFamily="34" charset="-122"/>
                <a:ea typeface="微软雅黑" pitchFamily="34" charset="-122"/>
              </a:rPr>
              <a:t>1</a:t>
            </a:r>
            <a:r>
              <a:rPr lang="zh-CN" altLang="en-US" sz="600" dirty="1">
                <a:latin typeface="微软雅黑" pitchFamily="34" charset="-122"/>
                <a:ea typeface="微软雅黑" pitchFamily="34" charset="-122"/>
              </a:rPr>
              <a:t>月开始，全国首套房的房贷率已经连续上涨了</a:t>
            </a:r>
            <a:r>
              <a:rPr lang="en-US" altLang="zh-CN" sz="600" dirty="1">
                <a:latin typeface="微软雅黑" pitchFamily="34" charset="-122"/>
                <a:ea typeface="微软雅黑" pitchFamily="34" charset="-122"/>
              </a:rPr>
              <a:t>17</a:t>
            </a:r>
            <a:r>
              <a:rPr lang="zh-CN" altLang="en-US" sz="600" dirty="1">
                <a:latin typeface="微软雅黑" pitchFamily="34" charset="-122"/>
                <a:ea typeface="微软雅黑" pitchFamily="34" charset="-122"/>
              </a:rPr>
              <a:t>个月。</a:t>
            </a:r>
            <a:endParaRPr lang="en-US" altLang="zh-CN" sz="600">
              <a:latin typeface="微软雅黑" pitchFamily="34" charset="-122"/>
              <a:ea typeface="微软雅黑" pitchFamily="34" charset="-122"/>
            </a:endParaRPr>
          </a:p>
        </p:txBody>
      </p:sp>
      <p:sp>
        <p:nvSpPr>
          <p:cNvPr id="83" name="矩形 82"/>
          <p:cNvSpPr/>
          <p:nvPr/>
        </p:nvSpPr>
        <p:spPr>
          <a:xfrm>
            <a:off x="2561198" y="4145080"/>
            <a:ext cx="693149" cy="184666"/>
          </a:xfrm>
          <a:prstGeom prst="rect"/>
          <a:solidFill>
            <a:srgbClr val="254061"/>
          </a:solidFill>
          <a:ln w="9525">
            <a:solidFill>
              <a:schemeClr val="accent1"/>
            </a:solidFill>
            <a:miter lim="800000"/>
          </a:ln>
        </p:spPr>
        <p:txBody>
          <a:bodyPr rtlCol="0" anchor="ctr"/>
          <a:lstStyle/>
          <a:p>
            <a:pPr algn="ctr"/>
            <a:r>
              <a:rPr lang="zh-CN" altLang="en-US" sz="800" b="1" dirty="1">
                <a:solidFill>
                  <a:schemeClr val="bg1"/>
                </a:solidFill>
                <a:latin typeface="微软雅黑" pitchFamily="34" charset="-122"/>
                <a:ea typeface="微软雅黑" pitchFamily="34" charset="-122"/>
              </a:rPr>
              <a:t>限贷</a:t>
            </a:r>
            <a:endParaRPr lang="en-US" altLang="zh-CN" sz="800">
              <a:solidFill>
                <a:schemeClr val="bg1"/>
              </a:solidFill>
              <a:latin typeface="微软雅黑" pitchFamily="34" charset="-122"/>
              <a:ea typeface="微软雅黑" pitchFamily="34" charset="-122"/>
            </a:endParaRPr>
          </a:p>
        </p:txBody>
      </p:sp>
      <p:sp>
        <p:nvSpPr>
          <p:cNvPr id="84" name="矩形 83"/>
          <p:cNvSpPr/>
          <p:nvPr/>
        </p:nvSpPr>
        <p:spPr>
          <a:xfrm>
            <a:off x="471686" y="2876075"/>
            <a:ext cx="2911895" cy="216000"/>
          </a:xfrm>
          <a:prstGeom prst="rect"/>
          <a:solidFill>
            <a:srgbClr val="4472C4"/>
          </a:solidFill>
          <a:ln w="9525">
            <a:noFill/>
            <a:miter lim="800000"/>
          </a:ln>
        </p:spPr>
        <p:txBody>
          <a:bodyPr rot="0" spcFirstLastPara="0" vertOverflow="overflow" horzOverflow="overflow" vert="horz" wrap="square" lIns="91440" tIns="45720" rIns="91440" bIns="45720" numCol="1" spcCol="0" rtlCol="0" fromWordArt="0" anchor="ctr" anchorCtr="0" forceAA="0" compatLnSpc="1">
            <a:prstTxWarp prst="textNoShape"/>
            <a:noAutofit/>
          </a:bodyPr>
          <a:lstStyle/>
          <a:p>
            <a:pPr algn="ctr"/>
            <a:r>
              <a:rPr lang="zh-CN" altLang="en-US" sz="800" b="1" dirty="1">
                <a:solidFill>
                  <a:schemeClr val="bg1"/>
                </a:solidFill>
                <a:latin typeface="微软雅黑" pitchFamily="34" charset="-122"/>
                <a:ea typeface="微软雅黑" pitchFamily="34" charset="-122"/>
              </a:rPr>
              <a:t>房产交易政策不会放松</a:t>
            </a:r>
            <a:endParaRPr lang="en-US" altLang="zh-CN" sz="800">
              <a:solidFill>
                <a:schemeClr val="bg1"/>
              </a:solidFill>
              <a:latin typeface="微软雅黑" pitchFamily="34" charset="-122"/>
              <a:ea typeface="微软雅黑" pitchFamily="34" charset="-122"/>
            </a:endParaRPr>
          </a:p>
        </p:txBody>
      </p:sp>
      <p:sp>
        <p:nvSpPr>
          <p:cNvPr id="85" name="矩形 84"/>
          <p:cNvSpPr/>
          <p:nvPr/>
        </p:nvSpPr>
        <p:spPr>
          <a:xfrm>
            <a:off x="3459233" y="3949825"/>
            <a:ext cx="2197011" cy="215444"/>
          </a:xfrm>
          <a:prstGeom prst="rect"/>
          <a:solidFill>
            <a:srgbClr val="4472C4"/>
          </a:solidFill>
        </p:spPr>
        <p:txBody>
          <a:bodyPr wrap="square" anchor="ctr">
            <a:spAutoFit/>
          </a:bodyPr>
          <a:lstStyle/>
          <a:p>
            <a:r>
              <a:rPr lang="zh-CN" altLang="en-US" sz="800" b="1" dirty="1">
                <a:solidFill>
                  <a:schemeClr val="bg1"/>
                </a:solidFill>
                <a:latin typeface="微软雅黑" pitchFamily="34" charset="-122"/>
                <a:ea typeface="微软雅黑" pitchFamily="34" charset="-122"/>
              </a:rPr>
              <a:t>卫浴行业对策建议</a:t>
            </a:r>
            <a:endParaRPr lang="en-US" altLang="zh-CN" sz="800" b="1">
              <a:solidFill>
                <a:schemeClr val="bg1"/>
              </a:solidFill>
              <a:latin typeface="微软雅黑" pitchFamily="34" charset="-122"/>
              <a:ea typeface="微软雅黑" pitchFamily="34" charset="-122"/>
            </a:endParaRPr>
          </a:p>
        </p:txBody>
      </p:sp>
      <p:sp>
        <p:nvSpPr>
          <p:cNvPr id="2" name="矩形 1"/>
          <p:cNvSpPr/>
          <p:nvPr/>
        </p:nvSpPr>
        <p:spPr>
          <a:xfrm>
            <a:off x="480444" y="3140386"/>
            <a:ext cx="2888398" cy="923330"/>
          </a:xfrm>
          <a:prstGeom prst="rect"/>
        </p:spPr>
        <p:txBody>
          <a:bodyPr wrap="square">
            <a:spAutoFit/>
          </a:bodyPr>
          <a:lstStyle/>
          <a:p>
            <a:pPr>
              <a:lnSpc>
                <a:spcPct val="150000"/>
              </a:lnSpc>
            </a:pPr>
            <a:r>
              <a:rPr lang="en-US" altLang="zh-CN" sz="600" dirty="1">
                <a:latin typeface="微软雅黑" pitchFamily="34" charset="-122"/>
                <a:ea typeface="微软雅黑" pitchFamily="34" charset="-122"/>
              </a:rPr>
              <a:t>2018</a:t>
            </a:r>
            <a:r>
              <a:rPr lang="zh-CN" altLang="en-US" sz="600" dirty="1">
                <a:latin typeface="微软雅黑" pitchFamily="34" charset="-122"/>
                <a:ea typeface="微软雅黑" pitchFamily="34" charset="-122"/>
              </a:rPr>
              <a:t>年</a:t>
            </a:r>
            <a:r>
              <a:rPr lang="en-US" altLang="zh-CN" sz="600" dirty="1">
                <a:latin typeface="微软雅黑" pitchFamily="34" charset="-122"/>
                <a:ea typeface="微软雅黑" pitchFamily="34" charset="-122"/>
              </a:rPr>
              <a:t>7</a:t>
            </a:r>
            <a:r>
              <a:rPr lang="zh-CN" altLang="en-US" sz="600" dirty="1">
                <a:latin typeface="微软雅黑" pitchFamily="34" charset="-122"/>
                <a:ea typeface="微软雅黑" pitchFamily="34" charset="-122"/>
              </a:rPr>
              <a:t>月，国务院常务会议释放宽松货币政策的信号，推行积极的财政政策，但从具体落地措施来看，政策层面一直在严格限制资金流入房地产业务，政府对房地产市场的整体预期是“保持稳定”。</a:t>
            </a:r>
            <a:endParaRPr lang="en-US" altLang="zh-CN" sz="600">
              <a:latin typeface="微软雅黑" pitchFamily="34" charset="-122"/>
              <a:ea typeface="微软雅黑" pitchFamily="34" charset="-122"/>
            </a:endParaRPr>
          </a:p>
          <a:p>
            <a:pPr>
              <a:lnSpc>
                <a:spcPct val="150000"/>
              </a:lnSpc>
            </a:pPr>
            <a:r>
              <a:rPr lang="zh-CN" altLang="en-US" sz="600" dirty="1">
                <a:latin typeface="微软雅黑" pitchFamily="34" charset="-122"/>
                <a:ea typeface="微软雅黑" pitchFamily="34" charset="-122"/>
              </a:rPr>
              <a:t>尚普咨询预计，未来全国房地产市场将持续保持现有微涨格局，不会出现交易量快速放大或缩小情况。但部分热点城市（深圳、成都、天津等地）因“人才”引进等政策的推行，交易量有持续上涨的可能性。</a:t>
            </a:r>
            <a:endParaRPr lang="en-US" altLang="zh-CN" sz="600">
              <a:latin typeface="微软雅黑" pitchFamily="34" charset="-122"/>
              <a:ea typeface="微软雅黑" pitchFamily="34" charset="-122"/>
            </a:endParaRPr>
          </a:p>
        </p:txBody>
      </p:sp>
      <p:sp>
        <p:nvSpPr>
          <p:cNvPr id="3" name="矩形 2"/>
          <p:cNvSpPr/>
          <p:nvPr/>
        </p:nvSpPr>
        <p:spPr>
          <a:xfrm>
            <a:off x="489233" y="766874"/>
            <a:ext cx="1597619" cy="646331"/>
          </a:xfrm>
          <a:prstGeom prst="rect"/>
        </p:spPr>
        <p:txBody>
          <a:bodyPr wrap="square">
            <a:spAutoFit/>
          </a:bodyPr>
          <a:lstStyle/>
          <a:p>
            <a:pPr>
              <a:lnSpc>
                <a:spcPct val="150000"/>
              </a:lnSpc>
            </a:pPr>
            <a:r>
              <a:rPr lang="zh-CN" altLang="en-US" sz="600" dirty="1">
                <a:solidFill>
                  <a:schemeClr val="tx1">
                    <a:lumMod val="75000"/>
                    <a:lumOff val="25000"/>
                  </a:schemeClr>
                </a:solidFill>
                <a:latin typeface="微软雅黑" pitchFamily="34" charset="-122"/>
                <a:ea typeface="微软雅黑" pitchFamily="34" charset="-122"/>
              </a:rPr>
              <a:t>精装房占比：一线城市由于精装房政策发布较早，整体精装比例维持在较高水准；二线及以下城市由于市场需求变化和政策的双重原因整体精装比例呈现上升趋势。</a:t>
            </a:r>
            <a:endParaRPr lang="en-US" altLang="zh-CN" sz="60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646369072"/>
      </p:ext>
    </p:extLst>
  </p:cSld>
  <p:clrMapOvr>
    <a:masterClrMapping/>
  </p:clrMapOvr>
  <p:transition spd="fas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以上数据分析均来自于尚普咨询《中国卫浴装修行业市场调研咨询案例》。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1045263838"/>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394</TotalTime>
  <Application>Microsoft Office PowerPoint</Application>
  <PresentationFormat>自定义</PresentationFormat>
  <Slides>5</Slide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1132</cp:revision>
  <dcterms:created xsi:type="dcterms:W3CDTF">2018-02-01T06:35:20.0000000Z</dcterms:created>
  <dcterms:modified xsi:type="dcterms:W3CDTF">2019-10-16T01:09:32.0000000Z</dcterms:modified>
</cp:coreProperties>
</file>