
<file path=[Content_Types].xml><?xml version="1.0" encoding="utf-8"?>
<Types xmlns="http://schemas.openxmlformats.org/package/2006/content-types">
  <Default Extension="rels" ContentType="application/vnd.openxmlformats-package.relationships+xml"/>
  <Default Extension="png" ContentType="image/png"/>
  <Default Extension="jpeg" ContentType="image/jpeg"/>
  <Default Extension="xlsx" ContentType="application/vnd.openxmlformats-officedocument.spreadsheetml.sheet"/>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2.6.19040-->
<p:presentation xmlns:a="http://schemas.openxmlformats.org/drawingml/2006/main" xmlns:r="http://schemas.openxmlformats.org/officeDocument/2006/relationships" xmlns:p="http://schemas.openxmlformats.org/presentationml/2006/main" firstSlideNum="0" saveSubsetFonts="1">
  <p:sldMasterIdLst>
    <p:sldMasterId r:id="rId1" id="2147483660"/>
  </p:sldMasterIdLst>
  <p:notesMasterIdLst>
    <p:notesMasterId r:id="rId7"/>
  </p:notesMasterIdLst>
  <p:handoutMasterIdLst>
    <p:handoutMasterId r:id="rId8"/>
  </p:handoutMasterIdLst>
  <p:sldIdLst>
    <p:sldId r:id="rId2" id="814"/>
    <p:sldId r:id="rId3" id="815"/>
    <p:sldId r:id="rId4" id="816"/>
    <p:sldId r:id="rId5" id="817"/>
    <p:sldId r:id="rId6" id="1101"/>
  </p:sldIdLst>
  <p:sldSz cx="6119813" cy="8280400"/>
  <p:notesSz cx="6858000" cy="9144000"/>
  <p:custDataLst>
    <p:tags r:id="rId13"/>
  </p:custDataLst>
  <p:kinsoku lang="zh-CN" invalStChars="!),.:;?]}、。—ˇ¨〃々～‖…’”〕〉》」』〗】∶！＂＇），．：；？］｀｜｝·"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8" userDrawn="1">
          <p15:clr>
            <a:srgbClr val="A4A3A4"/>
          </p15:clr>
        </p15:guide>
        <p15:guide id="2" pos="192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clrMru>
    <a:srgbClr val="4472C4"/>
    <a:srgbClr val="558ED5"/>
    <a:srgbClr val="9BBB59"/>
    <a:srgbClr val="157E9F"/>
    <a:srgbClr val="0070C0"/>
    <a:srgbClr val="DCE6F2"/>
    <a:srgbClr val="FFCCFF"/>
    <a:srgbClr val="FFCCCC"/>
    <a:srgbClr val="4BACC6"/>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fill>
          <a:solidFill>
            <a:schemeClr val="accent3">
              <a:alpha val="20000"/>
            </a:schemeClr>
          </a:solidFill>
        </a:fill>
      </a:tcStyle>
    </a:band1H>
    <a:band1V>
      <a:tcStyle>
        <a:fill>
          <a:solidFill>
            <a:schemeClr val="accent3">
              <a:alpha val="20000"/>
            </a:schemeClr>
          </a:solidFill>
        </a:fill>
      </a:tcStyle>
    </a:band1V>
    <a:lastCol>
      <a:tcTxStyle b="on"/>
    </a:lastCol>
    <a:firstCol>
      <a:tcTxStyle b="on"/>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fill>
          <a:solidFill>
            <a:schemeClr val="dk1">
              <a:tint val="20000"/>
            </a:schemeClr>
          </a:solidFill>
        </a:fill>
      </a:tcStyle>
    </a:band1H>
    <a:band1V>
      <a:tcStyle>
        <a:fill>
          <a:solidFill>
            <a:schemeClr val="dk1">
              <a:tint val="20000"/>
            </a:schemeClr>
          </a:solidFill>
        </a:fill>
      </a:tcStyle>
    </a:band1V>
    <a:lastCol>
      <a:tcTxStyle b="on">
        <a:fontRef idx="minor">
          <a:scrgbClr r="0" g="0" b="0"/>
        </a:fontRef>
        <a:schemeClr val="lt1"/>
      </a:tcTxStyle>
      <a:tcStyle>
        <a:fill>
          <a:solidFill>
            <a:schemeClr val="accent6"/>
          </a:solidFill>
        </a:fill>
      </a:tcStyle>
    </a:lastCol>
    <a:firstCol>
      <a:tcTxStyle b="on">
        <a:fontRef idx="minor">
          <a:scrgbClr r="0" g="0" b="0"/>
        </a:fontRef>
        <a:schemeClr val="lt1"/>
      </a:tcTxStyle>
      <a:tcStyle>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seCell>
    <a:swCell>
      <a:tcTxStyle b="on">
        <a:fontRef idx="minor">
          <a:scrgbClr r="0" g="0" b="0"/>
        </a:fontRef>
        <a:schemeClr val="dk1"/>
      </a:tcTx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25" autoAdjust="0"/>
    <p:restoredTop sz="94238" autoAdjust="0"/>
  </p:normalViewPr>
  <p:slideViewPr>
    <p:cSldViewPr snapToGrid="0">
      <p:cViewPr>
        <p:scale>
          <a:sx n="170" d="100"/>
          <a:sy n="170" d="100"/>
        </p:scale>
        <p:origin x="1746" y="-2328"/>
      </p:cViewPr>
      <p:guideLst>
        <p:guide orient="horz" pos="2608"/>
        <p:guide pos="1927"/>
      </p:guideLst>
    </p:cSldViewPr>
  </p:slideViewPr>
  <p:notesTextViewPr>
    <p:cViewPr>
      <p:scale>
        <a:sx n="1" d="1"/>
        <a:sy n="1" d="1"/>
      </p:scale>
      <p:origin x="0" y="0"/>
    </p:cViewPr>
  </p:notesTextViewPr>
  <p:sorterViewPr>
    <p:cViewPr varScale="1">
      <p:scale>
        <a:sx n="1" d="1"/>
        <a:sy n="1" d="1"/>
      </p:scale>
      <p:origin x="0" y="-138"/>
    </p:cViewPr>
  </p:sorter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13" Type="http://schemas.openxmlformats.org/officeDocument/2006/relationships/tags" Target="tags/tag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presProps" Target="presProps.xml" /></Relationships>
</file>

<file path=ppt/charts/_rels/chart1.xml.rels>&#65279;<?xml version="1.0" encoding="utf-8" standalone="yes"?><Relationships xmlns="http://schemas.openxmlformats.org/package/2006/relationships"><Relationship Id="rId1" Type="http://schemas.microsoft.com/office/2011/relationships/chartStyle" Target="style1.xml" /><Relationship Id="rId2" Type="http://schemas.microsoft.com/office/2011/relationships/chartColorStyle" Target="colors1.xml" /><Relationship Id="rId3" Type="http://schemas.openxmlformats.org/officeDocument/2006/relationships/package" Target="../embeddings/Microsoft_Excel_Worksheet12.xlsx" /></Relationships>
</file>

<file path=ppt/charts/_rels/chart2.xml.rels>&#65279;<?xml version="1.0" encoding="utf-8" standalone="yes"?><Relationships xmlns="http://schemas.openxmlformats.org/package/2006/relationships"><Relationship Id="rId1" Type="http://schemas.microsoft.com/office/2011/relationships/chartStyle" Target="style2.xml" /><Relationship Id="rId2" Type="http://schemas.microsoft.com/office/2011/relationships/chartColorStyle" Target="colors2.xml" /><Relationship Id="rId3" Type="http://schemas.openxmlformats.org/officeDocument/2006/relationships/package" Target="../embeddings/Microsoft_Excel_Worksheet13.xlsx" /></Relationships>
</file>

<file path=ppt/charts/_rels/chart3.xml.rels>&#65279;<?xml version="1.0" encoding="utf-8" standalone="yes"?><Relationships xmlns="http://schemas.openxmlformats.org/package/2006/relationships"><Relationship Id="rId1" Type="http://schemas.microsoft.com/office/2011/relationships/chartStyle" Target="style3.xml" /><Relationship Id="rId2" Type="http://schemas.microsoft.com/office/2011/relationships/chartColorStyle" Target="colors3.xml" /><Relationship Id="rId3" Type="http://schemas.openxmlformats.org/officeDocument/2006/relationships/package" Target="../embeddings/Microsoft_Excel_Worksheet14.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dLbls>
          <c:showLegendKey val="0"/>
          <c:showVal val="0"/>
          <c:showCatName val="0"/>
          <c:showSerName val="0"/>
          <c:showPercent val="0"/>
          <c:showBubbleSize val="0"/>
        </c:dLbls>
        <c:axId val="1249762264"/>
        <c:axId val="1249756360"/>
        <c:barDir val="col"/>
        <c:grouping val="stacked"/>
        <c:varyColors val="0"/>
        <c:ser>
          <c:idx val="0"/>
          <c:order val="0"/>
          <c:tx>
            <c:strRef>
              <c:f>Sheet1!$B$1</c:f>
              <c:strCache>
                <c:ptCount val="1"/>
                <c:pt idx="0">
                  <c:v>成人绘本类图书码洋（亿）</c:v>
                </c:pt>
              </c:strCache>
            </c:strRef>
          </c:tx>
          <c:spPr>
            <a:solidFill>
              <a:schemeClr val="accent1"/>
            </a:solidFill>
            <a:ln>
              <a:noFill/>
            </a:ln>
            <a:effectLst/>
          </c:spPr>
          <c:invertIfNegative val="0"/>
          <c:dPt>
            <c:idx val="5"/>
            <c:invertIfNegative val="0"/>
            <c:bubble3D val="0"/>
            <c:spPr>
              <a:pattFill prst="pct90">
                <a:fgClr>
                  <a:schemeClr val="accent1"/>
                </a:fgClr>
                <a:bgClr>
                  <a:schemeClr val="bg1"/>
                </a:bgClr>
              </a:pattFill>
              <a:ln>
                <a:noFill/>
              </a:ln>
              <a:effectLst/>
            </c:spPr>
            <c:extLst>
              <c:ext xmlns:c16="http://schemas.microsoft.com/office/drawing/2014/chart" uri="{C3380CC4-5D6E-409C-BE32-E72D297353CC}">
                <c16:uniqueId val="{00000001-DFE8-489E-BBC4-AA0ABD7CB56B}"/>
              </c:ext>
            </c:extLst>
          </c:dPt>
          <c:dPt>
            <c:idx val="6"/>
            <c:invertIfNegative val="0"/>
            <c:bubble3D val="0"/>
            <c:spPr>
              <a:pattFill prst="pct90">
                <a:fgClr>
                  <a:schemeClr val="accent1"/>
                </a:fgClr>
                <a:bgClr>
                  <a:schemeClr val="bg1"/>
                </a:bgClr>
              </a:pattFill>
              <a:ln>
                <a:noFill/>
              </a:ln>
              <a:effectLst/>
            </c:spPr>
            <c:extLst>
              <c:ext xmlns:c16="http://schemas.microsoft.com/office/drawing/2014/chart" uri="{C3380CC4-5D6E-409C-BE32-E72D297353CC}">
                <c16:uniqueId val="{00000003-DFE8-489E-BBC4-AA0ABD7CB56B}"/>
              </c:ext>
            </c:extLst>
          </c:dPt>
          <c:dPt>
            <c:idx val="7"/>
            <c:invertIfNegative val="0"/>
            <c:bubble3D val="0"/>
            <c:spPr>
              <a:pattFill prst="pct90">
                <a:fgClr>
                  <a:schemeClr val="accent1"/>
                </a:fgClr>
                <a:bgClr>
                  <a:schemeClr val="bg1"/>
                </a:bgClr>
              </a:pattFill>
              <a:ln>
                <a:noFill/>
              </a:ln>
              <a:effectLst/>
            </c:spPr>
            <c:extLst>
              <c:ext xmlns:c16="http://schemas.microsoft.com/office/drawing/2014/chart" uri="{C3380CC4-5D6E-409C-BE32-E72D297353CC}">
                <c16:uniqueId val="{00000005-DFE8-489E-BBC4-AA0ABD7CB56B}"/>
              </c:ext>
            </c:extLst>
          </c:dPt>
          <c:dPt>
            <c:idx val="8"/>
            <c:invertIfNegative val="0"/>
            <c:bubble3D val="0"/>
            <c:spPr>
              <a:pattFill prst="pct90">
                <a:fgClr>
                  <a:schemeClr val="accent1"/>
                </a:fgClr>
                <a:bgClr>
                  <a:schemeClr val="bg1"/>
                </a:bgClr>
              </a:pattFill>
              <a:ln>
                <a:noFill/>
              </a:ln>
              <a:effectLst/>
            </c:spPr>
            <c:extLst>
              <c:ext xmlns:c16="http://schemas.microsoft.com/office/drawing/2014/chart" uri="{C3380CC4-5D6E-409C-BE32-E72D297353CC}">
                <c16:uniqueId val="{00000007-DFE8-489E-BBC4-AA0ABD7CB56B}"/>
              </c:ext>
            </c:extLst>
          </c:dPt>
          <c:dPt>
            <c:idx val="9"/>
            <c:invertIfNegative val="0"/>
            <c:bubble3D val="0"/>
            <c:spPr>
              <a:pattFill prst="pct90">
                <a:fgClr>
                  <a:schemeClr val="accent1"/>
                </a:fgClr>
                <a:bgClr>
                  <a:schemeClr val="bg1"/>
                </a:bgClr>
              </a:pattFill>
              <a:ln>
                <a:noFill/>
              </a:ln>
              <a:effectLst/>
            </c:spPr>
            <c:extLst>
              <c:ext xmlns:c16="http://schemas.microsoft.com/office/drawing/2014/chart" uri="{C3380CC4-5D6E-409C-BE32-E72D297353CC}">
                <c16:uniqueId val="{00000009-DFE8-489E-BBC4-AA0ABD7CB56B}"/>
              </c:ext>
            </c:extLst>
          </c:dPt>
          <c:dLbls>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strRef>
              <c:f>Sheet1!$A$2:$A$11</c:f>
              <c:strCache>
                <c:ptCount val="10"/>
                <c:pt idx="0">
                  <c:v>2013</c:v>
                </c:pt>
                <c:pt idx="1">
                  <c:v>2014</c:v>
                </c:pt>
                <c:pt idx="2">
                  <c:v>2015</c:v>
                </c:pt>
                <c:pt idx="3">
                  <c:v>2016</c:v>
                </c:pt>
                <c:pt idx="4">
                  <c:v>2017</c:v>
                </c:pt>
                <c:pt idx="5">
                  <c:v>2018E</c:v>
                </c:pt>
                <c:pt idx="6">
                  <c:v>2019E</c:v>
                </c:pt>
                <c:pt idx="7">
                  <c:v>2020E</c:v>
                </c:pt>
                <c:pt idx="8">
                  <c:v>2021E</c:v>
                </c:pt>
                <c:pt idx="9">
                  <c:v>2022E</c:v>
                </c:pt>
              </c:strCache>
            </c:strRef>
          </c:cat>
          <c:val>
            <c:numRef>
              <c:f>Sheet1!$B$2:$B$11</c:f>
              <c:numCache>
                <c:formatCode>0</c:formatCode>
                <c:ptCount val="10"/>
                <c:pt idx="0">
                  <c:v>12.5</c:v>
                </c:pt>
                <c:pt idx="1">
                  <c:v>16.600000000000001</c:v>
                </c:pt>
                <c:pt idx="2">
                  <c:v>20.6</c:v>
                </c:pt>
                <c:pt idx="3">
                  <c:v>25.9</c:v>
                </c:pt>
                <c:pt idx="4">
                  <c:v>32.799999999999997</c:v>
                </c:pt>
                <c:pt idx="5">
                  <c:v>34</c:v>
                </c:pt>
                <c:pt idx="6">
                  <c:v>36</c:v>
                </c:pt>
                <c:pt idx="7">
                  <c:v>38</c:v>
                </c:pt>
                <c:pt idx="8">
                  <c:v>39</c:v>
                </c:pt>
                <c:pt idx="9">
                  <c:v>40</c:v>
                </c:pt>
              </c:numCache>
            </c:numRef>
          </c:val>
          <c:extLst>
            <c:ext xmlns:c16="http://schemas.microsoft.com/office/drawing/2014/chart" uri="{C3380CC4-5D6E-409C-BE32-E72D297353CC}">
              <c16:uniqueId val="{0000000A-DFE8-489E-BBC4-AA0ABD7CB56B}"/>
            </c:ext>
          </c:extLst>
        </c:ser>
        <c:ser>
          <c:idx val="1"/>
          <c:order val="1"/>
          <c:tx>
            <c:strRef>
              <c:f>Sheet1!$C$1</c:f>
              <c:strCache>
                <c:ptCount val="1"/>
                <c:pt idx="0">
                  <c:v>儿童绘本类图书码洋（亿）</c:v>
                </c:pt>
              </c:strCache>
            </c:strRef>
          </c:tx>
          <c:spPr>
            <a:solidFill>
              <a:schemeClr val="accent2"/>
            </a:solidFill>
            <a:ln>
              <a:noFill/>
            </a:ln>
            <a:effectLst/>
          </c:spPr>
          <c:invertIfNegative val="0"/>
          <c:dPt>
            <c:idx val="5"/>
            <c:invertIfNegative val="0"/>
            <c:bubble3D val="0"/>
            <c:spPr>
              <a:pattFill prst="pct50">
                <a:fgClr>
                  <a:schemeClr val="accent1"/>
                </a:fgClr>
                <a:bgClr>
                  <a:schemeClr val="bg1"/>
                </a:bgClr>
              </a:pattFill>
              <a:ln>
                <a:noFill/>
              </a:ln>
              <a:effectLst/>
            </c:spPr>
            <c:extLst>
              <c:ext xmlns:c16="http://schemas.microsoft.com/office/drawing/2014/chart" uri="{C3380CC4-5D6E-409C-BE32-E72D297353CC}">
                <c16:uniqueId val="{0000000C-DFE8-489E-BBC4-AA0ABD7CB56B}"/>
              </c:ext>
            </c:extLst>
          </c:dPt>
          <c:dPt>
            <c:idx val="6"/>
            <c:invertIfNegative val="0"/>
            <c:bubble3D val="0"/>
            <c:spPr>
              <a:pattFill prst="pct50">
                <a:fgClr>
                  <a:schemeClr val="accent1"/>
                </a:fgClr>
                <a:bgClr>
                  <a:schemeClr val="bg1"/>
                </a:bgClr>
              </a:pattFill>
              <a:ln>
                <a:noFill/>
              </a:ln>
              <a:effectLst/>
            </c:spPr>
            <c:extLst>
              <c:ext xmlns:c16="http://schemas.microsoft.com/office/drawing/2014/chart" uri="{C3380CC4-5D6E-409C-BE32-E72D297353CC}">
                <c16:uniqueId val="{0000000E-DFE8-489E-BBC4-AA0ABD7CB56B}"/>
              </c:ext>
            </c:extLst>
          </c:dPt>
          <c:dPt>
            <c:idx val="7"/>
            <c:invertIfNegative val="0"/>
            <c:bubble3D val="0"/>
            <c:spPr>
              <a:pattFill prst="pct50">
                <a:fgClr>
                  <a:schemeClr val="accent1"/>
                </a:fgClr>
                <a:bgClr>
                  <a:schemeClr val="bg1"/>
                </a:bgClr>
              </a:pattFill>
              <a:ln>
                <a:noFill/>
              </a:ln>
              <a:effectLst/>
            </c:spPr>
            <c:extLst>
              <c:ext xmlns:c16="http://schemas.microsoft.com/office/drawing/2014/chart" uri="{C3380CC4-5D6E-409C-BE32-E72D297353CC}">
                <c16:uniqueId val="{00000010-DFE8-489E-BBC4-AA0ABD7CB56B}"/>
              </c:ext>
            </c:extLst>
          </c:dPt>
          <c:dPt>
            <c:idx val="8"/>
            <c:invertIfNegative val="0"/>
            <c:bubble3D val="0"/>
            <c:spPr>
              <a:pattFill prst="pct50">
                <a:fgClr>
                  <a:schemeClr val="accent1"/>
                </a:fgClr>
                <a:bgClr>
                  <a:schemeClr val="bg1"/>
                </a:bgClr>
              </a:pattFill>
              <a:ln>
                <a:noFill/>
              </a:ln>
              <a:effectLst/>
            </c:spPr>
            <c:extLst>
              <c:ext xmlns:c16="http://schemas.microsoft.com/office/drawing/2014/chart" uri="{C3380CC4-5D6E-409C-BE32-E72D297353CC}">
                <c16:uniqueId val="{00000012-DFE8-489E-BBC4-AA0ABD7CB56B}"/>
              </c:ext>
            </c:extLst>
          </c:dPt>
          <c:dPt>
            <c:idx val="9"/>
            <c:invertIfNegative val="0"/>
            <c:bubble3D val="0"/>
            <c:spPr>
              <a:pattFill prst="pct50">
                <a:fgClr>
                  <a:schemeClr val="accent1"/>
                </a:fgClr>
                <a:bgClr>
                  <a:schemeClr val="bg1"/>
                </a:bgClr>
              </a:pattFill>
              <a:ln>
                <a:noFill/>
              </a:ln>
              <a:effectLst/>
            </c:spPr>
            <c:extLst>
              <c:ext xmlns:c16="http://schemas.microsoft.com/office/drawing/2014/chart" uri="{C3380CC4-5D6E-409C-BE32-E72D297353CC}">
                <c16:uniqueId val="{00000014-DFE8-489E-BBC4-AA0ABD7CB56B}"/>
              </c:ext>
            </c:extLst>
          </c:dPt>
          <c:dLbls>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strRef>
              <c:f>Sheet1!$A$2:$A$11</c:f>
              <c:strCache>
                <c:ptCount val="10"/>
                <c:pt idx="0">
                  <c:v>2013</c:v>
                </c:pt>
                <c:pt idx="1">
                  <c:v>2014</c:v>
                </c:pt>
                <c:pt idx="2">
                  <c:v>2015</c:v>
                </c:pt>
                <c:pt idx="3">
                  <c:v>2016</c:v>
                </c:pt>
                <c:pt idx="4">
                  <c:v>2017</c:v>
                </c:pt>
                <c:pt idx="5">
                  <c:v>2018E</c:v>
                </c:pt>
                <c:pt idx="6">
                  <c:v>2019E</c:v>
                </c:pt>
                <c:pt idx="7">
                  <c:v>2020E</c:v>
                </c:pt>
                <c:pt idx="8">
                  <c:v>2021E</c:v>
                </c:pt>
                <c:pt idx="9">
                  <c:v>2022E</c:v>
                </c:pt>
              </c:strCache>
            </c:strRef>
          </c:cat>
          <c:val>
            <c:numRef>
              <c:f>Sheet1!$C$2:$C$11</c:f>
              <c:numCache>
                <c:formatCode>0</c:formatCode>
                <c:ptCount val="10"/>
                <c:pt idx="0">
                  <c:v>10</c:v>
                </c:pt>
                <c:pt idx="1">
                  <c:v>14</c:v>
                </c:pt>
                <c:pt idx="2">
                  <c:v>18.399999999999999</c:v>
                </c:pt>
                <c:pt idx="3">
                  <c:v>28.1</c:v>
                </c:pt>
                <c:pt idx="4">
                  <c:v>37.200000000000003</c:v>
                </c:pt>
                <c:pt idx="5">
                  <c:v>48</c:v>
                </c:pt>
                <c:pt idx="6">
                  <c:v>61</c:v>
                </c:pt>
                <c:pt idx="7">
                  <c:v>81</c:v>
                </c:pt>
                <c:pt idx="8">
                  <c:v>104</c:v>
                </c:pt>
                <c:pt idx="9">
                  <c:v>136</c:v>
                </c:pt>
              </c:numCache>
            </c:numRef>
          </c:val>
          <c:extLst>
            <c:ext xmlns:c16="http://schemas.microsoft.com/office/drawing/2014/chart" uri="{C3380CC4-5D6E-409C-BE32-E72D297353CC}">
              <c16:uniqueId val="{00000015-DFE8-489E-BBC4-AA0ABD7CB56B}"/>
            </c:ext>
          </c:extLst>
        </c:ser>
        <c:gapWidth val="219"/>
        <c:overlap val="100"/>
      </c:barChart>
      <c:catAx>
        <c:axId val="1249762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crossAx val="1249756360"/>
        <c:crosses val="autoZero"/>
        <c:auto val="1"/>
        <c:lblAlgn val="ctr"/>
        <c:lblOffset val="100"/>
        <c:noMultiLvlLbl val="0"/>
      </c:catAx>
      <c:valAx>
        <c:axId val="1249756360"/>
        <c:scaling>
          <c:orientation val="minMax"/>
          <c:max val="200"/>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crossAx val="1249762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600">
          <a:solidFill>
            <a:schemeClr val="tx1"/>
          </a:solidFill>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443888754"/>
          <c:y val="0.3063489"/>
          <c:w val="0.8699998"/>
          <c:h val="0.545703053"/>
        </c:manualLayout>
      </c:layout>
      <c:barChart>
        <c:dLbls>
          <c:showLegendKey val="0"/>
          <c:showVal val="0"/>
          <c:showCatName val="0"/>
          <c:showSerName val="0"/>
          <c:showPercent val="0"/>
          <c:showBubbleSize val="0"/>
        </c:dLbls>
        <c:axId val="1249762264"/>
        <c:axId val="1249756360"/>
        <c:barDir val="col"/>
        <c:grouping val="stacked"/>
        <c:varyColors val="0"/>
        <c:ser>
          <c:idx val="1"/>
          <c:order val="0"/>
          <c:tx>
            <c:strRef>
              <c:f>Sheet1!$B$1</c:f>
              <c:strCache>
                <c:ptCount val="1"/>
                <c:pt idx="0">
                  <c:v>成人电子绘本市场规模（亿）</c:v>
                </c:pt>
              </c:strCache>
            </c:strRef>
          </c:tx>
          <c:spPr>
            <a:solidFill>
              <a:srgbClr val="1F497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chemeClr val="bg1"/>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0.5</c:v>
                </c:pt>
                <c:pt idx="1">
                  <c:v>0.6</c:v>
                </c:pt>
                <c:pt idx="2">
                  <c:v>0.6</c:v>
                </c:pt>
                <c:pt idx="3">
                  <c:v>0.7</c:v>
                </c:pt>
                <c:pt idx="4">
                  <c:v>0.8</c:v>
                </c:pt>
              </c:numCache>
            </c:numRef>
          </c:val>
          <c:extLst>
            <c:ext xmlns:c16="http://schemas.microsoft.com/office/drawing/2014/chart" uri="{C3380CC4-5D6E-409C-BE32-E72D297353CC}">
              <c16:uniqueId val="{00000000-AC4B-4D74-A85C-8137E4F384B6}"/>
            </c:ext>
          </c:extLst>
        </c:ser>
        <c:ser>
          <c:idx val="2"/>
          <c:order val="1"/>
          <c:tx>
            <c:strRef>
              <c:f>Sheet1!$C$1</c:f>
              <c:strCache>
                <c:ptCount val="1"/>
                <c:pt idx="0">
                  <c:v>儿童电子绘本市场规模（亿）</c:v>
                </c:pt>
              </c:strCache>
            </c:strRef>
          </c:tx>
          <c:spPr>
            <a:solidFill>
              <a:srgbClr val="4F81BD"/>
            </a:solidFill>
            <a:ln>
              <a:noFill/>
            </a:ln>
            <a:effectLst/>
          </c:spPr>
          <c:invertIfNegative val="0"/>
          <c:dLbls>
            <c:dLbl>
              <c:idx val="3"/>
              <c:layout>
                <c:manualLayout>
                  <c:x val="0.0023241292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4B-4D74-A85C-8137E4F384B6}"/>
                </c:ext>
              </c:extLst>
            </c:dLbl>
            <c:dLbl>
              <c:idx val="4"/>
              <c:layout>
                <c:manualLayout>
                  <c:x val="0"/>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C4B-4D74-A85C-8137E4F384B6}"/>
                </c:ext>
              </c:extLst>
            </c:dLbl>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chemeClr val="bg1"/>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numRef>
              <c:f>Sheet1!$A$2:$A$6</c:f>
              <c:numCache>
                <c:formatCode>General</c:formatCode>
                <c:ptCount val="5"/>
                <c:pt idx="0">
                  <c:v>2013</c:v>
                </c:pt>
                <c:pt idx="1">
                  <c:v>2014</c:v>
                </c:pt>
                <c:pt idx="2">
                  <c:v>2015</c:v>
                </c:pt>
                <c:pt idx="3">
                  <c:v>2016</c:v>
                </c:pt>
                <c:pt idx="4">
                  <c:v>2017</c:v>
                </c:pt>
              </c:numCache>
            </c:numRef>
          </c:cat>
          <c:val>
            <c:numRef>
              <c:f>Sheet1!$C$2:$C$6</c:f>
              <c:numCache>
                <c:formatCode>General</c:formatCode>
                <c:ptCount val="5"/>
                <c:pt idx="2">
                  <c:v>0.7</c:v>
                </c:pt>
                <c:pt idx="3">
                  <c:v>1</c:v>
                </c:pt>
                <c:pt idx="4">
                  <c:v>1.5</c:v>
                </c:pt>
              </c:numCache>
            </c:numRef>
          </c:val>
          <c:extLst>
            <c:ext xmlns:c16="http://schemas.microsoft.com/office/drawing/2014/chart" uri="{C3380CC4-5D6E-409C-BE32-E72D297353CC}">
              <c16:uniqueId val="{00000003-AC4B-4D74-A85C-8137E4F384B6}"/>
            </c:ext>
          </c:extLst>
        </c:ser>
        <c:gapWidth/>
        <c:overlap val="100"/>
      </c:barChart>
      <c:lineChart>
        <c:dLbls>
          <c:showLegendKey val="0"/>
          <c:showVal val="0"/>
          <c:showCatName val="0"/>
          <c:showSerName val="0"/>
          <c:showPercent val="0"/>
          <c:showBubbleSize val="0"/>
        </c:dLbls>
        <c:axId val="717404152"/>
        <c:axId val="717405112"/>
        <c:grouping val="standard"/>
        <c:varyColors val="0"/>
        <c:ser>
          <c:idx val="0"/>
          <c:order val="2"/>
          <c:tx>
            <c:strRef>
              <c:f>Sheet1!$D$1</c:f>
              <c:strCache>
                <c:ptCount val="1"/>
                <c:pt idx="0">
                  <c:v>电子绘本/数字阅读</c:v>
                </c:pt>
              </c:strCache>
            </c:strRef>
          </c:tx>
          <c:spPr>
            <a:ln w="28575" cap="rnd">
              <a:solidFill>
                <a:srgbClr val="F79646"/>
              </a:solidFill>
              <a:round/>
            </a:ln>
            <a:effectLst/>
          </c:spPr>
          <c:marker>
            <c:symbol val="none"/>
            <c:size val="5"/>
          </c:marker>
          <c:dLbls>
            <c:dLbl>
              <c:idx val="0"/>
              <c:layout>
                <c:manualLayout>
                  <c:x val="-0.0209171642"/>
                  <c:y val="-0.024675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C4B-4D74-A85C-8137E4F384B6}"/>
                </c:ext>
              </c:extLst>
            </c:dLbl>
            <c:dLbl>
              <c:idx val="1"/>
              <c:layout>
                <c:manualLayout>
                  <c:x val="-0.0488067158"/>
                  <c:y val="-0.04935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C4B-4D74-A85C-8137E4F384B6}"/>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xmlns:c="http://schemas.openxmlformats.org/drawingml/2006/chart">
                    <a:ln xmlns:a="http://schemas.openxmlformats.org/drawingml/2006/main" w="9525" cap="flat" cmpd="sng" algn="ctr">
                      <a:solidFill>
                        <a:schemeClr val="tx1">
                          <a:lumMod val="35000"/>
                          <a:lumOff val="65000"/>
                        </a:schemeClr>
                      </a:solidFill>
                      <a:round/>
                    </a:ln>
                    <a:effectLst xmlns:a="http://schemas.openxmlformats.org/drawingml/2006/main"/>
                  </c:spPr>
                </c15:leaderLines>
              </c:ext>
            </c:extLst>
          </c:dLbls>
          <c:cat>
            <c:numRef>
              <c:f>Sheet1!$A$2:$A$6</c:f>
              <c:numCache>
                <c:formatCode>General</c:formatCode>
                <c:ptCount val="5"/>
                <c:pt idx="0">
                  <c:v>2013</c:v>
                </c:pt>
                <c:pt idx="1">
                  <c:v>2014</c:v>
                </c:pt>
                <c:pt idx="2">
                  <c:v>2015</c:v>
                </c:pt>
                <c:pt idx="3">
                  <c:v>2016</c:v>
                </c:pt>
                <c:pt idx="4">
                  <c:v>2017</c:v>
                </c:pt>
              </c:numCache>
            </c:numRef>
          </c:cat>
          <c:val>
            <c:numRef>
              <c:f>Sheet1!$D$2:$D$6</c:f>
              <c:numCache>
                <c:formatCode>0.0%</c:formatCode>
                <c:ptCount val="5"/>
                <c:pt idx="0">
                  <c:v>8.4745762711864406E-3</c:v>
                </c:pt>
                <c:pt idx="1">
                  <c:v>7.4074074074074068E-3</c:v>
                </c:pt>
                <c:pt idx="2">
                  <c:v>1.3541666666666665E-2</c:v>
                </c:pt>
                <c:pt idx="3">
                  <c:v>1.4166666666666666E-2</c:v>
                </c:pt>
                <c:pt idx="4">
                  <c:v>1.513157894736842E-2</c:v>
                </c:pt>
              </c:numCache>
            </c:numRef>
          </c:val>
          <c:smooth val="0"/>
          <c:extLst>
            <c:ext xmlns:c16="http://schemas.microsoft.com/office/drawing/2014/chart" uri="{C3380CC4-5D6E-409C-BE32-E72D297353CC}">
              <c16:uniqueId val="{00000006-AC4B-4D74-A85C-8137E4F384B6}"/>
            </c:ext>
          </c:extLst>
        </c:ser>
        <c:marker/>
        <c:smooth val="0"/>
      </c:lineChart>
      <c:catAx>
        <c:axId val="1249762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crossAx val="1249756360"/>
        <c:crosses val="autoZero"/>
        <c:auto val="1"/>
        <c:lblAlgn val="ctr"/>
        <c:lblOffset val="100"/>
        <c:noMultiLvlLbl val="0"/>
      </c:catAx>
      <c:valAx>
        <c:axId val="1249756360"/>
        <c:scaling>
          <c:orientation val="minMax"/>
          <c:max val="4"/>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crossAx val="1249762264"/>
        <c:crosses val="autoZero"/>
        <c:crossBetween val="between"/>
      </c:valAx>
      <c:valAx>
        <c:axId val="717405112"/>
        <c:scaling>
          <c:orientation val="minMax"/>
          <c:min val="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crossAx val="717404152"/>
        <c:crosses val="max"/>
        <c:crossBetween val="between"/>
      </c:valAx>
      <c:catAx>
        <c:axId val="717404152"/>
        <c:scaling>
          <c:orientation val="minMax"/>
        </c:scaling>
        <c:delete val="1"/>
        <c:axPos val="b"/>
        <c:numFmt formatCode="General" sourceLinked="1"/>
        <c:majorTickMark val="out"/>
        <c:minorTickMark val="none"/>
        <c:tickLblPos val="nextTo"/>
        <c:crossAx val="717405112"/>
        <c:crosses val="autoZero"/>
        <c:auto val="1"/>
        <c:lblAlgn val="ctr"/>
        <c:lblOffset val="100"/>
        <c:noMultiLvlLbl val="0"/>
      </c:catAx>
      <c:spPr>
        <a:noFill/>
        <a:ln>
          <a:noFill/>
        </a:ln>
        <a:effectLst/>
      </c:spPr>
    </c:plotArea>
    <c:legend>
      <c:legendPos val="b"/>
      <c:layout>
        <c:manualLayout>
          <c:xMode val="edge"/>
          <c:yMode val="edge"/>
          <c:x val="0.141353846"/>
          <c:y val="0.342833042"/>
          <c:w val="0.753608763"/>
          <c:h val="0.518356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solidFill>
            <a:schemeClr val="tx1"/>
          </a:solidFill>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700" b="1" dirty="1">
                <a:latin typeface="微软雅黑" panose="020b0503020204020204" pitchFamily="34" charset="-122"/>
                <a:ea typeface="微软雅黑" panose="020b0503020204020204" pitchFamily="34" charset="-122"/>
              </a:rPr>
              <a:t>74.8%</a:t>
            </a:r>
            <a:r>
              <a:rPr lang="zh-CN" sz="700" b="1" dirty="1">
                <a:latin typeface="微软雅黑" panose="020b0503020204020204" pitchFamily="34" charset="-122"/>
                <a:ea typeface="微软雅黑" panose="020b0503020204020204" pitchFamily="34" charset="-122"/>
              </a:rPr>
              <a:t>的孩子从两岁前开始阅读</a:t>
            </a:r>
          </a:p>
        </c:rich>
      </c:tx>
      <c:layout>
        <c:manualLayout>
          <c:xMode val="edge"/>
          <c:yMode val="edge"/>
          <c:x val="0.202441722"/>
          <c:y val="0.0266549625"/>
        </c:manualLayout>
      </c:layout>
      <c:overlay val="0"/>
      <c:spPr>
        <a:noFill/>
        <a:ln>
          <a:noFill/>
        </a:ln>
        <a:effectLst/>
      </c:spPr>
      <c:txPr>
        <a:bodyPr rot="0" spcFirstLastPara="1" vertOverflow="ellipsis" vert="horz" wrap="square" anchor="ctr" anchorCtr="1"/>
        <a:lstStyle/>
        <a:p>
          <a:pPr>
            <a:defRPr sz="700" b="1"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0.251364172"/>
          <c:y val="0.178601518"/>
          <c:w val="0.5120797"/>
          <c:h val="0.7681197"/>
        </c:manualLayout>
      </c:layout>
      <c:doughnutChart>
        <c:dLbls>
          <c:showLegendKey val="0"/>
          <c:showVal val="0"/>
          <c:showCatName val="0"/>
          <c:showSerName val="0"/>
          <c:showPercent val="0"/>
          <c:showBubbleSize val="0"/>
          <c:showLeaderLines val="1"/>
        </c:dLbls>
        <c:varyColors val="1"/>
        <c:ser>
          <c:idx val="0"/>
          <c:order val="0"/>
          <c:tx>
            <c:strRef>
              <c:f>Sheet1!$B$1</c:f>
              <c:strCache>
                <c:ptCount val="1"/>
                <c:pt idx="0">
                  <c:v>销售额</c:v>
                </c:pt>
              </c:strCache>
            </c:strRef>
          </c:tx>
          <c:dLbls>
            <c:dLbl>
              <c:idx val="0"/>
              <c:layout>
                <c:manualLayout>
                  <c:x val="-0.005923324"/>
                  <c:y val="0.0044424934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40-4BE3-A952-FD970EF22DE9}"/>
                </c:ext>
              </c:extLst>
            </c:dLbl>
            <c:dLbl>
              <c:idx val="1"/>
              <c:layout>
                <c:manualLayout>
                  <c:x val="-0.002961662"/>
                  <c:y val="0.01776997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F40-4BE3-A952-FD970EF22DE9}"/>
                </c:ext>
              </c:extLst>
            </c:dLbl>
            <c:numFmt formatCode="0.0%" sourceLinked="0"/>
            <c:spPr>
              <a:noFill/>
              <a:ln>
                <a:noFill/>
              </a:ln>
              <a:effectLst/>
            </c:spPr>
            <c:txPr>
              <a:bodyPr rot="0" spcFirstLastPara="1" vertOverflow="ellipsis" vert="horz" wrap="square" anchor="ctr" anchorCtr="1"/>
              <a:lstStyle/>
              <a:p>
                <a:pPr>
                  <a:defRPr sz="600" b="1"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LeaderLines val="1"/>
              </c:ext>
            </c:extLst>
          </c:dLbls>
          <c:cat>
            <c:strRef>
              <c:f>Sheet1!$A$2:$A$3</c:f>
              <c:strCache>
                <c:ptCount val="2"/>
                <c:pt idx="0">
                  <c:v>2岁前</c:v>
                </c:pt>
                <c:pt idx="1">
                  <c:v>2岁后</c:v>
                </c:pt>
              </c:strCache>
            </c:strRef>
          </c:cat>
          <c:val>
            <c:numRef>
              <c:f>Sheet1!$B$2:$B$3</c:f>
              <c:numCache>
                <c:formatCode>0.00%</c:formatCode>
                <c:ptCount val="2"/>
                <c:pt idx="0">
                  <c:v>0.748</c:v>
                </c:pt>
                <c:pt idx="1">
                  <c:v>0.252</c:v>
                </c:pt>
              </c:numCache>
            </c:numRef>
          </c:val>
          <c:extLst>
            <c:ext xmlns:c16="http://schemas.microsoft.com/office/drawing/2014/chart" uri="{C3380CC4-5D6E-409C-BE32-E72D297353CC}">
              <c16:uniqueId val="{00000004-6F40-4BE3-A952-FD970EF22DE9}"/>
            </c:ext>
          </c:extLst>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F40-4BE3-A952-FD970EF22D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F40-4BE3-A952-FD970EF22DE9}"/>
              </c:ext>
            </c:extLst>
          </c:dPt>
        </c:ser>
        <c:firstSliceAng val="0"/>
        <c:holeSize val="60"/>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600"/>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sz="quarter" idx="1"/>
          </p:nvPr>
        </p:nvSpPr>
        <p:spPr>
          <a:xfrm>
            <a:off x="3884613" y="0"/>
            <a:ext cx="2971800" cy="458788"/>
          </a:xfrm>
          <a:prstGeom prst="rect"/>
        </p:spPr>
        <p:txBody>
          <a:bodyPr vert="horz" lIns="91440" tIns="45720" rIns="91440" bIns="45720" rtlCol="0"/>
          <a:lstStyle>
            <a:lvl1pPr algn="r">
              <a:defRPr sz="1200"/>
            </a:lvl1pPr>
          </a:lstStyle>
          <a:p>
            <a:fld id="{D9119AFC-BECB-4058-BE1C-2ADCBF05FC91}" type="datetimeFigureOut">
              <a:rPr lang="zh-CN" altLang="en-US" smtClean="0"/>
              <a:t>2019-10-16</a:t>
            </a:fld>
            <a:endParaRPr lang="zh-CN" altLang="en-US"/>
          </a:p>
        </p:txBody>
      </p:sp>
      <p:sp>
        <p:nvSpPr>
          <p:cNvPr id="4" name="页脚占位符 3"/>
          <p:cNvSpPr/>
          <p:nvPr>
            <p:ph type="ftr" sz="quarter" idx="2"/>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5" name="灯片编号占位符 4"/>
          <p:cNvSpPr/>
          <p:nvPr>
            <p:ph type="sldNum" sz="quarter" idx="3"/>
          </p:nvPr>
        </p:nvSpPr>
        <p:spPr>
          <a:xfrm>
            <a:off x="3884613" y="8685213"/>
            <a:ext cx="2971800" cy="458787"/>
          </a:xfrm>
          <a:prstGeom prst="rect"/>
        </p:spPr>
        <p:txBody>
          <a:bodyPr vert="horz" lIns="91440" tIns="45720" rIns="91440" bIns="45720" rtlCol="0" anchor="b"/>
          <a:lstStyle>
            <a:lvl1pPr algn="r">
              <a:defRPr sz="1200"/>
            </a:lvl1pPr>
          </a:lstStyle>
          <a:p>
            <a:fld id="{505FE813-D21C-4345-B8C7-4BD3E009C5DE}" type="slidenum">
              <a:rPr lang="zh-CN" altLang="en-US" smtClean="0"/>
              <a:t>‹#›</a:t>
            </a:fld>
            <a:endParaRPr lang="zh-CN" altLang="en-US"/>
          </a:p>
        </p:txBody>
      </p:sp>
    </p:spTree>
    <p:extLst>
      <p:ext uri="{BB962C8B-B14F-4D97-AF65-F5344CB8AC3E}">
        <p14:creationId xmlns:p14="http://schemas.microsoft.com/office/powerpoint/2010/main" val="45513840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idx="1"/>
          </p:nvPr>
        </p:nvSpPr>
        <p:spPr>
          <a:xfrm>
            <a:off x="3884613" y="0"/>
            <a:ext cx="2971800" cy="458788"/>
          </a:xfrm>
          <a:prstGeom prst="rect"/>
        </p:spPr>
        <p:txBody>
          <a:bodyPr vert="horz" lIns="91440" tIns="45720" rIns="91440" bIns="45720" rtlCol="0"/>
          <a:lstStyle>
            <a:lvl1pPr algn="r">
              <a:defRPr sz="1200"/>
            </a:lvl1pPr>
          </a:lstStyle>
          <a:p>
            <a:fld id="{89FFC010-C8B4-4F10-8B32-911B7D8D5D8D}" type="datetimeFigureOut">
              <a:rPr lang="zh-CN" altLang="en-US" smtClean="0"/>
              <a:t>2019-10-16</a:t>
            </a:fld>
            <a:endParaRPr lang="zh-CN" altLang="en-US"/>
          </a:p>
        </p:txBody>
      </p:sp>
      <p:sp>
        <p:nvSpPr>
          <p:cNvPr id="4" name="幻灯片图像占位符 3"/>
          <p:cNvSpPr/>
          <p:nvPr>
            <p:ph type="sldImg" idx="2"/>
          </p:nvPr>
        </p:nvSpPr>
        <p:spPr>
          <a:xfrm>
            <a:off x="2289175" y="1143000"/>
            <a:ext cx="2279650" cy="3086100"/>
          </a:xfrm>
          <a:prstGeom prst="rect"/>
          <a:noFill/>
          <a:ln w="12700">
            <a:solidFill>
              <a:prstClr val="black"/>
            </a:solidFill>
          </a:ln>
        </p:spPr>
        <p:txBody>
          <a:bodyPr vert="horz" lIns="91440" tIns="45720" rIns="91440" bIns="45720" rtlCol="0" anchor="ctr"/>
          <a:lstStyle/>
          <a:p>
            <a:endParaRPr lang="zh-CN" altLang="en-US"/>
          </a:p>
        </p:txBody>
      </p:sp>
      <p:sp>
        <p:nvSpPr>
          <p:cNvPr id="5" name="备注占位符 4"/>
          <p:cNvSpPr/>
          <p:nvPr>
            <p:ph type="body" sz="quarter" idx="3"/>
          </p:nvPr>
        </p:nvSpPr>
        <p:spPr>
          <a:xfrm>
            <a:off x="685800" y="4400550"/>
            <a:ext cx="5486400" cy="3600450"/>
          </a:xfrm>
          <a:prstGeom prst="rect"/>
        </p:spPr>
        <p:txBody>
          <a:bodyPr vert="horz" lIns="91440" tIns="45720" rIns="91440" bIns="45720" rtlCol="0"/>
          <a:lstStyle/>
          <a:p>
            <a:pPr lvl="0"/>
            <a:r>
              <a:rPr lang="zh-CN" altLang="en-US" dirty="1"/>
              <a:t>编辑母版文本样式</a:t>
            </a:r>
          </a:p>
          <a:p>
            <a:pPr lvl="1"/>
            <a:r>
              <a:rPr lang="zh-CN" altLang="en-US" dirty="1"/>
              <a:t>第二级</a:t>
            </a:r>
          </a:p>
          <a:p>
            <a:pPr lvl="2"/>
            <a:r>
              <a:rPr lang="zh-CN" altLang="en-US" dirty="1"/>
              <a:t>第三级</a:t>
            </a:r>
          </a:p>
          <a:p>
            <a:pPr lvl="3"/>
            <a:r>
              <a:rPr lang="zh-CN" altLang="en-US" dirty="1"/>
              <a:t>第四级</a:t>
            </a:r>
          </a:p>
          <a:p>
            <a:pPr lvl="4"/>
            <a:r>
              <a:rPr lang="zh-CN" altLang="en-US" dirty="1"/>
              <a:t>第五级</a:t>
            </a:r>
          </a:p>
        </p:txBody>
      </p:sp>
      <p:sp>
        <p:nvSpPr>
          <p:cNvPr id="6" name="页脚占位符 5"/>
          <p:cNvSpPr/>
          <p:nvPr>
            <p:ph type="ftr" sz="quarter" idx="4"/>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7" name="灯片编号占位符 6"/>
          <p:cNvSpPr/>
          <p:nvPr>
            <p:ph type="sldNum" sz="quarter" idx="5"/>
          </p:nvPr>
        </p:nvSpPr>
        <p:spPr>
          <a:xfrm>
            <a:off x="3884613" y="8685213"/>
            <a:ext cx="2971800" cy="458787"/>
          </a:xfrm>
          <a:prstGeom prst="rect"/>
        </p:spPr>
        <p:txBody>
          <a:bodyPr vert="horz" lIns="91440" tIns="45720" rIns="91440" bIns="45720" rtlCol="0" anchor="b"/>
          <a:lstStyle>
            <a:lvl1pPr algn="r">
              <a:defRPr sz="1200"/>
            </a:lvl1pPr>
          </a:lstStyle>
          <a:p>
            <a:fld id="{B60D8248-4E48-4E75-9755-DB088FB055D2}" type="slidenum">
              <a:rPr lang="zh-CN" altLang="en-US" smtClean="0"/>
              <a:t>‹#›</a:t>
            </a:fld>
            <a:endParaRPr lang="zh-CN" altLang="en-US"/>
          </a:p>
        </p:txBody>
      </p:sp>
    </p:spTree>
    <p:extLst>
      <p:ext uri="{BB962C8B-B14F-4D97-AF65-F5344CB8AC3E}">
        <p14:creationId xmlns:p14="http://schemas.microsoft.com/office/powerpoint/2010/main" val="1009711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notesSlide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幻灯片图像占位符 1"/>
          <p:cNvSpPr/>
          <p:nvPr>
            <p:ph type="sldImg"/>
          </p:nvPr>
        </p:nvSpPr>
        <p:spPr/>
      </p:sp>
      <p:sp>
        <p:nvSpPr>
          <p:cNvPr id="3" name="备注占位符 2"/>
          <p:cNvSpPr/>
          <p:nvPr>
            <p:ph type="body" idx="1"/>
          </p:nvPr>
        </p:nvSpPr>
        <p:spPr/>
        <p:txBody>
          <a:bodyPr/>
          <a:lstStyle/>
          <a:p>
            <a:endParaRPr lang="zh-CN" altLang="en-US"/>
          </a:p>
        </p:txBody>
      </p:sp>
      <p:sp>
        <p:nvSpPr>
          <p:cNvPr id="4" name="灯片编号占位符 3"/>
          <p:cNvSpPr/>
          <p:nvPr>
            <p:ph type="sldNum" sz="quarter" idx="5"/>
          </p:nvPr>
        </p:nvSpPr>
        <p:spPr/>
        <p:txBody>
          <a:bodyPr/>
          <a:lstStyle/>
          <a:p>
            <a:fld id="{B60D8248-4E48-4E75-9755-DB088FB055D2}" type="slidenum">
              <a:rPr lang="zh-CN" altLang="en-US" smtClean="0"/>
              <a:t>‹#›</a:t>
            </a:fld>
            <a:endParaRPr lang="zh-CN" altLang="en-US"/>
          </a:p>
        </p:txBody>
      </p:sp>
    </p:spTree>
    <p:extLst>
      <p:ext uri="{BB962C8B-B14F-4D97-AF65-F5344CB8AC3E}">
        <p14:creationId xmlns:p14="http://schemas.microsoft.com/office/powerpoint/2010/main" val="325803671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pic>
        <p:nvPicPr>
          <p:cNvPr id="33" name="图片 32"/>
          <p:cNvPicPr/>
          <p:nvPr userDrawn="1"/>
        </p:nvPicPr>
        <p:blipFill>
          <a:blip r:embed="rId2"/>
          <a:srcRect/>
          <a:stretch>
            <a:fillRect/>
          </a:stretch>
        </p:blipFill>
        <p:spPr>
          <a:xfrm>
            <a:off x="52935" y="6764225"/>
            <a:ext cx="1959568" cy="1065730"/>
          </a:xfrm>
          <a:prstGeom prst="rect"/>
        </p:spPr>
      </p:pic>
      <p:pic>
        <p:nvPicPr>
          <p:cNvPr id="29" name="图片 28"/>
          <p:cNvPicPr/>
          <p:nvPr userDrawn="1"/>
        </p:nvPicPr>
        <p:blipFill>
          <a:blip r:embed="rId2"/>
          <a:srcRect/>
          <a:stretch>
            <a:fillRect/>
          </a:stretch>
        </p:blipFill>
        <p:spPr>
          <a:xfrm>
            <a:off x="52935" y="5646026"/>
            <a:ext cx="1959568" cy="1065730"/>
          </a:xfrm>
          <a:prstGeom prst="rect"/>
        </p:spPr>
      </p:pic>
      <p:pic>
        <p:nvPicPr>
          <p:cNvPr id="25" name="图片 24"/>
          <p:cNvPicPr/>
          <p:nvPr userDrawn="1"/>
        </p:nvPicPr>
        <p:blipFill>
          <a:blip r:embed="rId2"/>
          <a:srcRect/>
          <a:stretch>
            <a:fillRect/>
          </a:stretch>
        </p:blipFill>
        <p:spPr>
          <a:xfrm>
            <a:off x="52935" y="4527400"/>
            <a:ext cx="1959568" cy="1065730"/>
          </a:xfrm>
          <a:prstGeom prst="rect"/>
        </p:spPr>
      </p:pic>
      <p:pic>
        <p:nvPicPr>
          <p:cNvPr id="21" name="图片 20"/>
          <p:cNvPicPr/>
          <p:nvPr userDrawn="1"/>
        </p:nvPicPr>
        <p:blipFill>
          <a:blip r:embed="rId2"/>
          <a:srcRect/>
          <a:stretch>
            <a:fillRect/>
          </a:stretch>
        </p:blipFill>
        <p:spPr>
          <a:xfrm>
            <a:off x="52935" y="3408774"/>
            <a:ext cx="1959568" cy="1065730"/>
          </a:xfrm>
          <a:prstGeom prst="rect"/>
        </p:spPr>
      </p:pic>
      <p:pic>
        <p:nvPicPr>
          <p:cNvPr id="17" name="图片 16"/>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3" name="图片 2"/>
          <p:cNvPicPr/>
          <p:nvPr userDrawn="1"/>
        </p:nvPicPr>
        <p:blipFill>
          <a:blip r:embed="rId2"/>
          <a:srcRect/>
          <a:stretch>
            <a:fillRect/>
          </a:stretch>
        </p:blipFill>
        <p:spPr>
          <a:xfrm>
            <a:off x="52935" y="52896"/>
            <a:ext cx="1959568" cy="1065730"/>
          </a:xfrm>
          <a:prstGeom prst="rect"/>
        </p:spPr>
      </p:pic>
      <p:pic>
        <p:nvPicPr>
          <p:cNvPr id="8" name="图片 7"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0" name="图片 9"/>
          <p:cNvPicPr/>
          <p:nvPr userDrawn="1"/>
        </p:nvPicPr>
        <p:blipFill>
          <a:blip r:embed="rId2"/>
          <a:srcRect/>
          <a:stretch>
            <a:fillRect/>
          </a:stretch>
        </p:blipFill>
        <p:spPr>
          <a:xfrm>
            <a:off x="2080122" y="52896"/>
            <a:ext cx="1959568" cy="1065730"/>
          </a:xfrm>
          <a:prstGeom prst="rect"/>
        </p:spPr>
      </p:pic>
      <p:pic>
        <p:nvPicPr>
          <p:cNvPr id="11" name="图片 10"/>
          <p:cNvPicPr/>
          <p:nvPr userDrawn="1"/>
        </p:nvPicPr>
        <p:blipFill>
          <a:blip r:embed="rId2"/>
          <a:srcRect/>
          <a:stretch>
            <a:fillRect/>
          </a:stretch>
        </p:blipFill>
        <p:spPr>
          <a:xfrm>
            <a:off x="4092625" y="52896"/>
            <a:ext cx="1959568" cy="1065730"/>
          </a:xfrm>
          <a:prstGeom prst="rect"/>
        </p:spPr>
      </p:pic>
      <p:pic>
        <p:nvPicPr>
          <p:cNvPr id="14" name="图片 13"/>
          <p:cNvPicPr/>
          <p:nvPr userDrawn="1"/>
        </p:nvPicPr>
        <p:blipFill>
          <a:blip r:embed="rId2"/>
          <a:srcRect/>
          <a:stretch>
            <a:fillRect/>
          </a:stretch>
        </p:blipFill>
        <p:spPr>
          <a:xfrm>
            <a:off x="2080122" y="1171522"/>
            <a:ext cx="1959568" cy="1065730"/>
          </a:xfrm>
          <a:prstGeom prst="rect"/>
        </p:spPr>
      </p:pic>
      <p:pic>
        <p:nvPicPr>
          <p:cNvPr id="15" name="图片 14"/>
          <p:cNvPicPr/>
          <p:nvPr userDrawn="1"/>
        </p:nvPicPr>
        <p:blipFill>
          <a:blip r:embed="rId2"/>
          <a:srcRect/>
          <a:stretch>
            <a:fillRect/>
          </a:stretch>
        </p:blipFill>
        <p:spPr>
          <a:xfrm>
            <a:off x="4092625" y="1171522"/>
            <a:ext cx="1959568" cy="1065730"/>
          </a:xfrm>
          <a:prstGeom prst="rect"/>
        </p:spPr>
      </p:pic>
      <p:pic>
        <p:nvPicPr>
          <p:cNvPr id="18" name="图片 17"/>
          <p:cNvPicPr/>
          <p:nvPr userDrawn="1"/>
        </p:nvPicPr>
        <p:blipFill>
          <a:blip r:embed="rId2"/>
          <a:srcRect/>
          <a:stretch>
            <a:fillRect/>
          </a:stretch>
        </p:blipFill>
        <p:spPr>
          <a:xfrm>
            <a:off x="2080122" y="2290148"/>
            <a:ext cx="1959568" cy="1065730"/>
          </a:xfrm>
          <a:prstGeom prst="rect"/>
        </p:spPr>
      </p:pic>
      <p:pic>
        <p:nvPicPr>
          <p:cNvPr id="19" name="图片 18"/>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6" name="图片 25"/>
          <p:cNvPicPr/>
          <p:nvPr userDrawn="1"/>
        </p:nvPicPr>
        <p:blipFill>
          <a:blip r:embed="rId2"/>
          <a:srcRect/>
          <a:stretch>
            <a:fillRect/>
          </a:stretch>
        </p:blipFill>
        <p:spPr>
          <a:xfrm>
            <a:off x="2080122" y="4527400"/>
            <a:ext cx="1959568" cy="1065730"/>
          </a:xfrm>
          <a:prstGeom prst="rect"/>
        </p:spPr>
      </p:pic>
      <p:pic>
        <p:nvPicPr>
          <p:cNvPr id="27" name="图片 26"/>
          <p:cNvPicPr/>
          <p:nvPr userDrawn="1"/>
        </p:nvPicPr>
        <p:blipFill>
          <a:blip r:embed="rId2"/>
          <a:srcRect/>
          <a:stretch>
            <a:fillRect/>
          </a:stretch>
        </p:blipFill>
        <p:spPr>
          <a:xfrm>
            <a:off x="4092625" y="4527400"/>
            <a:ext cx="1959568" cy="1065730"/>
          </a:xfrm>
          <a:prstGeom prst="rect"/>
        </p:spPr>
      </p:pic>
      <p:pic>
        <p:nvPicPr>
          <p:cNvPr id="30" name="图片 29"/>
          <p:cNvPicPr/>
          <p:nvPr userDrawn="1"/>
        </p:nvPicPr>
        <p:blipFill>
          <a:blip r:embed="rId2"/>
          <a:srcRect/>
          <a:stretch>
            <a:fillRect/>
          </a:stretch>
        </p:blipFill>
        <p:spPr>
          <a:xfrm>
            <a:off x="2080122" y="5646026"/>
            <a:ext cx="1959568" cy="1065730"/>
          </a:xfrm>
          <a:prstGeom prst="rect"/>
        </p:spPr>
      </p:pic>
      <p:pic>
        <p:nvPicPr>
          <p:cNvPr id="31" name="图片 30"/>
          <p:cNvPicPr/>
          <p:nvPr userDrawn="1"/>
        </p:nvPicPr>
        <p:blipFill>
          <a:blip r:embed="rId2"/>
          <a:srcRect/>
          <a:stretch>
            <a:fillRect/>
          </a:stretch>
        </p:blipFill>
        <p:spPr>
          <a:xfrm>
            <a:off x="4092625" y="5646026"/>
            <a:ext cx="1959568" cy="1065730"/>
          </a:xfrm>
          <a:prstGeom prst="rect"/>
        </p:spPr>
      </p:pic>
      <p:pic>
        <p:nvPicPr>
          <p:cNvPr id="34" name="图片 33"/>
          <p:cNvPicPr/>
          <p:nvPr userDrawn="1"/>
        </p:nvPicPr>
        <p:blipFill>
          <a:blip r:embed="rId2"/>
          <a:srcRect/>
          <a:stretch>
            <a:fillRect/>
          </a:stretch>
        </p:blipFill>
        <p:spPr>
          <a:xfrm>
            <a:off x="2080122" y="6764225"/>
            <a:ext cx="1959568" cy="1065730"/>
          </a:xfrm>
          <a:prstGeom prst="rect"/>
        </p:spPr>
      </p:pic>
      <p:pic>
        <p:nvPicPr>
          <p:cNvPr id="35" name="图片 34"/>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3325474277"/>
      </p:ext>
    </p:extLst>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pic>
        <p:nvPicPr>
          <p:cNvPr id="8" name="图片 7"/>
          <p:cNvPicPr/>
          <p:nvPr userDrawn="1"/>
        </p:nvPicPr>
        <p:blipFill>
          <a:blip r:embed="rId2"/>
          <a:srcRect/>
          <a:stretch>
            <a:fillRect/>
          </a:stretch>
        </p:blipFill>
        <p:spPr>
          <a:xfrm>
            <a:off x="52935" y="6764225"/>
            <a:ext cx="1959568" cy="1065730"/>
          </a:xfrm>
          <a:prstGeom prst="rect"/>
        </p:spPr>
      </p:pic>
      <p:pic>
        <p:nvPicPr>
          <p:cNvPr id="9" name="图片 8"/>
          <p:cNvPicPr/>
          <p:nvPr userDrawn="1"/>
        </p:nvPicPr>
        <p:blipFill>
          <a:blip r:embed="rId2"/>
          <a:srcRect/>
          <a:stretch>
            <a:fillRect/>
          </a:stretch>
        </p:blipFill>
        <p:spPr>
          <a:xfrm>
            <a:off x="52935" y="5646026"/>
            <a:ext cx="1959568" cy="1065730"/>
          </a:xfrm>
          <a:prstGeom prst="rect"/>
        </p:spPr>
      </p:pic>
      <p:pic>
        <p:nvPicPr>
          <p:cNvPr id="10" name="图片 9"/>
          <p:cNvPicPr/>
          <p:nvPr userDrawn="1"/>
        </p:nvPicPr>
        <p:blipFill>
          <a:blip r:embed="rId2"/>
          <a:srcRect/>
          <a:stretch>
            <a:fillRect/>
          </a:stretch>
        </p:blipFill>
        <p:spPr>
          <a:xfrm>
            <a:off x="52935" y="4527400"/>
            <a:ext cx="1959568" cy="1065730"/>
          </a:xfrm>
          <a:prstGeom prst="rect"/>
        </p:spPr>
      </p:pic>
      <p:pic>
        <p:nvPicPr>
          <p:cNvPr id="11" name="图片 10"/>
          <p:cNvPicPr/>
          <p:nvPr userDrawn="1"/>
        </p:nvPicPr>
        <p:blipFill>
          <a:blip r:embed="rId2"/>
          <a:srcRect/>
          <a:stretch>
            <a:fillRect/>
          </a:stretch>
        </p:blipFill>
        <p:spPr>
          <a:xfrm>
            <a:off x="52935" y="3408774"/>
            <a:ext cx="1959568" cy="1065730"/>
          </a:xfrm>
          <a:prstGeom prst="rect"/>
        </p:spPr>
      </p:pic>
      <p:pic>
        <p:nvPicPr>
          <p:cNvPr id="12" name="图片 11"/>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14" name="图片 13"/>
          <p:cNvPicPr/>
          <p:nvPr userDrawn="1"/>
        </p:nvPicPr>
        <p:blipFill>
          <a:blip r:embed="rId2"/>
          <a:srcRect/>
          <a:stretch>
            <a:fillRect/>
          </a:stretch>
        </p:blipFill>
        <p:spPr>
          <a:xfrm>
            <a:off x="52935" y="52896"/>
            <a:ext cx="1959568" cy="1065730"/>
          </a:xfrm>
          <a:prstGeom prst="rect"/>
        </p:spPr>
      </p:pic>
      <p:pic>
        <p:nvPicPr>
          <p:cNvPr id="15" name="图片 14"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6" name="图片 15"/>
          <p:cNvPicPr/>
          <p:nvPr userDrawn="1"/>
        </p:nvPicPr>
        <p:blipFill>
          <a:blip r:embed="rId2"/>
          <a:srcRect/>
          <a:stretch>
            <a:fillRect/>
          </a:stretch>
        </p:blipFill>
        <p:spPr>
          <a:xfrm>
            <a:off x="2080122" y="52896"/>
            <a:ext cx="1959568" cy="1065730"/>
          </a:xfrm>
          <a:prstGeom prst="rect"/>
        </p:spPr>
      </p:pic>
      <p:pic>
        <p:nvPicPr>
          <p:cNvPr id="17" name="图片 16"/>
          <p:cNvPicPr/>
          <p:nvPr userDrawn="1"/>
        </p:nvPicPr>
        <p:blipFill>
          <a:blip r:embed="rId2"/>
          <a:srcRect/>
          <a:stretch>
            <a:fillRect/>
          </a:stretch>
        </p:blipFill>
        <p:spPr>
          <a:xfrm>
            <a:off x="4092625" y="52896"/>
            <a:ext cx="1959568" cy="1065730"/>
          </a:xfrm>
          <a:prstGeom prst="rect"/>
        </p:spPr>
      </p:pic>
      <p:pic>
        <p:nvPicPr>
          <p:cNvPr id="18" name="图片 17"/>
          <p:cNvPicPr/>
          <p:nvPr userDrawn="1"/>
        </p:nvPicPr>
        <p:blipFill>
          <a:blip r:embed="rId2"/>
          <a:srcRect/>
          <a:stretch>
            <a:fillRect/>
          </a:stretch>
        </p:blipFill>
        <p:spPr>
          <a:xfrm>
            <a:off x="2080122" y="1171522"/>
            <a:ext cx="1959568" cy="1065730"/>
          </a:xfrm>
          <a:prstGeom prst="rect"/>
        </p:spPr>
      </p:pic>
      <p:pic>
        <p:nvPicPr>
          <p:cNvPr id="19" name="图片 18"/>
          <p:cNvPicPr/>
          <p:nvPr userDrawn="1"/>
        </p:nvPicPr>
        <p:blipFill>
          <a:blip r:embed="rId2"/>
          <a:srcRect/>
          <a:stretch>
            <a:fillRect/>
          </a:stretch>
        </p:blipFill>
        <p:spPr>
          <a:xfrm>
            <a:off x="4092625" y="1171522"/>
            <a:ext cx="1959568" cy="1065730"/>
          </a:xfrm>
          <a:prstGeom prst="rect"/>
        </p:spPr>
      </p:pic>
      <p:pic>
        <p:nvPicPr>
          <p:cNvPr id="20" name="图片 19"/>
          <p:cNvPicPr/>
          <p:nvPr userDrawn="1"/>
        </p:nvPicPr>
        <p:blipFill>
          <a:blip r:embed="rId2"/>
          <a:srcRect/>
          <a:stretch>
            <a:fillRect/>
          </a:stretch>
        </p:blipFill>
        <p:spPr>
          <a:xfrm>
            <a:off x="2080122" y="2290148"/>
            <a:ext cx="1959568" cy="1065730"/>
          </a:xfrm>
          <a:prstGeom prst="rect"/>
        </p:spPr>
      </p:pic>
      <p:pic>
        <p:nvPicPr>
          <p:cNvPr id="21" name="图片 20"/>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4" name="图片 23"/>
          <p:cNvPicPr/>
          <p:nvPr userDrawn="1"/>
        </p:nvPicPr>
        <p:blipFill>
          <a:blip r:embed="rId2"/>
          <a:srcRect/>
          <a:stretch>
            <a:fillRect/>
          </a:stretch>
        </p:blipFill>
        <p:spPr>
          <a:xfrm>
            <a:off x="2080122" y="4527400"/>
            <a:ext cx="1959568" cy="1065730"/>
          </a:xfrm>
          <a:prstGeom prst="rect"/>
        </p:spPr>
      </p:pic>
      <p:pic>
        <p:nvPicPr>
          <p:cNvPr id="25" name="图片 24"/>
          <p:cNvPicPr/>
          <p:nvPr userDrawn="1"/>
        </p:nvPicPr>
        <p:blipFill>
          <a:blip r:embed="rId2"/>
          <a:srcRect/>
          <a:stretch>
            <a:fillRect/>
          </a:stretch>
        </p:blipFill>
        <p:spPr>
          <a:xfrm>
            <a:off x="4092625" y="4527400"/>
            <a:ext cx="1959568" cy="1065730"/>
          </a:xfrm>
          <a:prstGeom prst="rect"/>
        </p:spPr>
      </p:pic>
      <p:pic>
        <p:nvPicPr>
          <p:cNvPr id="26" name="图片 25"/>
          <p:cNvPicPr/>
          <p:nvPr userDrawn="1"/>
        </p:nvPicPr>
        <p:blipFill>
          <a:blip r:embed="rId2"/>
          <a:srcRect/>
          <a:stretch>
            <a:fillRect/>
          </a:stretch>
        </p:blipFill>
        <p:spPr>
          <a:xfrm>
            <a:off x="2080122" y="5646026"/>
            <a:ext cx="1959568" cy="1065730"/>
          </a:xfrm>
          <a:prstGeom prst="rect"/>
        </p:spPr>
      </p:pic>
      <p:pic>
        <p:nvPicPr>
          <p:cNvPr id="27" name="图片 26"/>
          <p:cNvPicPr/>
          <p:nvPr userDrawn="1"/>
        </p:nvPicPr>
        <p:blipFill>
          <a:blip r:embed="rId2"/>
          <a:srcRect/>
          <a:stretch>
            <a:fillRect/>
          </a:stretch>
        </p:blipFill>
        <p:spPr>
          <a:xfrm>
            <a:off x="4092625" y="5646026"/>
            <a:ext cx="1959568" cy="1065730"/>
          </a:xfrm>
          <a:prstGeom prst="rect"/>
        </p:spPr>
      </p:pic>
      <p:pic>
        <p:nvPicPr>
          <p:cNvPr id="28" name="图片 27"/>
          <p:cNvPicPr/>
          <p:nvPr userDrawn="1"/>
        </p:nvPicPr>
        <p:blipFill>
          <a:blip r:embed="rId2"/>
          <a:srcRect/>
          <a:stretch>
            <a:fillRect/>
          </a:stretch>
        </p:blipFill>
        <p:spPr>
          <a:xfrm>
            <a:off x="2080122" y="6764225"/>
            <a:ext cx="1959568" cy="1065730"/>
          </a:xfrm>
          <a:prstGeom prst="rect"/>
        </p:spPr>
      </p:pic>
      <p:pic>
        <p:nvPicPr>
          <p:cNvPr id="29" name="图片 28"/>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2754072822"/>
      </p:ext>
    </p:extLst>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2879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fast"/>
  <p:timing>
    <p:tnLst>
      <p:par>
        <p:cTn id="1" restart="never" nodeType="tmRoot"/>
      </p:par>
    </p:tnLst>
  </p:timing>
  <p:txStyles>
    <p:titleStyle>
      <a:lvl1pPr algn="l" defTabSz="612008" rtl="0" eaLnBrk="1" latinLnBrk="0" hangingPunct="1">
        <a:lnSpc>
          <a:spcPct val="90000"/>
        </a:lnSpc>
        <a:spcBef>
          <a:spcPct val="0"/>
        </a:spcBef>
        <a:buNone/>
        <a:defRPr sz="2945" kern="1200">
          <a:solidFill>
            <a:schemeClr val="tx1"/>
          </a:solidFill>
          <a:latin typeface="+mj-lt"/>
          <a:ea typeface="+mj-ea"/>
          <a:cs typeface="+mj-cs"/>
        </a:defRPr>
      </a:lvl1pPr>
    </p:titleStyle>
    <p:bodyStyle>
      <a:lvl1pPr marL="153002" indent="-153002" algn="l" defTabSz="612008" rtl="0" eaLnBrk="1" latinLnBrk="0" hangingPunct="1">
        <a:lnSpc>
          <a:spcPct val="90000"/>
        </a:lnSpc>
        <a:spcBef>
          <a:spcPts val="669"/>
        </a:spcBef>
        <a:buFont typeface="Arial" panose="020b0604020202020204" pitchFamily="34" charset="0"/>
        <a:buChar char="•"/>
        <a:defRPr sz="1874" kern="1200">
          <a:solidFill>
            <a:schemeClr val="tx1"/>
          </a:solidFill>
          <a:latin typeface="+mn-lt"/>
          <a:ea typeface="+mn-ea"/>
          <a:cs typeface="+mn-cs"/>
        </a:defRPr>
      </a:lvl1pPr>
      <a:lvl2pPr marL="459006" indent="-153002" algn="l" defTabSz="612008" rtl="0" eaLnBrk="1" latinLnBrk="0" hangingPunct="1">
        <a:lnSpc>
          <a:spcPct val="90000"/>
        </a:lnSpc>
        <a:spcBef>
          <a:spcPts val="335"/>
        </a:spcBef>
        <a:buFont typeface="Arial" panose="020b0604020202020204" pitchFamily="34" charset="0"/>
        <a:buChar char="•"/>
        <a:defRPr sz="1606" kern="1200">
          <a:solidFill>
            <a:schemeClr val="tx1"/>
          </a:solidFill>
          <a:latin typeface="+mn-lt"/>
          <a:ea typeface="+mn-ea"/>
          <a:cs typeface="+mn-cs"/>
        </a:defRPr>
      </a:lvl2pPr>
      <a:lvl3pPr marL="765010" indent="-153002" algn="l" defTabSz="612008" rtl="0" eaLnBrk="1" latinLnBrk="0" hangingPunct="1">
        <a:lnSpc>
          <a:spcPct val="90000"/>
        </a:lnSpc>
        <a:spcBef>
          <a:spcPts val="335"/>
        </a:spcBef>
        <a:buFont typeface="Arial" panose="020b0604020202020204" pitchFamily="34" charset="0"/>
        <a:buChar char="•"/>
        <a:defRPr sz="1339" kern="1200">
          <a:solidFill>
            <a:schemeClr val="tx1"/>
          </a:solidFill>
          <a:latin typeface="+mn-lt"/>
          <a:ea typeface="+mn-ea"/>
          <a:cs typeface="+mn-cs"/>
        </a:defRPr>
      </a:lvl3pPr>
      <a:lvl4pPr marL="107101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4pPr>
      <a:lvl5pPr marL="1377018"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5pPr>
      <a:lvl6pPr marL="1683022"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6pPr>
      <a:lvl7pPr marL="1989026"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7pPr>
      <a:lvl8pPr marL="2295030"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8pPr>
      <a:lvl9pPr marL="260103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9pPr>
    </p:bodyStyle>
    <p:otherStyle>
      <a:defPPr>
        <a:defRPr lang="en-US"/>
      </a:defPPr>
      <a:lvl1pPr marL="0" algn="l" defTabSz="612008" rtl="0" eaLnBrk="1" latinLnBrk="0" hangingPunct="1">
        <a:defRPr sz="1205" kern="1200">
          <a:solidFill>
            <a:schemeClr val="tx1"/>
          </a:solidFill>
          <a:latin typeface="+mn-lt"/>
          <a:ea typeface="+mn-ea"/>
          <a:cs typeface="+mn-cs"/>
        </a:defRPr>
      </a:lvl1pPr>
      <a:lvl2pPr marL="306004" algn="l" defTabSz="612008" rtl="0" eaLnBrk="1" latinLnBrk="0" hangingPunct="1">
        <a:defRPr sz="1205" kern="1200">
          <a:solidFill>
            <a:schemeClr val="tx1"/>
          </a:solidFill>
          <a:latin typeface="+mn-lt"/>
          <a:ea typeface="+mn-ea"/>
          <a:cs typeface="+mn-cs"/>
        </a:defRPr>
      </a:lvl2pPr>
      <a:lvl3pPr marL="612008" algn="l" defTabSz="612008" rtl="0" eaLnBrk="1" latinLnBrk="0" hangingPunct="1">
        <a:defRPr sz="1205" kern="1200">
          <a:solidFill>
            <a:schemeClr val="tx1"/>
          </a:solidFill>
          <a:latin typeface="+mn-lt"/>
          <a:ea typeface="+mn-ea"/>
          <a:cs typeface="+mn-cs"/>
        </a:defRPr>
      </a:lvl3pPr>
      <a:lvl4pPr marL="918012" algn="l" defTabSz="612008" rtl="0" eaLnBrk="1" latinLnBrk="0" hangingPunct="1">
        <a:defRPr sz="1205" kern="1200">
          <a:solidFill>
            <a:schemeClr val="tx1"/>
          </a:solidFill>
          <a:latin typeface="+mn-lt"/>
          <a:ea typeface="+mn-ea"/>
          <a:cs typeface="+mn-cs"/>
        </a:defRPr>
      </a:lvl4pPr>
      <a:lvl5pPr marL="1224016" algn="l" defTabSz="612008" rtl="0" eaLnBrk="1" latinLnBrk="0" hangingPunct="1">
        <a:defRPr sz="1205" kern="1200">
          <a:solidFill>
            <a:schemeClr val="tx1"/>
          </a:solidFill>
          <a:latin typeface="+mn-lt"/>
          <a:ea typeface="+mn-ea"/>
          <a:cs typeface="+mn-cs"/>
        </a:defRPr>
      </a:lvl5pPr>
      <a:lvl6pPr marL="1530020" algn="l" defTabSz="612008" rtl="0" eaLnBrk="1" latinLnBrk="0" hangingPunct="1">
        <a:defRPr sz="1205" kern="1200">
          <a:solidFill>
            <a:schemeClr val="tx1"/>
          </a:solidFill>
          <a:latin typeface="+mn-lt"/>
          <a:ea typeface="+mn-ea"/>
          <a:cs typeface="+mn-cs"/>
        </a:defRPr>
      </a:lvl6pPr>
      <a:lvl7pPr marL="1836024" algn="l" defTabSz="612008" rtl="0" eaLnBrk="1" latinLnBrk="0" hangingPunct="1">
        <a:defRPr sz="1205" kern="1200">
          <a:solidFill>
            <a:schemeClr val="tx1"/>
          </a:solidFill>
          <a:latin typeface="+mn-lt"/>
          <a:ea typeface="+mn-ea"/>
          <a:cs typeface="+mn-cs"/>
        </a:defRPr>
      </a:lvl7pPr>
      <a:lvl8pPr marL="2142028" algn="l" defTabSz="612008" rtl="0" eaLnBrk="1" latinLnBrk="0" hangingPunct="1">
        <a:defRPr sz="1205" kern="1200">
          <a:solidFill>
            <a:schemeClr val="tx1"/>
          </a:solidFill>
          <a:latin typeface="+mn-lt"/>
          <a:ea typeface="+mn-ea"/>
          <a:cs typeface="+mn-cs"/>
        </a:defRPr>
      </a:lvl8pPr>
      <a:lvl9pPr marL="2448032" algn="l" defTabSz="612008" rtl="0" eaLnBrk="1" latinLnBrk="0" hangingPunct="1">
        <a:defRPr sz="1205"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chart" Target="../charts/chart1.xml" /></Relationships>
</file>

<file path=ppt/slides/_rels/slide3.xml.rels>&#65279;<?xml version="1.0" encoding="utf-8" standalone="yes"?><Relationships xmlns="http://schemas.openxmlformats.org/package/2006/relationships"><Relationship Id="rId1" Type="http://schemas.openxmlformats.org/officeDocument/2006/relationships/tags" Target="../tags/tag6.xml" /><Relationship Id="rId10" Type="http://schemas.openxmlformats.org/officeDocument/2006/relationships/tags" Target="../tags/tag3.xml" /><Relationship Id="rId11" Type="http://schemas.openxmlformats.org/officeDocument/2006/relationships/slideLayout" Target="../slideLayouts/slideLayout2.xml" /><Relationship Id="rId12" Type="http://schemas.openxmlformats.org/officeDocument/2006/relationships/chart" Target="../charts/chart2.xml" /><Relationship Id="rId13" Type="http://schemas.openxmlformats.org/officeDocument/2006/relationships/chart" Target="../charts/chart3.xml" /><Relationship Id="rId2" Type="http://schemas.openxmlformats.org/officeDocument/2006/relationships/tags" Target="../tags/tag8.xml" /><Relationship Id="rId3" Type="http://schemas.openxmlformats.org/officeDocument/2006/relationships/tags" Target="../tags/tag5.xml" /><Relationship Id="rId4" Type="http://schemas.openxmlformats.org/officeDocument/2006/relationships/tags" Target="../tags/tag11.xml" /><Relationship Id="rId5" Type="http://schemas.openxmlformats.org/officeDocument/2006/relationships/tags" Target="../tags/tag2.xml" /><Relationship Id="rId6" Type="http://schemas.openxmlformats.org/officeDocument/2006/relationships/tags" Target="../tags/tag9.xml" /><Relationship Id="rId7" Type="http://schemas.openxmlformats.org/officeDocument/2006/relationships/tags" Target="../tags/tag4.xml" /><Relationship Id="rId8" Type="http://schemas.openxmlformats.org/officeDocument/2006/relationships/tags" Target="../tags/tag10.xml" /><Relationship Id="rId9" Type="http://schemas.openxmlformats.org/officeDocument/2006/relationships/tags" Target="../tags/tag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文本框 2"/>
          <p:cNvSpPr txBox="1"/>
          <p:nvPr/>
        </p:nvSpPr>
        <p:spPr>
          <a:xfrm>
            <a:off x="918743" y="567728"/>
            <a:ext cx="3742618" cy="549189"/>
          </a:xfrm>
          <a:prstGeom prst="rect"/>
          <a:noFill/>
        </p:spPr>
        <p:txBody>
          <a:bodyPr wrap="none" rtlCol="0">
            <a:spAutoFit/>
          </a:bodyPr>
          <a:lstStyle/>
          <a:p>
            <a:pPr>
              <a:lnSpc>
                <a:spcPct val="150000"/>
              </a:lnSpc>
            </a:pPr>
            <a:r>
              <a:rPr lang="en-US" altLang="zh-CN" sz="2000" b="1" dirty="1">
                <a:solidFill>
                  <a:srgbClr val="C00000"/>
                </a:solidFill>
                <a:latin typeface="微软雅黑" panose="020b0503020204020204" pitchFamily="34" charset="-122"/>
                <a:ea typeface="微软雅黑" panose="020b0503020204020204" pitchFamily="34" charset="-122"/>
              </a:rPr>
              <a:t>中国绘本行业市场调研咨询案例</a:t>
            </a:r>
          </a:p>
        </p:txBody>
      </p:sp>
      <p:sp>
        <p:nvSpPr>
          <p:cNvPr id="6" name="文本框 5"/>
          <p:cNvSpPr txBox="1"/>
          <p:nvPr/>
        </p:nvSpPr>
        <p:spPr>
          <a:xfrm>
            <a:off x="918743" y="1697277"/>
            <a:ext cx="4303254" cy="5171527"/>
          </a:xfrm>
          <a:prstGeom prst="rect"/>
          <a:noFill/>
        </p:spPr>
        <p:txBody>
          <a:bodyPr wrap="square" rtlCol="0">
            <a:spAutoFit/>
          </a:bodyPr>
          <a:lstStyle/>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绘本指一类以绘画为主，并附有少量文字的书籍。绘本是发达国家家庭首选的儿童读物，国际公认“绘本是最适合幼儿阅读的图书”。目前我国绘本仍处于起步阶段，市场有待进一步教育，也是进入市场的好时机。</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委托方是国内著名为信息交互和人类健康提供智慧端口产品和专业服务的物联网公司，核心事业包括端口器件、智慧物联和智慧医工。委托方研发新兴硬件阅读产品，其中计划搭载儿童绘本内容，但委托方无绘本行业从业经验，且少有接触</a:t>
            </a:r>
            <a:r>
              <a:rPr lang="en-US" altLang="zh-CN" sz="1000" dirty="1">
                <a:solidFill>
                  <a:schemeClr val="tx1">
                    <a:lumMod val="50000"/>
                    <a:lumOff val="50000"/>
                  </a:schemeClr>
                </a:solidFill>
                <a:latin typeface="微软雅黑" pitchFamily="34" charset="-122"/>
                <a:ea typeface="微软雅黑" pitchFamily="34" charset="-122"/>
              </a:rPr>
              <a:t>2C</a:t>
            </a:r>
            <a:r>
              <a:rPr lang="zh-CN" altLang="en-US" sz="1000" dirty="1">
                <a:solidFill>
                  <a:schemeClr val="tx1">
                    <a:lumMod val="50000"/>
                    <a:lumOff val="50000"/>
                  </a:schemeClr>
                </a:solidFill>
                <a:latin typeface="微软雅黑" pitchFamily="34" charset="-122"/>
                <a:ea typeface="微软雅黑" pitchFamily="34" charset="-122"/>
              </a:rPr>
              <a:t>端业务，故本项目旨在分析绘本市场现状及趋势，为委托方输出市场进入可行性建议。</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项目组对行业现状、竞争情况、趋势预测等方面，访问</a:t>
            </a:r>
            <a:r>
              <a:rPr lang="en-US" altLang="zh-CN" sz="1000" dirty="1">
                <a:solidFill>
                  <a:schemeClr val="tx1">
                    <a:lumMod val="50000"/>
                    <a:lumOff val="50000"/>
                  </a:schemeClr>
                </a:solidFill>
                <a:latin typeface="微软雅黑" pitchFamily="34" charset="-122"/>
                <a:ea typeface="微软雅黑" pitchFamily="34" charset="-122"/>
              </a:rPr>
              <a:t>10</a:t>
            </a:r>
            <a:r>
              <a:rPr lang="zh-CN" altLang="en-US" sz="1000" dirty="1">
                <a:solidFill>
                  <a:schemeClr val="tx1">
                    <a:lumMod val="50000"/>
                    <a:lumOff val="50000"/>
                  </a:schemeClr>
                </a:solidFill>
                <a:latin typeface="微软雅黑" pitchFamily="34" charset="-122"/>
                <a:ea typeface="微软雅黑" pitchFamily="34" charset="-122"/>
              </a:rPr>
              <a:t>余位行业专家及</a:t>
            </a:r>
            <a:r>
              <a:rPr lang="en-US" altLang="zh-CN" sz="1000" dirty="1">
                <a:solidFill>
                  <a:schemeClr val="tx1">
                    <a:lumMod val="50000"/>
                    <a:lumOff val="50000"/>
                  </a:schemeClr>
                </a:solidFill>
                <a:latin typeface="微软雅黑" pitchFamily="34" charset="-122"/>
                <a:ea typeface="微软雅黑" pitchFamily="34" charset="-122"/>
              </a:rPr>
              <a:t>20</a:t>
            </a:r>
            <a:r>
              <a:rPr lang="zh-CN" altLang="en-US" sz="1000" dirty="1">
                <a:solidFill>
                  <a:schemeClr val="tx1">
                    <a:lumMod val="50000"/>
                    <a:lumOff val="50000"/>
                  </a:schemeClr>
                </a:solidFill>
                <a:latin typeface="微软雅黑" pitchFamily="34" charset="-122"/>
                <a:ea typeface="微软雅黑" pitchFamily="34" charset="-122"/>
              </a:rPr>
              <a:t>余位行业从业者，帮助委托方下一步市场进入给出可行性分析，执行市场进入策略。</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Arial" panose="020b0604020202020204" pitchFamily="34" charset="0"/>
              <a:buChar char="•"/>
            </a:pPr>
            <a:r>
              <a:rPr lang="zh-CN" altLang="en-US" sz="1000" dirty="1">
                <a:solidFill>
                  <a:schemeClr val="tx1">
                    <a:lumMod val="50000"/>
                    <a:lumOff val="50000"/>
                  </a:schemeClr>
                </a:solidFill>
                <a:latin typeface="微软雅黑" pitchFamily="34" charset="-122"/>
                <a:ea typeface="微软雅黑" pitchFamily="34" charset="-122"/>
              </a:rPr>
              <a:t>行业现状</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Arial" panose="020b0604020202020204" pitchFamily="34" charset="0"/>
              <a:buChar char="•"/>
            </a:pPr>
            <a:r>
              <a:rPr lang="zh-CN" altLang="en-US" sz="1000" dirty="1">
                <a:solidFill>
                  <a:schemeClr val="tx1">
                    <a:lumMod val="50000"/>
                    <a:lumOff val="50000"/>
                  </a:schemeClr>
                </a:solidFill>
                <a:latin typeface="微软雅黑" pitchFamily="34" charset="-122"/>
                <a:ea typeface="微软雅黑" pitchFamily="34" charset="-122"/>
              </a:rPr>
              <a:t>行业规模</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Arial" panose="020b0604020202020204" pitchFamily="34" charset="0"/>
              <a:buChar char="•"/>
            </a:pPr>
            <a:r>
              <a:rPr lang="zh-CN" altLang="en-US" sz="1000" dirty="1">
                <a:solidFill>
                  <a:schemeClr val="tx1">
                    <a:lumMod val="50000"/>
                    <a:lumOff val="50000"/>
                  </a:schemeClr>
                </a:solidFill>
                <a:latin typeface="微软雅黑" pitchFamily="34" charset="-122"/>
                <a:ea typeface="微软雅黑" pitchFamily="34" charset="-122"/>
              </a:rPr>
              <a:t>影响因素</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Arial" panose="020b0604020202020204" pitchFamily="34" charset="0"/>
              <a:buChar char="•"/>
            </a:pPr>
            <a:r>
              <a:rPr lang="zh-CN" altLang="en-US" sz="1000" dirty="1">
                <a:solidFill>
                  <a:schemeClr val="tx1">
                    <a:lumMod val="50000"/>
                    <a:lumOff val="50000"/>
                  </a:schemeClr>
                </a:solidFill>
                <a:latin typeface="微软雅黑" pitchFamily="34" charset="-122"/>
                <a:ea typeface="微软雅黑" pitchFamily="34" charset="-122"/>
              </a:rPr>
              <a:t>竞争情况</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Arial" panose="020b0604020202020204" pitchFamily="34" charset="0"/>
              <a:buChar char="•"/>
            </a:pPr>
            <a:r>
              <a:rPr lang="zh-CN" altLang="en-US" sz="1000" dirty="1">
                <a:solidFill>
                  <a:schemeClr val="tx1">
                    <a:lumMod val="50000"/>
                    <a:lumOff val="50000"/>
                  </a:schemeClr>
                </a:solidFill>
                <a:latin typeface="微软雅黑" pitchFamily="34" charset="-122"/>
                <a:ea typeface="微软雅黑" pitchFamily="34" charset="-122"/>
              </a:rPr>
              <a:t>未来趋势</a:t>
            </a:r>
            <a:endParaRPr lang="en-US" altLang="zh-CN" sz="1000">
              <a:solidFill>
                <a:schemeClr val="tx1">
                  <a:lumMod val="50000"/>
                  <a:lumOff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2202652399"/>
      </p:ext>
    </p:extLst>
  </p:cSld>
  <p:clrMapOvr>
    <a:masterClrMapping/>
  </p:clrMapOvr>
  <p:transition spd="fast"/>
  <p:timing>
    <p:tnLst>
      <p:par>
        <p:cTn id="1"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3550" y="527910"/>
            <a:ext cx="3043009" cy="2255943"/>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 name="矩形 3"/>
          <p:cNvSpPr/>
          <p:nvPr/>
        </p:nvSpPr>
        <p:spPr>
          <a:xfrm>
            <a:off x="3569669" y="527908"/>
            <a:ext cx="2086594" cy="408854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 name="矩形 4"/>
          <p:cNvSpPr/>
          <p:nvPr/>
        </p:nvSpPr>
        <p:spPr>
          <a:xfrm>
            <a:off x="463550" y="2874248"/>
            <a:ext cx="3051175" cy="2197379"/>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 name="矩形 5"/>
          <p:cNvSpPr/>
          <p:nvPr/>
        </p:nvSpPr>
        <p:spPr>
          <a:xfrm>
            <a:off x="463549" y="5135526"/>
            <a:ext cx="3051174" cy="261696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 name="矩形 6"/>
          <p:cNvSpPr/>
          <p:nvPr/>
        </p:nvSpPr>
        <p:spPr>
          <a:xfrm>
            <a:off x="3582436" y="4703439"/>
            <a:ext cx="2062505" cy="3021978"/>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2" name="组合 1"/>
          <p:cNvGrpSpPr/>
          <p:nvPr/>
        </p:nvGrpSpPr>
        <p:grpSpPr>
          <a:xfrm>
            <a:off x="3765551" y="1198816"/>
            <a:ext cx="1749312" cy="3276809"/>
            <a:chOff x="3641727" y="646366"/>
            <a:chExt cx="1797451" cy="3276809"/>
          </a:xfrm>
        </p:grpSpPr>
        <p:grpSp>
          <p:nvGrpSpPr>
            <p:cNvPr id="115" name="组合 114"/>
            <p:cNvGrpSpPr/>
            <p:nvPr/>
          </p:nvGrpSpPr>
          <p:grpSpPr>
            <a:xfrm>
              <a:off x="4830433" y="646366"/>
              <a:ext cx="533402" cy="2989196"/>
              <a:chOff x="2492363" y="1906224"/>
              <a:chExt cx="1176496" cy="4072823"/>
            </a:xfrm>
          </p:grpSpPr>
          <p:sp>
            <p:nvSpPr>
              <p:cNvPr id="116" name="矩形 115"/>
              <p:cNvSpPr/>
              <p:nvPr/>
            </p:nvSpPr>
            <p:spPr>
              <a:xfrm>
                <a:off x="2492363" y="1906224"/>
                <a:ext cx="1174908" cy="313897"/>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fontAlgn="auto" rtl="0" eaLnBrk="1" latinLnBrk="0" hangingPunct="1">
                  <a:lnSpc>
                    <a:spcPct val="100000"/>
                  </a:lnSpc>
                  <a:spcBef>
                    <a:spcPct val="0"/>
                  </a:spcBef>
                  <a:spcAft>
                    <a:spcPct val="0"/>
                  </a:spcAft>
                  <a:buClrTx/>
                  <a:buSzTx/>
                  <a:buFontTx/>
                  <a:buNone/>
                  <a:defRPr/>
                </a:pPr>
                <a:r>
                  <a:rPr kumimoji="0" lang="zh-CN" altLang="en-US" sz="600" b="1" i="0" u="none" strike="noStrike" kern="1200" cap="none" spc="0" normalizeH="0" baseline="0" noProof="0" dirty="1">
                    <a:ln>
                      <a:noFill/>
                    </a:ln>
                    <a:solidFill>
                      <a:prstClr val="white"/>
                    </a:solidFill>
                    <a:effectLst/>
                    <a:uLnTx/>
                    <a:uFillTx/>
                    <a:latin typeface="微软雅黑" panose="020b0503020204020204" pitchFamily="34" charset="-122"/>
                    <a:ea typeface="微软雅黑" panose="020b0503020204020204" pitchFamily="34" charset="-122"/>
                    <a:cs typeface="+mn-cs"/>
                  </a:rPr>
                  <a:t>版权方</a:t>
                </a:r>
              </a:p>
            </p:txBody>
          </p:sp>
          <p:sp>
            <p:nvSpPr>
              <p:cNvPr id="117" name="矩形 116"/>
              <p:cNvSpPr/>
              <p:nvPr/>
            </p:nvSpPr>
            <p:spPr>
              <a:xfrm>
                <a:off x="2493952" y="3348946"/>
                <a:ext cx="1174907" cy="313898"/>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fontAlgn="auto" rtl="0" eaLnBrk="1" latinLnBrk="0" hangingPunct="1">
                  <a:lnSpc>
                    <a:spcPct val="100000"/>
                  </a:lnSpc>
                  <a:spcBef>
                    <a:spcPct val="0"/>
                  </a:spcBef>
                  <a:spcAft>
                    <a:spcPct val="0"/>
                  </a:spcAft>
                  <a:buClrTx/>
                  <a:buSzTx/>
                  <a:buFontTx/>
                  <a:buNone/>
                  <a:defRPr/>
                </a:pPr>
                <a:r>
                  <a:rPr kumimoji="0" lang="zh-CN" altLang="en-US" sz="600" b="1" i="0" u="none" strike="noStrike" kern="1200" cap="none" spc="0" normalizeH="0" baseline="0" noProof="0" dirty="1">
                    <a:ln>
                      <a:noFill/>
                    </a:ln>
                    <a:solidFill>
                      <a:prstClr val="white"/>
                    </a:solidFill>
                    <a:effectLst/>
                    <a:uLnTx/>
                    <a:uFillTx/>
                    <a:latin typeface="微软雅黑" panose="020b0503020204020204" pitchFamily="34" charset="-122"/>
                    <a:ea typeface="微软雅黑" panose="020b0503020204020204" pitchFamily="34" charset="-122"/>
                    <a:cs typeface="+mn-cs"/>
                  </a:rPr>
                  <a:t>出版商</a:t>
                </a:r>
              </a:p>
            </p:txBody>
          </p:sp>
          <p:sp>
            <p:nvSpPr>
              <p:cNvPr id="118" name="矩形 117"/>
              <p:cNvSpPr/>
              <p:nvPr/>
            </p:nvSpPr>
            <p:spPr>
              <a:xfrm>
                <a:off x="2493951" y="4121014"/>
                <a:ext cx="1174907" cy="313898"/>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fontAlgn="auto" rtl="0" eaLnBrk="1" latinLnBrk="0" hangingPunct="1">
                  <a:lnSpc>
                    <a:spcPct val="100000"/>
                  </a:lnSpc>
                  <a:spcBef>
                    <a:spcPct val="0"/>
                  </a:spcBef>
                  <a:spcAft>
                    <a:spcPct val="0"/>
                  </a:spcAft>
                  <a:buClrTx/>
                  <a:buSzTx/>
                  <a:buFontTx/>
                  <a:buNone/>
                  <a:defRPr/>
                </a:pPr>
                <a:r>
                  <a:rPr kumimoji="0" lang="zh-CN" altLang="en-US" sz="600" b="1" i="0" u="none" strike="noStrike" kern="1200" cap="none" spc="0" normalizeH="0" baseline="0" noProof="0" dirty="1">
                    <a:ln>
                      <a:noFill/>
                    </a:ln>
                    <a:solidFill>
                      <a:prstClr val="white"/>
                    </a:solidFill>
                    <a:effectLst/>
                    <a:uLnTx/>
                    <a:uFillTx/>
                    <a:latin typeface="微软雅黑" panose="020b0503020204020204" pitchFamily="34" charset="-122"/>
                    <a:ea typeface="微软雅黑" panose="020b0503020204020204" pitchFamily="34" charset="-122"/>
                    <a:cs typeface="+mn-cs"/>
                  </a:rPr>
                  <a:t>发行商</a:t>
                </a:r>
              </a:p>
            </p:txBody>
          </p:sp>
          <p:sp>
            <p:nvSpPr>
              <p:cNvPr id="119" name="矩形 118"/>
              <p:cNvSpPr/>
              <p:nvPr/>
            </p:nvSpPr>
            <p:spPr>
              <a:xfrm>
                <a:off x="2493951" y="4893082"/>
                <a:ext cx="1174907" cy="313898"/>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fontAlgn="auto" rtl="0" eaLnBrk="1" latinLnBrk="0" hangingPunct="1">
                  <a:lnSpc>
                    <a:spcPct val="100000"/>
                  </a:lnSpc>
                  <a:spcBef>
                    <a:spcPct val="0"/>
                  </a:spcBef>
                  <a:spcAft>
                    <a:spcPct val="0"/>
                  </a:spcAft>
                  <a:buClrTx/>
                  <a:buSzTx/>
                  <a:buFontTx/>
                  <a:buNone/>
                  <a:defRPr/>
                </a:pPr>
                <a:r>
                  <a:rPr kumimoji="0" lang="zh-CN" altLang="en-US" sz="600" b="1" i="0" u="none" strike="noStrike" kern="1200" cap="none" spc="0" normalizeH="0" baseline="0" noProof="0" dirty="1">
                    <a:ln>
                      <a:noFill/>
                    </a:ln>
                    <a:solidFill>
                      <a:prstClr val="white"/>
                    </a:solidFill>
                    <a:effectLst/>
                    <a:uLnTx/>
                    <a:uFillTx/>
                    <a:latin typeface="微软雅黑" panose="020b0503020204020204" pitchFamily="34" charset="-122"/>
                    <a:ea typeface="微软雅黑" panose="020b0503020204020204" pitchFamily="34" charset="-122"/>
                    <a:cs typeface="+mn-cs"/>
                  </a:rPr>
                  <a:t>硬件厂商</a:t>
                </a:r>
              </a:p>
            </p:txBody>
          </p:sp>
          <p:cxnSp>
            <p:nvCxnSpPr>
              <p:cNvPr id="120" name="连接符: 肘形 119"/>
              <p:cNvCxnSpPr>
                <a:stCxn id="125" idx="2"/>
                <a:endCxn id="117" idx="0"/>
              </p:cNvCxnSpPr>
              <p:nvPr/>
            </p:nvCxnSpPr>
            <p:spPr>
              <a:xfrm rot="16200000" flipH="1">
                <a:off x="2852320" y="3119860"/>
                <a:ext cx="458170" cy="1"/>
              </a:xfrm>
              <a:prstGeom prst="bentConnector3">
                <a:avLst>
                  <a:gd name="adj1" fmla="val 50000"/>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接箭头连接符 120"/>
              <p:cNvCxnSpPr>
                <a:stCxn id="118" idx="2"/>
                <a:endCxn id="119" idx="0"/>
              </p:cNvCxnSpPr>
              <p:nvPr/>
            </p:nvCxnSpPr>
            <p:spPr>
              <a:xfrm>
                <a:off x="3081405" y="4434912"/>
                <a:ext cx="0" cy="458170"/>
              </a:xfrm>
              <a:prstGeom prst="straightConnector1"/>
              <a:ln w="25400">
                <a:solidFill>
                  <a:srgbClr val="7F7F7F"/>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22" name="连接符: 肘形 121"/>
              <p:cNvCxnSpPr>
                <a:stCxn id="117" idx="2"/>
                <a:endCxn id="118" idx="0"/>
              </p:cNvCxnSpPr>
              <p:nvPr/>
            </p:nvCxnSpPr>
            <p:spPr>
              <a:xfrm rot="5400000">
                <a:off x="2852321" y="3891929"/>
                <a:ext cx="458170" cy="1"/>
              </a:xfrm>
              <a:prstGeom prst="bentConnector3">
                <a:avLst>
                  <a:gd name="adj1" fmla="val 50000"/>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3" name="矩形 122"/>
              <p:cNvSpPr/>
              <p:nvPr/>
            </p:nvSpPr>
            <p:spPr>
              <a:xfrm>
                <a:off x="2493951" y="5665149"/>
                <a:ext cx="1174907" cy="313898"/>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fontAlgn="auto" rtl="0" eaLnBrk="1" latinLnBrk="0" hangingPunct="1">
                  <a:lnSpc>
                    <a:spcPct val="100000"/>
                  </a:lnSpc>
                  <a:spcBef>
                    <a:spcPct val="0"/>
                  </a:spcBef>
                  <a:spcAft>
                    <a:spcPct val="0"/>
                  </a:spcAft>
                  <a:buClrTx/>
                  <a:buSzTx/>
                  <a:buFontTx/>
                  <a:buNone/>
                  <a:defRPr/>
                </a:pPr>
                <a:r>
                  <a:rPr kumimoji="0" lang="zh-CN" altLang="en-US" sz="600" b="1" i="0" u="none" strike="noStrike" kern="1200" cap="none" spc="0" normalizeH="0" baseline="0" noProof="0" dirty="1">
                    <a:ln>
                      <a:noFill/>
                    </a:ln>
                    <a:solidFill>
                      <a:prstClr val="white"/>
                    </a:solidFill>
                    <a:effectLst/>
                    <a:uLnTx/>
                    <a:uFillTx/>
                    <a:latin typeface="微软雅黑" panose="020b0503020204020204" pitchFamily="34" charset="-122"/>
                    <a:ea typeface="微软雅黑" panose="020b0503020204020204" pitchFamily="34" charset="-122"/>
                    <a:cs typeface="+mn-cs"/>
                  </a:rPr>
                  <a:t>消费端</a:t>
                </a:r>
              </a:p>
            </p:txBody>
          </p:sp>
          <p:cxnSp>
            <p:nvCxnSpPr>
              <p:cNvPr id="124" name="直接箭头连接符 123"/>
              <p:cNvCxnSpPr>
                <a:stCxn id="119" idx="2"/>
                <a:endCxn id="123" idx="0"/>
              </p:cNvCxnSpPr>
              <p:nvPr/>
            </p:nvCxnSpPr>
            <p:spPr>
              <a:xfrm>
                <a:off x="3081405" y="5206980"/>
                <a:ext cx="0" cy="458169"/>
              </a:xfrm>
              <a:prstGeom prst="straightConnector1"/>
              <a:ln w="25400">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125" name="矩形 124"/>
              <p:cNvSpPr/>
              <p:nvPr/>
            </p:nvSpPr>
            <p:spPr>
              <a:xfrm>
                <a:off x="2493951" y="2576878"/>
                <a:ext cx="1174907" cy="313898"/>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fontAlgn="auto" rtl="0" eaLnBrk="1" latinLnBrk="0" hangingPunct="1">
                  <a:lnSpc>
                    <a:spcPct val="100000"/>
                  </a:lnSpc>
                  <a:spcBef>
                    <a:spcPct val="0"/>
                  </a:spcBef>
                  <a:spcAft>
                    <a:spcPct val="0"/>
                  </a:spcAft>
                  <a:buClrTx/>
                  <a:buSzTx/>
                  <a:buFontTx/>
                  <a:buNone/>
                  <a:defRPr/>
                </a:pPr>
                <a:r>
                  <a:rPr kumimoji="0" lang="zh-CN" altLang="en-US" sz="600" b="1" i="0" u="none" strike="noStrike" kern="1200" cap="none" spc="0" normalizeH="0" baseline="0" noProof="0" dirty="1">
                    <a:ln>
                      <a:noFill/>
                    </a:ln>
                    <a:solidFill>
                      <a:prstClr val="white"/>
                    </a:solidFill>
                    <a:effectLst/>
                    <a:uLnTx/>
                    <a:uFillTx/>
                    <a:latin typeface="微软雅黑" panose="020b0503020204020204" pitchFamily="34" charset="-122"/>
                    <a:ea typeface="微软雅黑" panose="020b0503020204020204" pitchFamily="34" charset="-122"/>
                    <a:cs typeface="+mn-cs"/>
                  </a:rPr>
                  <a:t>制作方</a:t>
                </a:r>
              </a:p>
            </p:txBody>
          </p:sp>
          <p:cxnSp>
            <p:nvCxnSpPr>
              <p:cNvPr id="126" name="连接符: 肘形 125"/>
              <p:cNvCxnSpPr>
                <a:stCxn id="116" idx="2"/>
                <a:endCxn id="125" idx="0"/>
              </p:cNvCxnSpPr>
              <p:nvPr/>
            </p:nvCxnSpPr>
            <p:spPr>
              <a:xfrm rot="16200000" flipH="1">
                <a:off x="2902234" y="2397705"/>
                <a:ext cx="356757" cy="1588"/>
              </a:xfrm>
              <a:prstGeom prst="bentConnector3">
                <a:avLst>
                  <a:gd name="adj1" fmla="val 50000"/>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27" name="矩形 126"/>
            <p:cNvSpPr/>
            <p:nvPr/>
          </p:nvSpPr>
          <p:spPr>
            <a:xfrm>
              <a:off x="3641948" y="703791"/>
              <a:ext cx="823415" cy="141058"/>
            </a:xfrm>
            <a:prstGeom prst="rect"/>
            <a:noFill/>
            <a:ln w="190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fontAlgn="auto" rtl="0" eaLnBrk="1" latinLnBrk="0" hangingPunct="1">
                <a:lnSpc>
                  <a:spcPct val="150000"/>
                </a:lnSpc>
                <a:spcBef>
                  <a:spcPct val="0"/>
                </a:spcBef>
                <a:spcAft>
                  <a:spcPct val="0"/>
                </a:spcAft>
                <a:buClrTx/>
                <a:buSzTx/>
                <a:buFontTx/>
                <a:buNone/>
                <a:defRPr/>
              </a:pPr>
              <a:r>
                <a:rPr kumimoji="0" lang="zh-CN" altLang="en-US" sz="600" b="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cs typeface="+mn-cs"/>
                </a:rPr>
                <a:t>产业源头及根基</a:t>
              </a:r>
              <a:endParaRPr kumimoji="0" lang="en-US" altLang="zh-CN" sz="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28" name="矩形 127"/>
            <p:cNvSpPr/>
            <p:nvPr/>
          </p:nvSpPr>
          <p:spPr>
            <a:xfrm>
              <a:off x="3641949" y="1717883"/>
              <a:ext cx="823417" cy="244173"/>
            </a:xfrm>
            <a:prstGeom prst="rect"/>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600" dirty="1">
                  <a:solidFill>
                    <a:prstClr val="black"/>
                  </a:solidFill>
                  <a:latin typeface="微软雅黑" panose="020b0503020204020204" pitchFamily="34" charset="-122"/>
                  <a:ea typeface="微软雅黑" panose="020b0503020204020204" pitchFamily="34" charset="-122"/>
                </a:rPr>
                <a:t>图书发售必须环节，国家监管</a:t>
              </a:r>
              <a:endParaRPr lang="en-US" altLang="zh-CN" sz="600">
                <a:solidFill>
                  <a:prstClr val="black"/>
                </a:solidFill>
                <a:latin typeface="微软雅黑" panose="020b0503020204020204" pitchFamily="34" charset="-122"/>
                <a:ea typeface="微软雅黑" panose="020b0503020204020204" pitchFamily="34" charset="-122"/>
              </a:endParaRPr>
            </a:p>
          </p:txBody>
        </p:sp>
        <p:sp>
          <p:nvSpPr>
            <p:cNvPr id="129" name="矩形 128"/>
            <p:cNvSpPr/>
            <p:nvPr/>
          </p:nvSpPr>
          <p:spPr>
            <a:xfrm>
              <a:off x="3641946" y="2286840"/>
              <a:ext cx="823417" cy="230380"/>
            </a:xfrm>
            <a:prstGeom prst="rect"/>
            <a:noFill/>
            <a:ln w="190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600" dirty="1">
                  <a:solidFill>
                    <a:prstClr val="black"/>
                  </a:solidFill>
                  <a:latin typeface="微软雅黑" panose="020b0503020204020204" pitchFamily="34" charset="-122"/>
                  <a:ea typeface="微软雅黑" panose="020b0503020204020204" pitchFamily="34" charset="-122"/>
                </a:rPr>
                <a:t>搭建渠道，</a:t>
              </a:r>
              <a:r>
                <a:rPr lang="zh-CN" altLang="en-US" sz="600" dirty="1">
                  <a:solidFill>
                    <a:prstClr val="black"/>
                  </a:solidFill>
                  <a:latin typeface="微软雅黑" panose="020b0503020204020204" pitchFamily="34" charset="-122"/>
                  <a:ea typeface="微软雅黑" panose="020b0503020204020204" pitchFamily="34" charset="-122"/>
                </a:rPr>
                <a:t>分发零售</a:t>
              </a:r>
              <a:endParaRPr lang="en-US" altLang="zh-CN" sz="600">
                <a:solidFill>
                  <a:prstClr val="black"/>
                </a:solidFill>
                <a:latin typeface="微软雅黑" panose="020b0503020204020204" pitchFamily="34" charset="-122"/>
                <a:ea typeface="微软雅黑" panose="020b0503020204020204" pitchFamily="34" charset="-122"/>
              </a:endParaRPr>
            </a:p>
          </p:txBody>
        </p:sp>
        <p:sp>
          <p:nvSpPr>
            <p:cNvPr id="130" name="矩形 129"/>
            <p:cNvSpPr/>
            <p:nvPr/>
          </p:nvSpPr>
          <p:spPr>
            <a:xfrm>
              <a:off x="3641727" y="2870432"/>
              <a:ext cx="823416" cy="230380"/>
            </a:xfrm>
            <a:prstGeom prst="rect"/>
            <a:noFill/>
            <a:ln w="190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600" dirty="1">
                  <a:solidFill>
                    <a:prstClr val="black"/>
                  </a:solidFill>
                  <a:latin typeface="微软雅黑" panose="020b0503020204020204" pitchFamily="34" charset="-122"/>
                  <a:ea typeface="微软雅黑" panose="020b0503020204020204" pitchFamily="34" charset="-122"/>
                </a:rPr>
                <a:t>满足细分</a:t>
              </a:r>
              <a:r>
                <a:rPr lang="zh-CN" altLang="en-US" sz="600" dirty="1">
                  <a:solidFill>
                    <a:prstClr val="black"/>
                  </a:solidFill>
                  <a:latin typeface="微软雅黑" panose="020b0503020204020204" pitchFamily="34" charset="-122"/>
                  <a:ea typeface="微软雅黑" panose="020b0503020204020204" pitchFamily="34" charset="-122"/>
                </a:rPr>
                <a:t>市场需求</a:t>
              </a:r>
              <a:endParaRPr lang="en-US" altLang="zh-CN" sz="600">
                <a:solidFill>
                  <a:prstClr val="black"/>
                </a:solidFill>
                <a:latin typeface="微软雅黑" panose="020b0503020204020204" pitchFamily="34" charset="-122"/>
                <a:ea typeface="微软雅黑" panose="020b0503020204020204" pitchFamily="34" charset="-122"/>
              </a:endParaRPr>
            </a:p>
          </p:txBody>
        </p:sp>
        <p:sp>
          <p:nvSpPr>
            <p:cNvPr id="131" name="矩形 130"/>
            <p:cNvSpPr/>
            <p:nvPr/>
          </p:nvSpPr>
          <p:spPr>
            <a:xfrm>
              <a:off x="3714361" y="3767865"/>
              <a:ext cx="677073" cy="155310"/>
            </a:xfrm>
            <a:prstGeom prst="rect"/>
            <a:noFill/>
            <a:ln w="190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600" dirty="1">
                  <a:solidFill>
                    <a:prstClr val="black"/>
                  </a:solidFill>
                  <a:latin typeface="微软雅黑" panose="020b0503020204020204" pitchFamily="34" charset="-122"/>
                  <a:ea typeface="微软雅黑" panose="020b0503020204020204" pitchFamily="34" charset="-122"/>
                </a:rPr>
                <a:t>可</a:t>
              </a:r>
              <a:r>
                <a:rPr lang="zh-CN" altLang="en-US" sz="600" dirty="1">
                  <a:solidFill>
                    <a:prstClr val="black"/>
                  </a:solidFill>
                  <a:latin typeface="微软雅黑" panose="020b0503020204020204" pitchFamily="34" charset="-122"/>
                  <a:ea typeface="微软雅黑" panose="020b0503020204020204" pitchFamily="34" charset="-122"/>
                </a:rPr>
                <a:t>切入环节</a:t>
              </a:r>
              <a:endParaRPr lang="en-US" altLang="zh-CN" sz="600">
                <a:solidFill>
                  <a:prstClr val="black"/>
                </a:solidFill>
                <a:latin typeface="微软雅黑" panose="020b0503020204020204" pitchFamily="34" charset="-122"/>
                <a:ea typeface="微软雅黑" panose="020b0503020204020204" pitchFamily="34" charset="-122"/>
              </a:endParaRPr>
            </a:p>
          </p:txBody>
        </p:sp>
        <p:sp>
          <p:nvSpPr>
            <p:cNvPr id="132" name="矩形 131"/>
            <p:cNvSpPr/>
            <p:nvPr/>
          </p:nvSpPr>
          <p:spPr>
            <a:xfrm>
              <a:off x="4661409" y="3769693"/>
              <a:ext cx="777769" cy="150256"/>
            </a:xfrm>
            <a:prstGeom prst="rect"/>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fontAlgn="auto" rtl="0" eaLnBrk="1" latinLnBrk="0" hangingPunct="1">
                <a:lnSpc>
                  <a:spcPct val="150000"/>
                </a:lnSpc>
                <a:spcBef>
                  <a:spcPct val="0"/>
                </a:spcBef>
                <a:spcAft>
                  <a:spcPct val="0"/>
                </a:spcAft>
                <a:buClrTx/>
                <a:buSzTx/>
                <a:buFontTx/>
                <a:buNone/>
                <a:defRPr/>
              </a:pPr>
              <a:r>
                <a:rPr kumimoji="0" lang="zh-CN" altLang="en-US" sz="600" b="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cs typeface="+mn-cs"/>
                </a:rPr>
                <a:t>不建议切入环节</a:t>
              </a:r>
              <a:endParaRPr kumimoji="0" lang="en-US" altLang="zh-CN" sz="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cxnSp>
          <p:nvCxnSpPr>
            <p:cNvPr id="133" name="连接符: 肘形 132"/>
            <p:cNvCxnSpPr>
              <a:stCxn id="117" idx="3"/>
              <a:endCxn id="119" idx="3"/>
            </p:cNvCxnSpPr>
            <p:nvPr/>
          </p:nvCxnSpPr>
          <p:spPr>
            <a:xfrm>
              <a:off x="5363835" y="1820425"/>
              <a:ext cx="12700" cy="1133298"/>
            </a:xfrm>
            <a:prstGeom prst="bentConnector3">
              <a:avLst>
                <a:gd name="adj1" fmla="val 1029369"/>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连接符: 肘形 133"/>
            <p:cNvCxnSpPr>
              <a:stCxn id="118" idx="1"/>
              <a:endCxn id="123" idx="1"/>
            </p:cNvCxnSpPr>
            <p:nvPr/>
          </p:nvCxnSpPr>
          <p:spPr>
            <a:xfrm rot="10800000" flipV="1">
              <a:off x="4831153" y="2387074"/>
              <a:ext cx="12700" cy="1133298"/>
            </a:xfrm>
            <a:prstGeom prst="bentConnector3">
              <a:avLst>
                <a:gd name="adj1" fmla="val 1800000"/>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连接符: 肘形 134"/>
            <p:cNvCxnSpPr>
              <a:stCxn id="117" idx="1"/>
              <a:endCxn id="123" idx="1"/>
            </p:cNvCxnSpPr>
            <p:nvPr/>
          </p:nvCxnSpPr>
          <p:spPr>
            <a:xfrm rot="10800000" flipV="1">
              <a:off x="4831153" y="1820424"/>
              <a:ext cx="12700" cy="1699947"/>
            </a:xfrm>
            <a:prstGeom prst="bentConnector3">
              <a:avLst>
                <a:gd name="adj1" fmla="val 1800000"/>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6" name="矩形 135"/>
            <p:cNvSpPr/>
            <p:nvPr/>
          </p:nvSpPr>
          <p:spPr>
            <a:xfrm>
              <a:off x="3641951" y="1124712"/>
              <a:ext cx="823416" cy="244173"/>
            </a:xfrm>
            <a:prstGeom prst="rect"/>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fontAlgn="auto" rtl="0" eaLnBrk="1" latinLnBrk="0" hangingPunct="1">
                <a:lnSpc>
                  <a:spcPct val="150000"/>
                </a:lnSpc>
                <a:spcBef>
                  <a:spcPct val="0"/>
                </a:spcBef>
                <a:spcAft>
                  <a:spcPct val="0"/>
                </a:spcAft>
                <a:buClrTx/>
                <a:buSzTx/>
                <a:buFontTx/>
                <a:buNone/>
                <a:defRPr/>
              </a:pPr>
              <a:r>
                <a:rPr kumimoji="0" lang="zh-CN" altLang="en-US" sz="600" b="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cs typeface="+mn-cs"/>
                </a:rPr>
                <a:t>需要技术资源，建议与内容方合作</a:t>
              </a:r>
              <a:endParaRPr kumimoji="0" lang="en-US" altLang="zh-CN" sz="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76" name="组合 175"/>
          <p:cNvGrpSpPr/>
          <p:nvPr/>
        </p:nvGrpSpPr>
        <p:grpSpPr>
          <a:xfrm>
            <a:off x="458986" y="3500520"/>
            <a:ext cx="3098323" cy="1666025"/>
            <a:chOff x="3228403" y="1909036"/>
            <a:chExt cx="5464412" cy="3602764"/>
          </a:xfrm>
        </p:grpSpPr>
        <p:graphicFrame>
          <p:nvGraphicFramePr>
            <p:cNvPr id="177" name="图表 176"/>
            <p:cNvGraphicFramePr/>
            <p:nvPr/>
          </p:nvGraphicFramePr>
          <p:xfrm>
            <a:off x="3228403" y="1909036"/>
            <a:ext cx="5464412" cy="3602764"/>
          </p:xfrm>
          <a:graphic>
            <a:graphicData uri="http://schemas.openxmlformats.org/drawingml/2006/chart">
              <c:chart xmlns:c="http://schemas.openxmlformats.org/drawingml/2006/chart" xmlns:r="http://schemas.openxmlformats.org/officeDocument/2006/relationships" r:id="rId3"/>
            </a:graphicData>
          </a:graphic>
        </p:graphicFrame>
        <p:sp>
          <p:nvSpPr>
            <p:cNvPr id="178" name="矩形 177"/>
            <p:cNvSpPr/>
            <p:nvPr/>
          </p:nvSpPr>
          <p:spPr>
            <a:xfrm>
              <a:off x="4807097" y="2183557"/>
              <a:ext cx="1659824" cy="479283"/>
            </a:xfrm>
            <a:prstGeom prst="rect"/>
            <a:noFill/>
            <a:ln w="9525">
              <a:solidFill>
                <a:srgbClr val="F7964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zh-CN" sz="600" b="1" dirty="1">
                  <a:solidFill>
                    <a:srgbClr val="F79646"/>
                  </a:solidFill>
                  <a:latin typeface="微软雅黑" panose="020b0503020204020204" pitchFamily="34" charset="-122"/>
                  <a:ea typeface="微软雅黑" panose="020b0503020204020204" pitchFamily="34" charset="-122"/>
                </a:rPr>
                <a:t>CAGR:25.7%</a:t>
              </a:r>
              <a:endParaRPr lang="zh-CN" sz="600" b="1">
                <a:solidFill>
                  <a:srgbClr val="F79646"/>
                </a:solidFill>
                <a:latin typeface="微软雅黑" panose="020b0503020204020204" pitchFamily="34" charset="-122"/>
                <a:ea typeface="微软雅黑" panose="020b0503020204020204" pitchFamily="34" charset="-122"/>
              </a:endParaRPr>
            </a:p>
          </p:txBody>
        </p:sp>
        <p:cxnSp>
          <p:nvCxnSpPr>
            <p:cNvPr id="179" name="直接箭头连接符 178"/>
            <p:cNvCxnSpPr/>
            <p:nvPr/>
          </p:nvCxnSpPr>
          <p:spPr>
            <a:xfrm flipV="1">
              <a:off x="4733703" y="2491429"/>
              <a:ext cx="2949143" cy="1191356"/>
            </a:xfrm>
            <a:prstGeom prst="straightConnector1"/>
            <a:ln>
              <a:solidFill>
                <a:srgbClr val="F79646"/>
              </a:solidFill>
              <a:tailEnd type="triangle"/>
            </a:ln>
          </p:spPr>
          <p:style>
            <a:lnRef idx="1">
              <a:schemeClr val="accent1"/>
            </a:lnRef>
            <a:fillRef idx="0">
              <a:schemeClr val="accent1"/>
            </a:fillRef>
            <a:effectRef idx="0">
              <a:schemeClr val="accent1"/>
            </a:effectRef>
            <a:fontRef idx="minor">
              <a:schemeClr val="tx1"/>
            </a:fontRef>
          </p:style>
        </p:cxnSp>
        <p:sp>
          <p:nvSpPr>
            <p:cNvPr id="180" name="矩形 179"/>
            <p:cNvSpPr/>
            <p:nvPr/>
          </p:nvSpPr>
          <p:spPr>
            <a:xfrm>
              <a:off x="5553660" y="3319900"/>
              <a:ext cx="663930" cy="200548"/>
            </a:xfrm>
            <a:prstGeom prst="rect"/>
            <a:noFill/>
            <a:ln w="9525">
              <a:solidFill>
                <a:srgbClr val="1F497D"/>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zh-CN" sz="600" b="1" dirty="1">
                  <a:solidFill>
                    <a:srgbClr val="1F497D"/>
                  </a:solidFill>
                  <a:latin typeface="微软雅黑" panose="020b0503020204020204" pitchFamily="34" charset="-122"/>
                  <a:ea typeface="微软雅黑" panose="020b0503020204020204" pitchFamily="34" charset="-122"/>
                </a:rPr>
                <a:t>70</a:t>
              </a:r>
              <a:endParaRPr lang="zh-CN" sz="600" b="1">
                <a:solidFill>
                  <a:srgbClr val="1F497D"/>
                </a:solidFill>
                <a:latin typeface="微软雅黑" panose="020b0503020204020204" pitchFamily="34" charset="-122"/>
                <a:ea typeface="微软雅黑" panose="020b0503020204020204" pitchFamily="34" charset="-122"/>
              </a:endParaRPr>
            </a:p>
          </p:txBody>
        </p:sp>
        <p:sp>
          <p:nvSpPr>
            <p:cNvPr id="181" name="矩形 180"/>
            <p:cNvSpPr/>
            <p:nvPr/>
          </p:nvSpPr>
          <p:spPr>
            <a:xfrm>
              <a:off x="7872545" y="2177804"/>
              <a:ext cx="663930" cy="260280"/>
            </a:xfrm>
            <a:prstGeom prst="rect"/>
            <a:noFill/>
            <a:ln w="9525">
              <a:solidFill>
                <a:srgbClr val="1F497D"/>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zh-CN" sz="600" b="1" dirty="1">
                  <a:solidFill>
                    <a:srgbClr val="1F497D"/>
                  </a:solidFill>
                  <a:latin typeface="微软雅黑" panose="020b0503020204020204" pitchFamily="34" charset="-122"/>
                  <a:ea typeface="微软雅黑" panose="020b0503020204020204" pitchFamily="34" charset="-122"/>
                </a:rPr>
                <a:t>176</a:t>
              </a:r>
              <a:endParaRPr lang="zh-CN" sz="600" b="1">
                <a:solidFill>
                  <a:srgbClr val="1F497D"/>
                </a:solidFill>
                <a:latin typeface="微软雅黑" panose="020b0503020204020204" pitchFamily="34" charset="-122"/>
                <a:ea typeface="微软雅黑" panose="020b0503020204020204" pitchFamily="34" charset="-122"/>
              </a:endParaRPr>
            </a:p>
          </p:txBody>
        </p:sp>
      </p:grpSp>
      <p:grpSp>
        <p:nvGrpSpPr>
          <p:cNvPr id="182" name="组合 181"/>
          <p:cNvGrpSpPr/>
          <p:nvPr/>
        </p:nvGrpSpPr>
        <p:grpSpPr>
          <a:xfrm>
            <a:off x="3655539" y="5172048"/>
            <a:ext cx="1859319" cy="2519182"/>
            <a:chOff x="6974444" y="3225875"/>
            <a:chExt cx="3007756" cy="2427678"/>
          </a:xfrm>
        </p:grpSpPr>
        <p:grpSp>
          <p:nvGrpSpPr>
            <p:cNvPr id="183" name="组合 182"/>
            <p:cNvGrpSpPr/>
            <p:nvPr/>
          </p:nvGrpSpPr>
          <p:grpSpPr>
            <a:xfrm>
              <a:off x="6974447" y="3225875"/>
              <a:ext cx="3007753" cy="966688"/>
              <a:chOff x="4812272" y="3102050"/>
              <a:chExt cx="3007753" cy="966688"/>
            </a:xfrm>
          </p:grpSpPr>
          <p:sp>
            <p:nvSpPr>
              <p:cNvPr id="188" name="文本框 187"/>
              <p:cNvSpPr txBox="1"/>
              <p:nvPr/>
            </p:nvSpPr>
            <p:spPr>
              <a:xfrm>
                <a:off x="4838392" y="3319939"/>
                <a:ext cx="2981629" cy="489385"/>
              </a:xfrm>
              <a:prstGeom prst="rect"/>
              <a:noFill/>
            </p:spPr>
            <p:txBody>
              <a:bodyPr wrap="square" rtlCol="0">
                <a:spAutoFit/>
              </a:bodyPr>
              <a:lstStyle/>
              <a:p>
                <a:pPr>
                  <a:lnSpc>
                    <a:spcPct val="150000"/>
                  </a:lnSpc>
                </a:pPr>
                <a:r>
                  <a:rPr lang="zh-CN" altLang="en-US" sz="600" b="1" dirty="1">
                    <a:latin typeface="微软雅黑" panose="020b0503020204020204" pitchFamily="34" charset="-122"/>
                    <a:ea typeface="微软雅黑" panose="020b0503020204020204" pitchFamily="34" charset="-122"/>
                  </a:rPr>
                  <a:t>纸质版绘本：</a:t>
                </a:r>
                <a:endParaRPr lang="en-US" altLang="zh-CN" sz="600" b="1">
                  <a:latin typeface="微软雅黑" panose="020b0503020204020204" pitchFamily="34" charset="-122"/>
                  <a:ea typeface="微软雅黑" panose="020b0503020204020204" pitchFamily="34" charset="-122"/>
                </a:endParaRPr>
              </a:p>
              <a:p>
                <a:pPr>
                  <a:lnSpc>
                    <a:spcPct val="150000"/>
                  </a:lnSpc>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版权使用费</a:t>
                </a:r>
                <a:r>
                  <a:rPr lang="en-US" altLang="zh-CN" sz="600" dirty="1">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销量分成</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版权方按销售量分成，例如“每本按定价抽成</a:t>
                </a:r>
                <a:r>
                  <a:rPr lang="zh-CN" altLang="en-US" sz="600" b="1" dirty="1">
                    <a:solidFill>
                      <a:schemeClr val="tx1">
                        <a:lumMod val="85000"/>
                        <a:lumOff val="15000"/>
                      </a:schemeClr>
                    </a:solidFill>
                    <a:latin typeface="微软雅黑" panose="020b0503020204020204" pitchFamily="34" charset="-122"/>
                    <a:ea typeface="微软雅黑" panose="020b0503020204020204" pitchFamily="34" charset="-122"/>
                  </a:rPr>
                  <a:t>”</a:t>
                </a:r>
                <a:endParaRPr lang="zh-CN" altLang="en-US" sz="600" b="1">
                  <a:latin typeface="微软雅黑" panose="020b0503020204020204" pitchFamily="34" charset="-122"/>
                  <a:ea typeface="微软雅黑" panose="020b0503020204020204" pitchFamily="34" charset="-122"/>
                </a:endParaRPr>
              </a:p>
            </p:txBody>
          </p:sp>
          <p:sp>
            <p:nvSpPr>
              <p:cNvPr id="189" name="矩形 188"/>
              <p:cNvSpPr/>
              <p:nvPr/>
            </p:nvSpPr>
            <p:spPr>
              <a:xfrm>
                <a:off x="4812272" y="3102050"/>
                <a:ext cx="3007753" cy="966688"/>
              </a:xfrm>
              <a:prstGeom prst="rect"/>
              <a:noFill/>
              <a:ln w="1270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grpSp>
        <p:grpSp>
          <p:nvGrpSpPr>
            <p:cNvPr id="185" name="组合 184"/>
            <p:cNvGrpSpPr/>
            <p:nvPr/>
          </p:nvGrpSpPr>
          <p:grpSpPr>
            <a:xfrm>
              <a:off x="6974444" y="4415211"/>
              <a:ext cx="3007754" cy="1238342"/>
              <a:chOff x="4812269" y="4100886"/>
              <a:chExt cx="3007754" cy="1238342"/>
            </a:xfrm>
          </p:grpSpPr>
          <p:sp>
            <p:nvSpPr>
              <p:cNvPr id="186" name="文本框 185"/>
              <p:cNvSpPr txBox="1"/>
              <p:nvPr/>
            </p:nvSpPr>
            <p:spPr>
              <a:xfrm>
                <a:off x="4825746" y="4268845"/>
                <a:ext cx="2895601" cy="1023260"/>
              </a:xfrm>
              <a:prstGeom prst="rect"/>
              <a:noFill/>
            </p:spPr>
            <p:txBody>
              <a:bodyPr wrap="square" rtlCol="0">
                <a:spAutoFit/>
              </a:bodyPr>
              <a:lstStyle/>
              <a:p>
                <a:pPr>
                  <a:lnSpc>
                    <a:spcPct val="150000"/>
                  </a:lnSpc>
                </a:pPr>
                <a:r>
                  <a:rPr lang="zh-CN" altLang="en-US" sz="600" b="1" dirty="1">
                    <a:latin typeface="微软雅黑" panose="020b0503020204020204" pitchFamily="34" charset="-122"/>
                    <a:ea typeface="微软雅黑" panose="020b0503020204020204" pitchFamily="34" charset="-122"/>
                  </a:rPr>
                  <a:t>电子版绘本：</a:t>
                </a:r>
                <a:endParaRPr lang="en-US" altLang="zh-CN" sz="600" b="1">
                  <a:latin typeface="微软雅黑" panose="020b0503020204020204" pitchFamily="34" charset="-122"/>
                  <a:ea typeface="微软雅黑" panose="020b0503020204020204" pitchFamily="34" charset="-122"/>
                </a:endParaRPr>
              </a:p>
              <a:p>
                <a:pPr>
                  <a:lnSpc>
                    <a:spcPct val="150000"/>
                  </a:lnSpc>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版权使用费：版权使用费</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marL="85725" indent="-85725">
                  <a:lnSpc>
                    <a:spcPct val="150000"/>
                  </a:lnSpc>
                  <a:buFont typeface="+mj-lt"/>
                  <a:buAutoNum type="alphaLcParenR" startAt="1"/>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电子版权在获得时，会取得内容的电子原型。拿到电子原型后，企业需要进行系统适配等后续工作。</a:t>
                </a:r>
              </a:p>
              <a:p>
                <a:pPr marL="85725" indent="-85725">
                  <a:lnSpc>
                    <a:spcPct val="150000"/>
                  </a:lnSpc>
                  <a:buFont typeface="+mj-lt"/>
                  <a:buAutoNum type="alphaLcParenR" startAt="1"/>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电子绘本形式与谈判结果保持一致，是否允许进行二次开发视谈判而定。</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87" name="矩形 186"/>
              <p:cNvSpPr/>
              <p:nvPr/>
            </p:nvSpPr>
            <p:spPr>
              <a:xfrm>
                <a:off x="4812269" y="4100886"/>
                <a:ext cx="3007754" cy="1238342"/>
              </a:xfrm>
              <a:prstGeom prst="rect"/>
              <a:noFill/>
              <a:ln w="1270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grpSp>
      </p:grpSp>
      <p:grpSp>
        <p:nvGrpSpPr>
          <p:cNvPr id="190" name="组合 189"/>
          <p:cNvGrpSpPr/>
          <p:nvPr/>
        </p:nvGrpSpPr>
        <p:grpSpPr>
          <a:xfrm>
            <a:off x="505577" y="1362667"/>
            <a:ext cx="2863680" cy="1420281"/>
            <a:chOff x="6053960" y="2017986"/>
            <a:chExt cx="5348836" cy="3483695"/>
          </a:xfrm>
        </p:grpSpPr>
        <p:grpSp>
          <p:nvGrpSpPr>
            <p:cNvPr id="191" name="组合 190"/>
            <p:cNvGrpSpPr/>
            <p:nvPr/>
          </p:nvGrpSpPr>
          <p:grpSpPr>
            <a:xfrm>
              <a:off x="6053960" y="2017986"/>
              <a:ext cx="5348836" cy="3483695"/>
              <a:chOff x="6053960" y="2017986"/>
              <a:chExt cx="5348836" cy="3483695"/>
            </a:xfrm>
          </p:grpSpPr>
          <p:grpSp>
            <p:nvGrpSpPr>
              <p:cNvPr id="196" name="组合 195"/>
              <p:cNvGrpSpPr/>
              <p:nvPr/>
            </p:nvGrpSpPr>
            <p:grpSpPr>
              <a:xfrm>
                <a:off x="6379781" y="2017986"/>
                <a:ext cx="4907401" cy="2932386"/>
                <a:chOff x="6768662" y="2017986"/>
                <a:chExt cx="4907401" cy="2932386"/>
              </a:xfrm>
            </p:grpSpPr>
            <p:cxnSp>
              <p:nvCxnSpPr>
                <p:cNvPr id="210" name="直接箭头连接符 209"/>
                <p:cNvCxnSpPr/>
                <p:nvPr/>
              </p:nvCxnSpPr>
              <p:spPr>
                <a:xfrm flipV="1">
                  <a:off x="6768662" y="2017986"/>
                  <a:ext cx="0" cy="2932386"/>
                </a:xfrm>
                <a:prstGeom prst="straightConnector1"/>
                <a:ln w="12700">
                  <a:tailEnd type="triangle"/>
                </a:ln>
              </p:spPr>
              <p:style>
                <a:lnRef idx="1">
                  <a:schemeClr val="accent1"/>
                </a:lnRef>
                <a:fillRef idx="0">
                  <a:schemeClr val="accent1"/>
                </a:fillRef>
                <a:effectRef idx="0">
                  <a:schemeClr val="accent1"/>
                </a:effectRef>
                <a:fontRef idx="minor">
                  <a:schemeClr val="tx1"/>
                </a:fontRef>
              </p:style>
            </p:cxnSp>
            <p:cxnSp>
              <p:nvCxnSpPr>
                <p:cNvPr id="211" name="直接箭头连接符 210"/>
                <p:cNvCxnSpPr/>
                <p:nvPr/>
              </p:nvCxnSpPr>
              <p:spPr>
                <a:xfrm>
                  <a:off x="6768662" y="4950372"/>
                  <a:ext cx="4907401" cy="0"/>
                </a:xfrm>
                <a:prstGeom prst="straightConnector1"/>
                <a:ln w="12700">
                  <a:tailEnd type="triangle"/>
                </a:ln>
              </p:spPr>
              <p:style>
                <a:lnRef idx="1">
                  <a:schemeClr val="accent1"/>
                </a:lnRef>
                <a:fillRef idx="0">
                  <a:schemeClr val="accent1"/>
                </a:fillRef>
                <a:effectRef idx="0">
                  <a:schemeClr val="accent1"/>
                </a:effectRef>
                <a:fontRef idx="minor">
                  <a:schemeClr val="tx1"/>
                </a:fontRef>
              </p:style>
            </p:cxnSp>
          </p:grpSp>
          <p:sp>
            <p:nvSpPr>
              <p:cNvPr id="197" name="文本框 196"/>
              <p:cNvSpPr txBox="1"/>
              <p:nvPr/>
            </p:nvSpPr>
            <p:spPr>
              <a:xfrm>
                <a:off x="6053960" y="2270234"/>
                <a:ext cx="283767" cy="679429"/>
              </a:xfrm>
              <a:prstGeom prst="rect"/>
              <a:noFill/>
            </p:spPr>
            <p:txBody>
              <a:bodyPr wrap="square" rtlCol="0">
                <a:spAutoFit/>
              </a:bodyPr>
              <a:lstStyle/>
              <a:p>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需求</a:t>
                </a:r>
              </a:p>
            </p:txBody>
          </p:sp>
          <p:sp>
            <p:nvSpPr>
              <p:cNvPr id="198" name="文本框 197"/>
              <p:cNvSpPr txBox="1"/>
              <p:nvPr/>
            </p:nvSpPr>
            <p:spPr>
              <a:xfrm>
                <a:off x="10641725" y="4608920"/>
                <a:ext cx="645453" cy="452953"/>
              </a:xfrm>
              <a:prstGeom prst="rect"/>
              <a:noFill/>
            </p:spPr>
            <p:txBody>
              <a:bodyPr wrap="square" rtlCol="0">
                <a:spAutoFit/>
              </a:bodyPr>
              <a:lstStyle/>
              <a:p>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时间</a:t>
                </a:r>
              </a:p>
            </p:txBody>
          </p:sp>
          <p:sp>
            <p:nvSpPr>
              <p:cNvPr id="199" name="文本框 198"/>
              <p:cNvSpPr txBox="1"/>
              <p:nvPr/>
            </p:nvSpPr>
            <p:spPr>
              <a:xfrm>
                <a:off x="6423981" y="5048728"/>
                <a:ext cx="922749" cy="452953"/>
              </a:xfrm>
              <a:prstGeom prst="rect"/>
              <a:noFill/>
            </p:spPr>
            <p:txBody>
              <a:bodyPr wrap="square" rtlCol="0">
                <a:spAutoFit/>
              </a:bodyPr>
              <a:lstStyle/>
              <a:p>
                <a:pPr algn="ct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培育期</a:t>
                </a:r>
              </a:p>
            </p:txBody>
          </p:sp>
          <p:sp>
            <p:nvSpPr>
              <p:cNvPr id="200" name="文本框 199"/>
              <p:cNvSpPr txBox="1"/>
              <p:nvPr/>
            </p:nvSpPr>
            <p:spPr>
              <a:xfrm>
                <a:off x="7776003" y="5048728"/>
                <a:ext cx="922749" cy="452953"/>
              </a:xfrm>
              <a:prstGeom prst="rect"/>
              <a:noFill/>
            </p:spPr>
            <p:txBody>
              <a:bodyPr wrap="square" rtlCol="0">
                <a:spAutoFit/>
              </a:bodyPr>
              <a:lstStyle/>
              <a:p>
                <a:pPr algn="ct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成长期</a:t>
                </a:r>
              </a:p>
            </p:txBody>
          </p:sp>
          <p:sp>
            <p:nvSpPr>
              <p:cNvPr id="201" name="文本框 200"/>
              <p:cNvSpPr txBox="1"/>
              <p:nvPr/>
            </p:nvSpPr>
            <p:spPr>
              <a:xfrm>
                <a:off x="9128026" y="5048728"/>
                <a:ext cx="922749" cy="452953"/>
              </a:xfrm>
              <a:prstGeom prst="rect"/>
              <a:noFill/>
            </p:spPr>
            <p:txBody>
              <a:bodyPr wrap="square" rtlCol="0">
                <a:spAutoFit/>
              </a:bodyPr>
              <a:lstStyle/>
              <a:p>
                <a:pPr algn="ct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成熟期</a:t>
                </a:r>
              </a:p>
            </p:txBody>
          </p:sp>
          <p:sp>
            <p:nvSpPr>
              <p:cNvPr id="202" name="文本框 201"/>
              <p:cNvSpPr txBox="1"/>
              <p:nvPr/>
            </p:nvSpPr>
            <p:spPr>
              <a:xfrm>
                <a:off x="10480047" y="5048728"/>
                <a:ext cx="922749" cy="452953"/>
              </a:xfrm>
              <a:prstGeom prst="rect"/>
              <a:noFill/>
            </p:spPr>
            <p:txBody>
              <a:bodyPr wrap="square" rtlCol="0">
                <a:spAutoFit/>
              </a:bodyPr>
              <a:lstStyle/>
              <a:p>
                <a:pPr algn="ct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衰退期</a:t>
                </a:r>
              </a:p>
            </p:txBody>
          </p:sp>
          <p:cxnSp>
            <p:nvCxnSpPr>
              <p:cNvPr id="203" name="直接箭头连接符 202"/>
              <p:cNvCxnSpPr>
                <a:stCxn id="199" idx="3"/>
                <a:endCxn id="200" idx="1"/>
              </p:cNvCxnSpPr>
              <p:nvPr/>
            </p:nvCxnSpPr>
            <p:spPr>
              <a:xfrm>
                <a:off x="7346730" y="5275205"/>
                <a:ext cx="429273" cy="0"/>
              </a:xfrm>
              <a:prstGeom prst="straightConnector1"/>
              <a:ln>
                <a:tailEnd type="triangle"/>
              </a:ln>
            </p:spPr>
            <p:style>
              <a:lnRef idx="1">
                <a:schemeClr val="accent1"/>
              </a:lnRef>
              <a:fillRef idx="0">
                <a:schemeClr val="accent1"/>
              </a:fillRef>
              <a:effectRef idx="0">
                <a:schemeClr val="accent1"/>
              </a:effectRef>
              <a:fontRef idx="minor">
                <a:schemeClr val="tx1"/>
              </a:fontRef>
            </p:style>
          </p:cxnSp>
          <p:cxnSp>
            <p:nvCxnSpPr>
              <p:cNvPr id="204" name="直接箭头连接符 203"/>
              <p:cNvCxnSpPr>
                <a:stCxn id="200" idx="3"/>
                <a:endCxn id="201" idx="1"/>
              </p:cNvCxnSpPr>
              <p:nvPr/>
            </p:nvCxnSpPr>
            <p:spPr>
              <a:xfrm>
                <a:off x="8698753" y="5275205"/>
                <a:ext cx="429273" cy="0"/>
              </a:xfrm>
              <a:prstGeom prst="straightConnector1"/>
              <a:ln>
                <a:tailEnd type="triangle"/>
              </a:ln>
            </p:spPr>
            <p:style>
              <a:lnRef idx="1">
                <a:schemeClr val="accent1"/>
              </a:lnRef>
              <a:fillRef idx="0">
                <a:schemeClr val="accent1"/>
              </a:fillRef>
              <a:effectRef idx="0">
                <a:schemeClr val="accent1"/>
              </a:effectRef>
              <a:fontRef idx="minor">
                <a:schemeClr val="tx1"/>
              </a:fontRef>
            </p:style>
          </p:cxnSp>
          <p:cxnSp>
            <p:nvCxnSpPr>
              <p:cNvPr id="205" name="直接箭头连接符 204"/>
              <p:cNvCxnSpPr>
                <a:stCxn id="201" idx="3"/>
                <a:endCxn id="202" idx="1"/>
              </p:cNvCxnSpPr>
              <p:nvPr/>
            </p:nvCxnSpPr>
            <p:spPr>
              <a:xfrm>
                <a:off x="10050775" y="5275205"/>
                <a:ext cx="429272" cy="0"/>
              </a:xfrm>
              <a:prstGeom prst="straightConnector1"/>
              <a:ln>
                <a:tailEnd type="triangle"/>
              </a:ln>
            </p:spPr>
            <p:style>
              <a:lnRef idx="1">
                <a:schemeClr val="accent1"/>
              </a:lnRef>
              <a:fillRef idx="0">
                <a:schemeClr val="accent1"/>
              </a:fillRef>
              <a:effectRef idx="0">
                <a:schemeClr val="accent1"/>
              </a:effectRef>
              <a:fontRef idx="minor">
                <a:schemeClr val="tx1"/>
              </a:fontRef>
            </p:style>
          </p:cxnSp>
          <p:sp>
            <p:nvSpPr>
              <p:cNvPr id="206" name="任意多边形: 形状 205"/>
              <p:cNvSpPr/>
              <p:nvPr/>
            </p:nvSpPr>
            <p:spPr>
              <a:xfrm>
                <a:off x="6369269" y="2194660"/>
                <a:ext cx="5023945" cy="2775396"/>
              </a:xfrm>
              <a:custGeom>
                <a:gdLst>
                  <a:gd name="connsiteX0" fmla="*/ 0 w 5023945"/>
                  <a:gd name="connsiteY0" fmla="*/ 2766223 h 2775396"/>
                  <a:gd name="connsiteX1" fmla="*/ 935421 w 5023945"/>
                  <a:gd name="connsiteY1" fmla="*/ 2387850 h 2775396"/>
                  <a:gd name="connsiteX2" fmla="*/ 2459421 w 5023945"/>
                  <a:gd name="connsiteY2" fmla="*/ 243740 h 2775396"/>
                  <a:gd name="connsiteX3" fmla="*/ 3941379 w 5023945"/>
                  <a:gd name="connsiteY3" fmla="*/ 86085 h 2775396"/>
                  <a:gd name="connsiteX4" fmla="*/ 5023945 w 5023945"/>
                  <a:gd name="connsiteY4" fmla="*/ 580071 h 2775396"/>
                </a:gdLst>
                <a:cxnLst>
                  <a:cxn ang="0">
                    <a:pos x="connsiteX0" y="connsiteY0"/>
                  </a:cxn>
                  <a:cxn ang="0">
                    <a:pos x="connsiteX1" y="connsiteY1"/>
                  </a:cxn>
                  <a:cxn ang="0">
                    <a:pos x="connsiteX2" y="connsiteY2"/>
                  </a:cxn>
                  <a:cxn ang="0">
                    <a:pos x="connsiteX3" y="connsiteY3"/>
                  </a:cxn>
                  <a:cxn ang="0">
                    <a:pos x="connsiteX4" y="connsiteY4"/>
                  </a:cxn>
                </a:cxnLst>
                <a:rect l="l" t="t" r="r" b="b"/>
                <a:pathLst>
                  <a:path w="5023945" h="2775396">
                    <a:moveTo>
                      <a:pt x="0" y="2766223"/>
                    </a:moveTo>
                    <a:cubicBezTo>
                      <a:pt x="262759" y="2787243"/>
                      <a:pt x="525518" y="2808264"/>
                      <a:pt x="935421" y="2387850"/>
                    </a:cubicBezTo>
                    <a:cubicBezTo>
                      <a:pt x="1345325" y="1967436"/>
                      <a:pt x="1958428" y="627367"/>
                      <a:pt x="2459421" y="243740"/>
                    </a:cubicBezTo>
                    <a:cubicBezTo>
                      <a:pt x="2960414" y="-139888"/>
                      <a:pt x="3513958" y="30030"/>
                      <a:pt x="3941379" y="86085"/>
                    </a:cubicBezTo>
                    <a:cubicBezTo>
                      <a:pt x="4368800" y="142140"/>
                      <a:pt x="4696372" y="361105"/>
                      <a:pt x="5023945" y="58007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cxnSp>
            <p:nvCxnSpPr>
              <p:cNvPr id="207" name="直接连接符 206"/>
              <p:cNvCxnSpPr/>
              <p:nvPr/>
            </p:nvCxnSpPr>
            <p:spPr>
              <a:xfrm flipV="1">
                <a:off x="7262648" y="4637203"/>
                <a:ext cx="0" cy="307776"/>
              </a:xfrm>
              <a:prstGeom prst="line"/>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08" name="直接连接符 207"/>
              <p:cNvCxnSpPr/>
              <p:nvPr/>
            </p:nvCxnSpPr>
            <p:spPr>
              <a:xfrm flipV="1">
                <a:off x="8940490" y="2397516"/>
                <a:ext cx="0" cy="2518020"/>
              </a:xfrm>
              <a:prstGeom prst="line"/>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09" name="直接连接符 208"/>
              <p:cNvCxnSpPr/>
              <p:nvPr/>
            </p:nvCxnSpPr>
            <p:spPr>
              <a:xfrm flipV="1">
                <a:off x="10050775" y="2279661"/>
                <a:ext cx="0" cy="2646464"/>
              </a:xfrm>
              <a:prstGeom prst="line"/>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192" name="流程图: 接点 191"/>
            <p:cNvSpPr/>
            <p:nvPr/>
          </p:nvSpPr>
          <p:spPr>
            <a:xfrm flipV="1">
              <a:off x="7416702" y="4253086"/>
              <a:ext cx="170116" cy="170116"/>
            </a:xfrm>
            <a:prstGeom prst="flowChartConnector"/>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193" name="流程图: 接点 192"/>
            <p:cNvSpPr/>
            <p:nvPr/>
          </p:nvSpPr>
          <p:spPr>
            <a:xfrm flipV="1">
              <a:off x="7064604" y="4632287"/>
              <a:ext cx="170116" cy="170116"/>
            </a:xfrm>
            <a:prstGeom prst="flowChartConnector"/>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194" name="文本框 193"/>
            <p:cNvSpPr txBox="1"/>
            <p:nvPr/>
          </p:nvSpPr>
          <p:spPr>
            <a:xfrm>
              <a:off x="7442230" y="4253087"/>
              <a:ext cx="1107447" cy="452953"/>
            </a:xfrm>
            <a:prstGeom prst="rect"/>
            <a:noFill/>
          </p:spPr>
          <p:txBody>
            <a:bodyPr wrap="square" rtlCol="0">
              <a:spAutoFit/>
            </a:bodyPr>
            <a:lstStyle/>
            <a:p>
              <a:pPr algn="ctr"/>
              <a:r>
                <a:rPr lang="zh-CN" altLang="en-US" sz="600" dirty="1">
                  <a:solidFill>
                    <a:schemeClr val="accent3">
                      <a:lumMod val="75000"/>
                    </a:schemeClr>
                  </a:solidFill>
                  <a:latin typeface="微软雅黑" panose="020b0503020204020204" pitchFamily="34" charset="-122"/>
                  <a:ea typeface="微软雅黑" panose="020b0503020204020204" pitchFamily="34" charset="-122"/>
                </a:rPr>
                <a:t>纸质绘本</a:t>
              </a:r>
            </a:p>
          </p:txBody>
        </p:sp>
        <p:sp>
          <p:nvSpPr>
            <p:cNvPr id="195" name="文本框 194"/>
            <p:cNvSpPr txBox="1"/>
            <p:nvPr/>
          </p:nvSpPr>
          <p:spPr>
            <a:xfrm>
              <a:off x="6223158" y="4346751"/>
              <a:ext cx="1107447" cy="452953"/>
            </a:xfrm>
            <a:prstGeom prst="rect"/>
            <a:noFill/>
          </p:spPr>
          <p:txBody>
            <a:bodyPr wrap="square" rtlCol="0">
              <a:spAutoFit/>
            </a:bodyPr>
            <a:lstStyle/>
            <a:p>
              <a:pPr algn="ctr"/>
              <a:r>
                <a:rPr lang="zh-CN" altLang="en-US" sz="600" dirty="1">
                  <a:solidFill>
                    <a:schemeClr val="accent3">
                      <a:lumMod val="75000"/>
                    </a:schemeClr>
                  </a:solidFill>
                  <a:latin typeface="微软雅黑" panose="020b0503020204020204" pitchFamily="34" charset="-122"/>
                  <a:ea typeface="微软雅黑" panose="020b0503020204020204" pitchFamily="34" charset="-122"/>
                </a:rPr>
                <a:t>电子绘本</a:t>
              </a:r>
            </a:p>
          </p:txBody>
        </p:sp>
      </p:grpSp>
      <p:sp>
        <p:nvSpPr>
          <p:cNvPr id="8" name="文本框 7"/>
          <p:cNvSpPr txBox="1"/>
          <p:nvPr/>
        </p:nvSpPr>
        <p:spPr>
          <a:xfrm>
            <a:off x="468934" y="534317"/>
            <a:ext cx="3037409"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国内绘本处于爆发前期，产业链急需强有力整合</a:t>
            </a:r>
          </a:p>
        </p:txBody>
      </p:sp>
      <p:sp>
        <p:nvSpPr>
          <p:cNvPr id="83" name="文本框 82"/>
          <p:cNvSpPr txBox="1"/>
          <p:nvPr/>
        </p:nvSpPr>
        <p:spPr>
          <a:xfrm>
            <a:off x="3582436" y="535625"/>
            <a:ext cx="2061194"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产业图谱</a:t>
            </a:r>
          </a:p>
        </p:txBody>
      </p:sp>
      <p:sp>
        <p:nvSpPr>
          <p:cNvPr id="84" name="文本框 83"/>
          <p:cNvSpPr txBox="1"/>
          <p:nvPr/>
        </p:nvSpPr>
        <p:spPr>
          <a:xfrm>
            <a:off x="469618" y="2881460"/>
            <a:ext cx="3036725"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国内绘本市场尚未达百亿，未来将以儿童绘本为主要增长点</a:t>
            </a:r>
          </a:p>
        </p:txBody>
      </p:sp>
      <p:sp>
        <p:nvSpPr>
          <p:cNvPr id="85" name="文本框 84"/>
          <p:cNvSpPr txBox="1"/>
          <p:nvPr/>
        </p:nvSpPr>
        <p:spPr>
          <a:xfrm>
            <a:off x="468935" y="5145438"/>
            <a:ext cx="3045788"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版权合作是推动电子绘本行业的重点</a:t>
            </a:r>
          </a:p>
        </p:txBody>
      </p:sp>
      <p:sp>
        <p:nvSpPr>
          <p:cNvPr id="86" name="文本框 85"/>
          <p:cNvSpPr txBox="1"/>
          <p:nvPr/>
        </p:nvSpPr>
        <p:spPr>
          <a:xfrm>
            <a:off x="3594756" y="4712964"/>
            <a:ext cx="2048874"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绘本版权合作</a:t>
            </a:r>
          </a:p>
        </p:txBody>
      </p:sp>
      <p:grpSp>
        <p:nvGrpSpPr>
          <p:cNvPr id="15" name="组合 14"/>
          <p:cNvGrpSpPr/>
          <p:nvPr/>
        </p:nvGrpSpPr>
        <p:grpSpPr>
          <a:xfrm>
            <a:off x="505577" y="5429615"/>
            <a:ext cx="2920867" cy="1933536"/>
            <a:chOff x="362702" y="5429615"/>
            <a:chExt cx="2920867" cy="1933536"/>
          </a:xfrm>
        </p:grpSpPr>
        <p:sp>
          <p:nvSpPr>
            <p:cNvPr id="164" name="文本框 163"/>
            <p:cNvSpPr txBox="1"/>
            <p:nvPr/>
          </p:nvSpPr>
          <p:spPr>
            <a:xfrm>
              <a:off x="1586242" y="5429615"/>
              <a:ext cx="594255" cy="184666"/>
            </a:xfrm>
            <a:prstGeom prst="rect"/>
            <a:noFill/>
            <a:ln>
              <a:solidFill>
                <a:schemeClr val="bg1">
                  <a:lumMod val="65000"/>
                </a:schemeClr>
              </a:solidFill>
            </a:ln>
          </p:spPr>
          <p:txBody>
            <a:bodyPr wrap="square" rtlCol="0">
              <a:spAutoFit/>
            </a:bodyPr>
            <a:lstStyle/>
            <a:p>
              <a:pPr algn="ctr"/>
              <a:r>
                <a:rPr lang="zh-CN" altLang="en-US" sz="600" b="1" dirty="1">
                  <a:latin typeface="微软雅黑" panose="020b0503020204020204" pitchFamily="34" charset="-122"/>
                  <a:ea typeface="微软雅黑" panose="020b0503020204020204" pitchFamily="34" charset="-122"/>
                </a:rPr>
                <a:t>绘本</a:t>
              </a:r>
            </a:p>
          </p:txBody>
        </p:sp>
        <p:sp>
          <p:nvSpPr>
            <p:cNvPr id="165" name="文本框 164"/>
            <p:cNvSpPr txBox="1"/>
            <p:nvPr/>
          </p:nvSpPr>
          <p:spPr>
            <a:xfrm>
              <a:off x="2024523" y="5948388"/>
              <a:ext cx="860145" cy="184666"/>
            </a:xfrm>
            <a:prstGeom prst="rect"/>
            <a:noFill/>
            <a:ln>
              <a:solidFill>
                <a:schemeClr val="bg1">
                  <a:lumMod val="65000"/>
                </a:schemeClr>
              </a:solidFill>
            </a:ln>
          </p:spPr>
          <p:txBody>
            <a:bodyPr wrap="square" rtlCol="0">
              <a:spAutoFit/>
            </a:bodyPr>
            <a:lstStyle/>
            <a:p>
              <a:pPr algn="ctr"/>
              <a:r>
                <a:rPr lang="zh-CN" altLang="en-US" sz="600" b="1" dirty="1">
                  <a:latin typeface="微软雅黑" panose="020b0503020204020204" pitchFamily="34" charset="-122"/>
                  <a:ea typeface="微软雅黑" panose="020b0503020204020204" pitchFamily="34" charset="-122"/>
                </a:rPr>
                <a:t>电子版权</a:t>
              </a:r>
            </a:p>
          </p:txBody>
        </p:sp>
        <p:sp>
          <p:nvSpPr>
            <p:cNvPr id="166" name="文本框 165"/>
            <p:cNvSpPr txBox="1"/>
            <p:nvPr/>
          </p:nvSpPr>
          <p:spPr>
            <a:xfrm>
              <a:off x="865384" y="5948388"/>
              <a:ext cx="868304" cy="184666"/>
            </a:xfrm>
            <a:prstGeom prst="rect"/>
            <a:noFill/>
            <a:ln>
              <a:solidFill>
                <a:schemeClr val="bg1">
                  <a:lumMod val="65000"/>
                </a:schemeClr>
              </a:solidFill>
            </a:ln>
          </p:spPr>
          <p:txBody>
            <a:bodyPr wrap="square" rtlCol="0">
              <a:spAutoFit/>
            </a:bodyPr>
            <a:lstStyle/>
            <a:p>
              <a:pPr algn="ctr"/>
              <a:r>
                <a:rPr lang="zh-CN" altLang="en-US" sz="600" b="1" dirty="1">
                  <a:latin typeface="微软雅黑" panose="020b0503020204020204" pitchFamily="34" charset="-122"/>
                  <a:ea typeface="微软雅黑" panose="020b0503020204020204" pitchFamily="34" charset="-122"/>
                </a:rPr>
                <a:t>纸质版权</a:t>
              </a:r>
            </a:p>
          </p:txBody>
        </p:sp>
        <p:cxnSp>
          <p:nvCxnSpPr>
            <p:cNvPr id="167" name="连接符: 肘形 166"/>
            <p:cNvCxnSpPr>
              <a:stCxn id="164" idx="2"/>
              <a:endCxn id="165" idx="0"/>
            </p:cNvCxnSpPr>
            <p:nvPr/>
          </p:nvCxnSpPr>
          <p:spPr>
            <a:xfrm rot="16200000" flipH="1">
              <a:off x="2001930" y="5495721"/>
              <a:ext cx="334107" cy="571226"/>
            </a:xfrm>
            <a:prstGeom prst="bentConnector3">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连接符: 肘形 167"/>
            <p:cNvCxnSpPr>
              <a:stCxn id="164" idx="2"/>
              <a:endCxn id="166" idx="0"/>
            </p:cNvCxnSpPr>
            <p:nvPr/>
          </p:nvCxnSpPr>
          <p:spPr>
            <a:xfrm rot="5400000">
              <a:off x="1424400" y="5489417"/>
              <a:ext cx="334107" cy="583834"/>
            </a:xfrm>
            <a:prstGeom prst="bentConnector3">
              <a:avLst>
                <a:gd name="adj1" fmla="val 50000"/>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9" name="文本框 168"/>
            <p:cNvSpPr txBox="1"/>
            <p:nvPr/>
          </p:nvSpPr>
          <p:spPr>
            <a:xfrm>
              <a:off x="2026730" y="6493053"/>
              <a:ext cx="860145" cy="184666"/>
            </a:xfrm>
            <a:prstGeom prst="rect"/>
            <a:noFill/>
            <a:ln>
              <a:solidFill>
                <a:schemeClr val="bg1">
                  <a:lumMod val="65000"/>
                </a:schemeClr>
              </a:solidFill>
            </a:ln>
          </p:spPr>
          <p:txBody>
            <a:bodyPr wrap="square" rtlCol="0">
              <a:spAutoFit/>
            </a:bodyPr>
            <a:lstStyle/>
            <a:p>
              <a:pPr algn="ctr"/>
              <a:r>
                <a:rPr lang="zh-CN" altLang="en-US" sz="600" b="1" dirty="1">
                  <a:latin typeface="微软雅黑" panose="020b0503020204020204" pitchFamily="34" charset="-122"/>
                  <a:ea typeface="微软雅黑" panose="020b0503020204020204" pitchFamily="34" charset="-122"/>
                </a:rPr>
                <a:t>出版方</a:t>
              </a:r>
            </a:p>
          </p:txBody>
        </p:sp>
        <p:cxnSp>
          <p:nvCxnSpPr>
            <p:cNvPr id="170" name="连接符: 肘形 169"/>
            <p:cNvCxnSpPr>
              <a:stCxn id="165" idx="2"/>
              <a:endCxn id="169" idx="0"/>
            </p:cNvCxnSpPr>
            <p:nvPr/>
          </p:nvCxnSpPr>
          <p:spPr>
            <a:xfrm rot="16200000" flipH="1">
              <a:off x="2275700" y="6311949"/>
              <a:ext cx="359999" cy="2207"/>
            </a:xfrm>
            <a:prstGeom prst="bentConnector3">
              <a:avLst>
                <a:gd name="adj1" fmla="val 50000"/>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1" name="文本框 170"/>
            <p:cNvSpPr txBox="1"/>
            <p:nvPr/>
          </p:nvSpPr>
          <p:spPr>
            <a:xfrm>
              <a:off x="2350991" y="6265435"/>
              <a:ext cx="754930" cy="184666"/>
            </a:xfrm>
            <a:prstGeom prst="rect"/>
            <a:noFill/>
          </p:spPr>
          <p:txBody>
            <a:bodyPr wrap="square" rtlCol="0">
              <a:spAutoFit/>
            </a:bodyPr>
            <a:lstStyle/>
            <a:p>
              <a:pPr algn="ctr"/>
              <a:r>
                <a:rPr lang="zh-CN" altLang="en-US" sz="600" dirty="1">
                  <a:latin typeface="微软雅黑" panose="020b0503020204020204" pitchFamily="34" charset="-122"/>
                  <a:ea typeface="微软雅黑" panose="020b0503020204020204" pitchFamily="34" charset="-122"/>
                </a:rPr>
                <a:t>独家授权</a:t>
              </a:r>
            </a:p>
          </p:txBody>
        </p:sp>
        <p:sp>
          <p:nvSpPr>
            <p:cNvPr id="172" name="文本框 171"/>
            <p:cNvSpPr txBox="1"/>
            <p:nvPr/>
          </p:nvSpPr>
          <p:spPr>
            <a:xfrm>
              <a:off x="1561479" y="7178485"/>
              <a:ext cx="792000" cy="184666"/>
            </a:xfrm>
            <a:prstGeom prst="rect"/>
            <a:noFill/>
            <a:ln>
              <a:solidFill>
                <a:schemeClr val="bg1">
                  <a:lumMod val="65000"/>
                </a:schemeClr>
              </a:solidFill>
            </a:ln>
          </p:spPr>
          <p:txBody>
            <a:bodyPr wrap="square" rtlCol="0">
              <a:spAutoFit/>
            </a:bodyPr>
            <a:lstStyle/>
            <a:p>
              <a:pPr algn="ctr"/>
              <a:r>
                <a:rPr lang="zh-CN" altLang="en-US" sz="600" b="1" dirty="1">
                  <a:latin typeface="微软雅黑" panose="020b0503020204020204" pitchFamily="34" charset="-122"/>
                  <a:ea typeface="微软雅黑" panose="020b0503020204020204" pitchFamily="34" charset="-122"/>
                </a:rPr>
                <a:t>使用权</a:t>
              </a:r>
            </a:p>
          </p:txBody>
        </p:sp>
        <p:sp>
          <p:nvSpPr>
            <p:cNvPr id="173" name="文本框 172"/>
            <p:cNvSpPr txBox="1"/>
            <p:nvPr/>
          </p:nvSpPr>
          <p:spPr>
            <a:xfrm>
              <a:off x="2491569" y="7168960"/>
              <a:ext cx="792000" cy="184666"/>
            </a:xfrm>
            <a:prstGeom prst="rect"/>
            <a:noFill/>
            <a:ln>
              <a:solidFill>
                <a:schemeClr val="bg1">
                  <a:lumMod val="65000"/>
                </a:schemeClr>
              </a:solidFill>
            </a:ln>
          </p:spPr>
          <p:txBody>
            <a:bodyPr wrap="square" rtlCol="0">
              <a:spAutoFit/>
            </a:bodyPr>
            <a:lstStyle/>
            <a:p>
              <a:pPr algn="ctr"/>
              <a:r>
                <a:rPr lang="zh-CN" altLang="en-US" sz="600" b="1" dirty="1">
                  <a:latin typeface="微软雅黑" panose="020b0503020204020204" pitchFamily="34" charset="-122"/>
                  <a:ea typeface="微软雅黑" panose="020b0503020204020204" pitchFamily="34" charset="-122"/>
                </a:rPr>
                <a:t>所有权</a:t>
              </a:r>
            </a:p>
          </p:txBody>
        </p:sp>
        <p:cxnSp>
          <p:nvCxnSpPr>
            <p:cNvPr id="174" name="连接符: 肘形 173"/>
            <p:cNvCxnSpPr>
              <a:stCxn id="169" idx="2"/>
              <a:endCxn id="172" idx="0"/>
            </p:cNvCxnSpPr>
            <p:nvPr/>
          </p:nvCxnSpPr>
          <p:spPr>
            <a:xfrm rot="5400000">
              <a:off x="1956758" y="6678440"/>
              <a:ext cx="500766" cy="499324"/>
            </a:xfrm>
            <a:prstGeom prst="bentConnector3">
              <a:avLst>
                <a:gd name="adj1" fmla="val 50000"/>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连接符: 肘形 174"/>
            <p:cNvCxnSpPr>
              <a:stCxn id="169" idx="2"/>
              <a:endCxn id="173" idx="0"/>
            </p:cNvCxnSpPr>
            <p:nvPr/>
          </p:nvCxnSpPr>
          <p:spPr>
            <a:xfrm rot="16200000" flipH="1">
              <a:off x="2426566" y="6707956"/>
              <a:ext cx="491241" cy="430766"/>
            </a:xfrm>
            <a:prstGeom prst="bentConnector3">
              <a:avLst>
                <a:gd name="adj1" fmla="val 50000"/>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3" name="乘号 162"/>
            <p:cNvSpPr/>
            <p:nvPr/>
          </p:nvSpPr>
          <p:spPr>
            <a:xfrm>
              <a:off x="2572537" y="6792830"/>
              <a:ext cx="312130" cy="312130"/>
            </a:xfrm>
            <a:prstGeom prst="mathMultiply">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9" name="矩形 8"/>
            <p:cNvSpPr/>
            <p:nvPr/>
          </p:nvSpPr>
          <p:spPr>
            <a:xfrm>
              <a:off x="362702" y="6199728"/>
              <a:ext cx="1670650" cy="923330"/>
            </a:xfrm>
            <a:prstGeom prst="rect"/>
          </p:spPr>
          <p:txBody>
            <a:bodyPr wrap="square">
              <a:spAutoFit/>
            </a:bodyPr>
            <a:lstStyle/>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版权合作谈判自由度比较高，具体合作方式、分成方式、使用年限等行业内无固定要求，可与版权方进行细则谈判。</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目前国外优质绘本纸质版版权在国内授权较多，而电子版版权对国内开放较少。</a:t>
              </a:r>
            </a:p>
          </p:txBody>
        </p:sp>
      </p:grpSp>
      <p:sp>
        <p:nvSpPr>
          <p:cNvPr id="11" name="矩形 10"/>
          <p:cNvSpPr/>
          <p:nvPr/>
        </p:nvSpPr>
        <p:spPr>
          <a:xfrm>
            <a:off x="3595069" y="749757"/>
            <a:ext cx="2061194" cy="507831"/>
          </a:xfrm>
          <a:prstGeom prst="rect"/>
        </p:spPr>
        <p:txBody>
          <a:bodyPr wrap="square">
            <a:spAutoFit/>
          </a:bodyPr>
          <a:lstStyle/>
          <a:p>
            <a:pPr>
              <a:lnSpc>
                <a:spcPct val="150000"/>
              </a:lnSpc>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图书行业，出版为必须环节，只能由出版社进行；其他环节，企业可承担多种角色，如制作方同时承担发行商角色等。</a:t>
            </a:r>
          </a:p>
        </p:txBody>
      </p:sp>
      <p:sp>
        <p:nvSpPr>
          <p:cNvPr id="12" name="矩形 11"/>
          <p:cNvSpPr/>
          <p:nvPr/>
        </p:nvSpPr>
        <p:spPr>
          <a:xfrm>
            <a:off x="474469" y="753205"/>
            <a:ext cx="3043009" cy="507831"/>
          </a:xfrm>
          <a:prstGeom prst="rect"/>
        </p:spPr>
        <p:txBody>
          <a:bodyPr wrap="square">
            <a:spAutoFit/>
          </a:bodyPr>
          <a:lstStyle/>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中国绘本行业发展较晚，目前仍处于起步阶段。</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市场教育力度及消费认知不足，绘本在我国渗透率较低，市场需求未完全释放。</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由于我国绘本行业正处于起步阶段，绘本作品及产业链上下游仍不够完善。</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482018" y="3100141"/>
            <a:ext cx="3024326" cy="507831"/>
          </a:xfrm>
          <a:prstGeom prst="rect"/>
        </p:spPr>
        <p:txBody>
          <a:bodyPr wrap="square">
            <a:spAutoFit/>
          </a:bodyPr>
          <a:lstStyle/>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儿童绘本发展较晚，但近年来增速较快，市场规模方面已反超成人绘本市场。</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成人绘本市场受众群体有限，而儿童绘本销量增长将带动整体绘本市场前进，儿童绘本与教育相结合，也会为市场带来新的增长点。</a:t>
            </a:r>
          </a:p>
        </p:txBody>
      </p:sp>
      <p:sp>
        <p:nvSpPr>
          <p:cNvPr id="14" name="矩形 13"/>
          <p:cNvSpPr/>
          <p:nvPr/>
        </p:nvSpPr>
        <p:spPr>
          <a:xfrm>
            <a:off x="476946" y="7396834"/>
            <a:ext cx="3029398" cy="369332"/>
          </a:xfrm>
          <a:prstGeom prst="rect"/>
        </p:spPr>
        <p:txBody>
          <a:bodyPr wrap="square">
            <a:spAutoFit/>
          </a:bodyPr>
          <a:lstStyle/>
          <a:p>
            <a:pPr>
              <a:lnSpc>
                <a:spcPct val="150000"/>
              </a:lnSpc>
            </a:pPr>
            <a:r>
              <a:rPr lang="zh-CN" altLang="en-US" sz="600" dirty="1">
                <a:solidFill>
                  <a:srgbClr val="005490"/>
                </a:solidFill>
                <a:latin typeface="微软雅黑" panose="020b0503020204020204" pitchFamily="34" charset="-122"/>
                <a:ea typeface="微软雅黑" panose="020b0503020204020204" pitchFamily="34" charset="-122"/>
              </a:rPr>
              <a:t>注：授权方只有使用权，一般无买卖或转让权（视谈判结果而定），使用权期限根据谈判结果进行设定。</a:t>
            </a:r>
          </a:p>
        </p:txBody>
      </p:sp>
    </p:spTree>
    <p:extLst>
      <p:ext uri="{BB962C8B-B14F-4D97-AF65-F5344CB8AC3E}">
        <p14:creationId xmlns:p14="http://schemas.microsoft.com/office/powerpoint/2010/main" val="2902711998"/>
      </p:ext>
    </p:extLst>
  </p:cSld>
  <p:clrMapOvr>
    <a:masterClrMapping/>
  </p:clrMapOvr>
  <p:transition spd="fast"/>
  <p:timing>
    <p:tnLst>
      <p:par>
        <p:cTn id="1"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3550" y="549749"/>
            <a:ext cx="3203575" cy="2168068"/>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 name="矩形 3"/>
          <p:cNvSpPr/>
          <p:nvPr/>
        </p:nvSpPr>
        <p:spPr>
          <a:xfrm>
            <a:off x="3732028" y="549749"/>
            <a:ext cx="1924236" cy="137430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 name="矩形 4"/>
          <p:cNvSpPr/>
          <p:nvPr/>
        </p:nvSpPr>
        <p:spPr>
          <a:xfrm>
            <a:off x="3732028" y="2000251"/>
            <a:ext cx="1924235" cy="129891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 name="矩形 5"/>
          <p:cNvSpPr/>
          <p:nvPr/>
        </p:nvSpPr>
        <p:spPr>
          <a:xfrm>
            <a:off x="463549" y="2794016"/>
            <a:ext cx="3203575" cy="2137963"/>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 name="矩形 6"/>
          <p:cNvSpPr/>
          <p:nvPr/>
        </p:nvSpPr>
        <p:spPr>
          <a:xfrm>
            <a:off x="3742660" y="3384645"/>
            <a:ext cx="1913603" cy="1547336"/>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9" name="矩形 8"/>
          <p:cNvSpPr/>
          <p:nvPr/>
        </p:nvSpPr>
        <p:spPr>
          <a:xfrm>
            <a:off x="463547" y="5008180"/>
            <a:ext cx="5192715" cy="2722468"/>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lvl="0" indent="0" algn="l" defTabSz="914400" fontAlgn="base" rtl="0" eaLnBrk="0" latinLnBrk="0" hangingPunct="0">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259" name="组合 258"/>
          <p:cNvGrpSpPr/>
          <p:nvPr/>
        </p:nvGrpSpPr>
        <p:grpSpPr>
          <a:xfrm>
            <a:off x="4647143" y="2231094"/>
            <a:ext cx="969533" cy="1087279"/>
            <a:chOff x="3709282" y="1048521"/>
            <a:chExt cx="4786536" cy="5367842"/>
          </a:xfrm>
        </p:grpSpPr>
        <p:grpSp>
          <p:nvGrpSpPr>
            <p:cNvPr id="260" name="组合 259"/>
            <p:cNvGrpSpPr/>
            <p:nvPr/>
          </p:nvGrpSpPr>
          <p:grpSpPr>
            <a:xfrm>
              <a:off x="3709282" y="1048521"/>
              <a:ext cx="4786536" cy="5367842"/>
              <a:chOff x="4783933" y="2253685"/>
              <a:chExt cx="2637234" cy="2957513"/>
            </a:xfrm>
          </p:grpSpPr>
          <p:sp>
            <p:nvSpPr>
              <p:cNvPr id="269" name="MH_Other_1"/>
              <p:cNvSpPr/>
              <p:nvPr>
                <p:custDataLst>
                  <p:tags r:id="rId7"/>
                </p:custDataLst>
              </p:nvPr>
            </p:nvSpPr>
            <p:spPr>
              <a:xfrm rot="10800000">
                <a:off x="5790011" y="2434660"/>
                <a:ext cx="1631156" cy="2776538"/>
              </a:xfrm>
              <a:custGeom>
                <a:rect l="l" t="t" r="r" b="b"/>
                <a:pathLst>
                  <a:path w="2179320" h="3707929">
                    <a:moveTo>
                      <a:pt x="1452521" y="3707929"/>
                    </a:moveTo>
                    <a:cubicBezTo>
                      <a:pt x="941492" y="3617872"/>
                      <a:pt x="490452" y="3304274"/>
                      <a:pt x="229263" y="2843787"/>
                    </a:cubicBezTo>
                    <a:cubicBezTo>
                      <a:pt x="-83392" y="2292562"/>
                      <a:pt x="-75789" y="1615862"/>
                      <a:pt x="249172" y="1071801"/>
                    </a:cubicBezTo>
                    <a:cubicBezTo>
                      <a:pt x="562264" y="547612"/>
                      <a:pt x="1123437" y="224431"/>
                      <a:pt x="1730680" y="214954"/>
                    </a:cubicBezTo>
                    <a:lnTo>
                      <a:pt x="1730680" y="0"/>
                    </a:lnTo>
                    <a:lnTo>
                      <a:pt x="2179320" y="553317"/>
                    </a:lnTo>
                    <a:lnTo>
                      <a:pt x="1730680" y="1059182"/>
                    </a:lnTo>
                    <a:lnTo>
                      <a:pt x="1730680" y="829708"/>
                    </a:lnTo>
                    <a:cubicBezTo>
                      <a:pt x="1338918" y="837704"/>
                      <a:pt x="977861" y="1047633"/>
                      <a:pt x="775616" y="1386239"/>
                    </a:cubicBezTo>
                    <a:cubicBezTo>
                      <a:pt x="563800" y="1740869"/>
                      <a:pt x="558844" y="2181955"/>
                      <a:pt x="762639" y="2541255"/>
                    </a:cubicBezTo>
                    <a:cubicBezTo>
                      <a:pt x="919646" y="2818065"/>
                      <a:pt x="1181902" y="3013444"/>
                      <a:pt x="1483264" y="3087330"/>
                    </a:cubicBezTo>
                    <a:lnTo>
                      <a:pt x="1203181" y="3402653"/>
                    </a:lnTo>
                    <a:close/>
                  </a:path>
                </a:pathLst>
              </a:custGeom>
              <a:solidFill>
                <a:srgbClr val="00549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anchor="b"/>
              <a:lstStyle/>
              <a:p>
                <a:pPr algn="ctr">
                  <a:lnSpc>
                    <a:spcPct val="120000"/>
                  </a:lnSpc>
                  <a:spcBef>
                    <a:spcPts val="450"/>
                  </a:spcBef>
                  <a:spcAft>
                    <a:spcPts val="450"/>
                  </a:spcAft>
                  <a:defRPr/>
                </a:pPr>
                <a:endParaRPr lang="zh-CN" altLang="en-US" sz="500" b="1">
                  <a:solidFill>
                    <a:schemeClr val="bg1"/>
                  </a:solidFill>
                  <a:latin typeface="Impact" pitchFamily="34" charset="0"/>
                  <a:ea typeface="微软雅黑" pitchFamily="34" charset="-122"/>
                </a:endParaRPr>
              </a:p>
            </p:txBody>
          </p:sp>
          <p:sp>
            <p:nvSpPr>
              <p:cNvPr id="270" name="MH_SubTitle_2"/>
              <p:cNvSpPr/>
              <p:nvPr>
                <p:custDataLst>
                  <p:tags r:id="rId8"/>
                </p:custDataLst>
              </p:nvPr>
            </p:nvSpPr>
            <p:spPr>
              <a:xfrm rot="6000000">
                <a:off x="5078076" y="2680310"/>
                <a:ext cx="2062369" cy="2062369"/>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1" wrap="square" anchor="ctr">
                <a:prstTxWarp prst="textArchUp"/>
                <a:normAutofit/>
              </a:bodyPr>
              <a:lstStyle/>
              <a:p>
                <a:pPr algn="ctr">
                  <a:defRPr/>
                </a:pPr>
                <a:r>
                  <a:rPr lang="zh-CN" altLang="en-US" sz="500" b="1" dirty="1">
                    <a:solidFill>
                      <a:srgbClr val="FFFFFF"/>
                    </a:solidFill>
                    <a:latin typeface="微软雅黑" pitchFamily="34" charset="-122"/>
                    <a:ea typeface="微软雅黑" pitchFamily="34" charset="-122"/>
                  </a:rPr>
                  <a:t>纸质绘本</a:t>
                </a:r>
              </a:p>
            </p:txBody>
          </p:sp>
          <p:sp>
            <p:nvSpPr>
              <p:cNvPr id="271" name="MH_Other_2"/>
              <p:cNvSpPr/>
              <p:nvPr>
                <p:custDataLst>
                  <p:tags r:id="rId9"/>
                </p:custDataLst>
              </p:nvPr>
            </p:nvSpPr>
            <p:spPr>
              <a:xfrm>
                <a:off x="4783933" y="2253685"/>
                <a:ext cx="1631156" cy="2776538"/>
              </a:xfrm>
              <a:custGeom>
                <a:rect l="l" t="t" r="r" b="b"/>
                <a:pathLst>
                  <a:path w="2179320" h="3707929">
                    <a:moveTo>
                      <a:pt x="1730680" y="0"/>
                    </a:moveTo>
                    <a:lnTo>
                      <a:pt x="2179320" y="553317"/>
                    </a:lnTo>
                    <a:lnTo>
                      <a:pt x="1730680" y="1059182"/>
                    </a:lnTo>
                    <a:lnTo>
                      <a:pt x="1730680" y="829708"/>
                    </a:lnTo>
                    <a:cubicBezTo>
                      <a:pt x="1338918" y="837704"/>
                      <a:pt x="977861" y="1047633"/>
                      <a:pt x="775616" y="1386239"/>
                    </a:cubicBezTo>
                    <a:cubicBezTo>
                      <a:pt x="563800" y="1740869"/>
                      <a:pt x="558844" y="2181955"/>
                      <a:pt x="762639" y="2541255"/>
                    </a:cubicBezTo>
                    <a:cubicBezTo>
                      <a:pt x="919646" y="2818065"/>
                      <a:pt x="1181902" y="3013445"/>
                      <a:pt x="1483264" y="3087330"/>
                    </a:cubicBezTo>
                    <a:lnTo>
                      <a:pt x="1203181" y="3402653"/>
                    </a:lnTo>
                    <a:lnTo>
                      <a:pt x="1452521" y="3707929"/>
                    </a:lnTo>
                    <a:cubicBezTo>
                      <a:pt x="941492" y="3617872"/>
                      <a:pt x="490452" y="3304274"/>
                      <a:pt x="229263" y="2843787"/>
                    </a:cubicBezTo>
                    <a:cubicBezTo>
                      <a:pt x="-83392" y="2292562"/>
                      <a:pt x="-75789" y="1615862"/>
                      <a:pt x="249172" y="1071801"/>
                    </a:cubicBezTo>
                    <a:cubicBezTo>
                      <a:pt x="562264" y="547612"/>
                      <a:pt x="1123437" y="224431"/>
                      <a:pt x="1730680" y="214954"/>
                    </a:cubicBezTo>
                    <a:close/>
                  </a:path>
                </a:pathLst>
              </a:custGeom>
              <a:solidFill>
                <a:srgbClr val="00549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zh-CN" altLang="en-US" sz="500" b="1">
                  <a:solidFill>
                    <a:srgbClr val="4D4D4D"/>
                  </a:solidFill>
                  <a:latin typeface="微软雅黑" pitchFamily="34" charset="-122"/>
                  <a:ea typeface="微软雅黑" pitchFamily="34" charset="-122"/>
                </a:endParaRPr>
              </a:p>
            </p:txBody>
          </p:sp>
          <p:sp>
            <p:nvSpPr>
              <p:cNvPr id="272" name="MH_SubTitle_1"/>
              <p:cNvSpPr/>
              <p:nvPr>
                <p:custDataLst>
                  <p:tags r:id="rId10"/>
                </p:custDataLst>
              </p:nvPr>
            </p:nvSpPr>
            <p:spPr>
              <a:xfrm rot="16800000">
                <a:off x="5078076" y="2680310"/>
                <a:ext cx="2062369" cy="2062369"/>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1" wrap="square" anchor="ctr">
                <a:prstTxWarp prst="textArchUp"/>
                <a:normAutofit/>
              </a:bodyPr>
              <a:lstStyle/>
              <a:p>
                <a:pPr algn="ctr">
                  <a:defRPr/>
                </a:pPr>
                <a:r>
                  <a:rPr lang="zh-CN" altLang="en-US" sz="500" b="1" dirty="1">
                    <a:solidFill>
                      <a:srgbClr val="FFFFFF"/>
                    </a:solidFill>
                    <a:latin typeface="微软雅黑" pitchFamily="34" charset="-122"/>
                    <a:ea typeface="微软雅黑" pitchFamily="34" charset="-122"/>
                  </a:rPr>
                  <a:t>电子绘本</a:t>
                </a:r>
              </a:p>
            </p:txBody>
          </p:sp>
        </p:grpSp>
        <p:grpSp>
          <p:nvGrpSpPr>
            <p:cNvPr id="261" name="组合 260"/>
            <p:cNvGrpSpPr/>
            <p:nvPr/>
          </p:nvGrpSpPr>
          <p:grpSpPr>
            <a:xfrm>
              <a:off x="4743451" y="2280947"/>
              <a:ext cx="2585908" cy="2794396"/>
              <a:chOff x="4743451" y="2176772"/>
              <a:chExt cx="2585908" cy="2794396"/>
            </a:xfrm>
          </p:grpSpPr>
          <p:sp>
            <p:nvSpPr>
              <p:cNvPr id="263" name="MH_Other_1"/>
              <p:cNvSpPr/>
              <p:nvPr>
                <p:custDataLst>
                  <p:tags r:id="rId1"/>
                </p:custDataLst>
              </p:nvPr>
            </p:nvSpPr>
            <p:spPr>
              <a:xfrm>
                <a:off x="6268642" y="2362510"/>
                <a:ext cx="1060717" cy="2103835"/>
              </a:xfrm>
              <a:custGeom>
                <a:rect l="l" t="t" r="r" b="b"/>
                <a:pathLst>
                  <a:path w="1491073" h="2804657">
                    <a:moveTo>
                      <a:pt x="40954" y="0"/>
                    </a:moveTo>
                    <a:cubicBezTo>
                      <a:pt x="555548" y="90517"/>
                      <a:pt x="1008543" y="408467"/>
                      <a:pt x="1268114" y="873858"/>
                    </a:cubicBezTo>
                    <a:cubicBezTo>
                      <a:pt x="1565529" y="1407098"/>
                      <a:pt x="1564825" y="2054679"/>
                      <a:pt x="1269411" y="2585305"/>
                    </a:cubicBezTo>
                    <a:lnTo>
                      <a:pt x="1455567" y="2692782"/>
                    </a:lnTo>
                    <a:lnTo>
                      <a:pt x="752060" y="2804657"/>
                    </a:lnTo>
                    <a:lnTo>
                      <a:pt x="538288" y="2163191"/>
                    </a:lnTo>
                    <a:lnTo>
                      <a:pt x="737019" y="2277928"/>
                    </a:lnTo>
                    <a:cubicBezTo>
                      <a:pt x="925975" y="1934654"/>
                      <a:pt x="924699" y="1517005"/>
                      <a:pt x="732581" y="1172553"/>
                    </a:cubicBezTo>
                    <a:cubicBezTo>
                      <a:pt x="574882" y="889811"/>
                      <a:pt x="307656" y="690561"/>
                      <a:pt x="0" y="619588"/>
                    </a:cubicBezTo>
                    <a:lnTo>
                      <a:pt x="284972" y="298761"/>
                    </a:lnTo>
                    <a:close/>
                  </a:path>
                </a:pathLst>
              </a:custGeom>
              <a:solidFill>
                <a:srgbClr val="00B05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anchor="b"/>
              <a:lstStyle/>
              <a:p>
                <a:pPr algn="ctr">
                  <a:lnSpc>
                    <a:spcPct val="120000"/>
                  </a:lnSpc>
                  <a:spcBef>
                    <a:spcPts val="450"/>
                  </a:spcBef>
                  <a:spcAft>
                    <a:spcPts val="450"/>
                  </a:spcAft>
                  <a:defRPr/>
                </a:pPr>
                <a:endParaRPr lang="zh-CN" altLang="en-US" sz="500" b="1">
                  <a:solidFill>
                    <a:schemeClr val="bg1"/>
                  </a:solidFill>
                  <a:latin typeface="Impact" pitchFamily="34" charset="0"/>
                  <a:ea typeface="微软雅黑" pitchFamily="34" charset="-122"/>
                </a:endParaRPr>
              </a:p>
            </p:txBody>
          </p:sp>
          <p:sp>
            <p:nvSpPr>
              <p:cNvPr id="264" name="MH_SubTitle_2"/>
              <p:cNvSpPr/>
              <p:nvPr>
                <p:custDataLst>
                  <p:tags r:id="rId2"/>
                </p:custDataLst>
              </p:nvPr>
            </p:nvSpPr>
            <p:spPr>
              <a:xfrm rot="4310465">
                <a:off x="5039976" y="2605777"/>
                <a:ext cx="2062369" cy="2062369"/>
              </a:xfrm>
              <a:prstGeom prst="rect"/>
              <a:noFill/>
              <a:ln>
                <a:noFill/>
              </a:ln>
              <a:effectLst/>
            </p:spPr>
            <p:style>
              <a:lnRef idx="2">
                <a:schemeClr val="accent1">
                  <a:shade val="50000"/>
                </a:schemeClr>
              </a:lnRef>
              <a:fillRef idx="1">
                <a:schemeClr val="accent1"/>
              </a:fillRef>
              <a:effectRef idx="0">
                <a:schemeClr val="accent1"/>
              </a:effectRef>
              <a:fontRef idx="minor">
                <a:schemeClr val="lt1"/>
              </a:fontRef>
            </p:style>
            <p:txBody>
              <a:bodyPr spcFirstLastPara="1" wrap="square" anchor="ctr">
                <a:prstTxWarp prst="textArchUp"/>
                <a:normAutofit/>
              </a:bodyPr>
              <a:lstStyle/>
              <a:p>
                <a:pPr algn="ctr">
                  <a:defRPr/>
                </a:pPr>
                <a:r>
                  <a:rPr lang="zh-CN" altLang="en-US" sz="500" b="1" dirty="1">
                    <a:solidFill>
                      <a:srgbClr val="FFFFFF"/>
                    </a:solidFill>
                    <a:latin typeface="微软雅黑" pitchFamily="34" charset="-122"/>
                    <a:ea typeface="微软雅黑" pitchFamily="34" charset="-122"/>
                  </a:rPr>
                  <a:t>专业绘本阅读器</a:t>
                </a:r>
              </a:p>
            </p:txBody>
          </p:sp>
          <p:sp>
            <p:nvSpPr>
              <p:cNvPr id="265" name="MH_Other_2"/>
              <p:cNvSpPr/>
              <p:nvPr>
                <p:custDataLst>
                  <p:tags r:id="rId3"/>
                </p:custDataLst>
              </p:nvPr>
            </p:nvSpPr>
            <p:spPr>
              <a:xfrm>
                <a:off x="4743451" y="2176772"/>
                <a:ext cx="1634729" cy="1920478"/>
              </a:xfrm>
              <a:custGeom>
                <a:rect l="l" t="t" r="r" b="b"/>
                <a:pathLst>
                  <a:path w="2178691" h="2559691">
                    <a:moveTo>
                      <a:pt x="1730051" y="0"/>
                    </a:moveTo>
                    <a:lnTo>
                      <a:pt x="2178691" y="553317"/>
                    </a:lnTo>
                    <a:lnTo>
                      <a:pt x="1730051" y="1059182"/>
                    </a:lnTo>
                    <a:lnTo>
                      <a:pt x="1730051" y="829708"/>
                    </a:lnTo>
                    <a:cubicBezTo>
                      <a:pt x="1338289" y="837704"/>
                      <a:pt x="977232" y="1047633"/>
                      <a:pt x="774987" y="1386239"/>
                    </a:cubicBezTo>
                    <a:cubicBezTo>
                      <a:pt x="612137" y="1658889"/>
                      <a:pt x="571561" y="1982643"/>
                      <a:pt x="655351" y="2280701"/>
                    </a:cubicBezTo>
                    <a:lnTo>
                      <a:pt x="240428" y="2195433"/>
                    </a:lnTo>
                    <a:lnTo>
                      <a:pt x="102357" y="2559691"/>
                    </a:lnTo>
                    <a:cubicBezTo>
                      <a:pt x="-72792" y="2071988"/>
                      <a:pt x="-22582" y="1525729"/>
                      <a:pt x="248543" y="1071801"/>
                    </a:cubicBezTo>
                    <a:cubicBezTo>
                      <a:pt x="561635" y="547612"/>
                      <a:pt x="1122808" y="224431"/>
                      <a:pt x="1730051" y="214954"/>
                    </a:cubicBezTo>
                    <a:close/>
                  </a:path>
                </a:pathLst>
              </a:custGeom>
              <a:solidFill>
                <a:srgbClr val="00B05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zh-CN" altLang="en-US" sz="500" b="1">
                  <a:solidFill>
                    <a:srgbClr val="4D4D4D"/>
                  </a:solidFill>
                  <a:latin typeface="微软雅黑" pitchFamily="34" charset="-122"/>
                  <a:ea typeface="微软雅黑" pitchFamily="34" charset="-122"/>
                </a:endParaRPr>
              </a:p>
            </p:txBody>
          </p:sp>
          <p:sp>
            <p:nvSpPr>
              <p:cNvPr id="266" name="MH_SubTitle_1"/>
              <p:cNvSpPr/>
              <p:nvPr>
                <p:custDataLst>
                  <p:tags r:id="rId4"/>
                </p:custDataLst>
              </p:nvPr>
            </p:nvSpPr>
            <p:spPr>
              <a:xfrm rot="18710464">
                <a:off x="5039975" y="2605777"/>
                <a:ext cx="2062369" cy="2062369"/>
              </a:xfrm>
              <a:prstGeom prst="rect"/>
              <a:noFill/>
              <a:ln>
                <a:noFill/>
              </a:ln>
              <a:effectLst/>
            </p:spPr>
            <p:style>
              <a:lnRef idx="2">
                <a:schemeClr val="accent1">
                  <a:shade val="50000"/>
                </a:schemeClr>
              </a:lnRef>
              <a:fillRef idx="1">
                <a:schemeClr val="accent1"/>
              </a:fillRef>
              <a:effectRef idx="0">
                <a:schemeClr val="accent1"/>
              </a:effectRef>
              <a:fontRef idx="minor">
                <a:schemeClr val="lt1"/>
              </a:fontRef>
            </p:style>
            <p:txBody>
              <a:bodyPr spcFirstLastPara="1" wrap="square" anchor="ctr">
                <a:prstTxWarp prst="textArchUp"/>
                <a:normAutofit/>
              </a:bodyPr>
              <a:lstStyle/>
              <a:p>
                <a:pPr algn="ctr">
                  <a:defRPr/>
                </a:pPr>
                <a:r>
                  <a:rPr lang="zh-CN" altLang="en-US" sz="500" b="1" dirty="1">
                    <a:solidFill>
                      <a:srgbClr val="FFFFFF"/>
                    </a:solidFill>
                    <a:latin typeface="微软雅黑" pitchFamily="34" charset="-122"/>
                    <a:ea typeface="微软雅黑" pitchFamily="34" charset="-122"/>
                  </a:rPr>
                  <a:t>投影、扫描等</a:t>
                </a:r>
              </a:p>
            </p:txBody>
          </p:sp>
          <p:sp>
            <p:nvSpPr>
              <p:cNvPr id="267" name="MH_Other_3"/>
              <p:cNvSpPr/>
              <p:nvPr>
                <p:custDataLst>
                  <p:tags r:id="rId5"/>
                </p:custDataLst>
              </p:nvPr>
            </p:nvSpPr>
            <p:spPr>
              <a:xfrm>
                <a:off x="4789887" y="3911512"/>
                <a:ext cx="2265758" cy="1059656"/>
              </a:xfrm>
              <a:custGeom>
                <a:rect l="l" t="t" r="r" b="b"/>
                <a:pathLst>
                  <a:path w="3020915" h="1412509">
                    <a:moveTo>
                      <a:pt x="254867" y="0"/>
                    </a:moveTo>
                    <a:lnTo>
                      <a:pt x="917279" y="135601"/>
                    </a:lnTo>
                    <a:lnTo>
                      <a:pt x="718548" y="250338"/>
                    </a:lnTo>
                    <a:cubicBezTo>
                      <a:pt x="921354" y="585616"/>
                      <a:pt x="1283686" y="793336"/>
                      <a:pt x="1678050" y="799182"/>
                    </a:cubicBezTo>
                    <a:cubicBezTo>
                      <a:pt x="1999936" y="803955"/>
                      <a:pt x="2304477" y="673665"/>
                      <a:pt x="2521617" y="446826"/>
                    </a:cubicBezTo>
                    <a:lnTo>
                      <a:pt x="2660215" y="863782"/>
                    </a:lnTo>
                    <a:lnTo>
                      <a:pt x="3020915" y="805096"/>
                    </a:lnTo>
                    <a:cubicBezTo>
                      <a:pt x="2686819" y="1194632"/>
                      <a:pt x="2192864" y="1420082"/>
                      <a:pt x="1668961" y="1412315"/>
                    </a:cubicBezTo>
                    <a:cubicBezTo>
                      <a:pt x="1058454" y="1403264"/>
                      <a:pt x="497985" y="1078865"/>
                      <a:pt x="186156" y="557715"/>
                    </a:cubicBezTo>
                    <a:lnTo>
                      <a:pt x="0" y="665192"/>
                    </a:ln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marL="136922" indent="-136922">
                  <a:lnSpc>
                    <a:spcPct val="120000"/>
                  </a:lnSpc>
                  <a:spcBef>
                    <a:spcPts val="450"/>
                  </a:spcBef>
                  <a:spcAft>
                    <a:spcPts val="450"/>
                  </a:spcAft>
                  <a:buFont typeface="Arial" pitchFamily="34" charset="0"/>
                  <a:buChar char="•"/>
                  <a:defRPr/>
                </a:pPr>
                <a:endParaRPr lang="zh-CN" altLang="en-US" sz="500" b="1">
                  <a:solidFill>
                    <a:prstClr val="white"/>
                  </a:solidFill>
                  <a:latin typeface="微软雅黑" pitchFamily="34" charset="-122"/>
                  <a:ea typeface="微软雅黑" pitchFamily="34" charset="-122"/>
                </a:endParaRPr>
              </a:p>
            </p:txBody>
          </p:sp>
          <p:sp>
            <p:nvSpPr>
              <p:cNvPr id="268" name="MH_SubTitle_3"/>
              <p:cNvSpPr/>
              <p:nvPr>
                <p:custDataLst>
                  <p:tags r:id="rId6"/>
                </p:custDataLst>
              </p:nvPr>
            </p:nvSpPr>
            <p:spPr>
              <a:xfrm rot="480000">
                <a:off x="5014699" y="2718168"/>
                <a:ext cx="2062369" cy="2062369"/>
              </a:xfrm>
              <a:prstGeom prst="rect"/>
              <a:noFill/>
              <a:ln>
                <a:noFill/>
              </a:ln>
              <a:effectLst/>
            </p:spPr>
            <p:style>
              <a:lnRef idx="2">
                <a:schemeClr val="accent1">
                  <a:shade val="50000"/>
                </a:schemeClr>
              </a:lnRef>
              <a:fillRef idx="1">
                <a:schemeClr val="accent1"/>
              </a:fillRef>
              <a:effectRef idx="0">
                <a:schemeClr val="accent1"/>
              </a:effectRef>
              <a:fontRef idx="minor">
                <a:schemeClr val="lt1"/>
              </a:fontRef>
            </p:style>
            <p:txBody>
              <a:bodyPr spcFirstLastPara="1" wrap="square" anchor="ctr">
                <a:prstTxWarp prst="textArchDown"/>
                <a:normAutofit/>
              </a:bodyPr>
              <a:lstStyle/>
              <a:p>
                <a:pPr algn="ctr">
                  <a:defRPr/>
                </a:pPr>
                <a:r>
                  <a:rPr lang="zh-CN" altLang="en-US" sz="500" b="1" dirty="1">
                    <a:solidFill>
                      <a:srgbClr val="FFFFFF"/>
                    </a:solidFill>
                    <a:latin typeface="微软雅黑" pitchFamily="34" charset="-122"/>
                    <a:ea typeface="微软雅黑" pitchFamily="34" charset="-122"/>
                  </a:rPr>
                  <a:t>手机、平板</a:t>
                </a:r>
              </a:p>
            </p:txBody>
          </p:sp>
        </p:grpSp>
        <p:sp>
          <p:nvSpPr>
            <p:cNvPr id="262" name="流程图: 接点 261"/>
            <p:cNvSpPr/>
            <p:nvPr/>
          </p:nvSpPr>
          <p:spPr>
            <a:xfrm>
              <a:off x="5420701" y="3185543"/>
              <a:ext cx="1197530" cy="1197530"/>
            </a:xfrm>
            <a:prstGeom prst="flowChartConnector"/>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b="1">
                <a:latin typeface="微软雅黑" panose="020b0503020204020204" pitchFamily="34" charset="-122"/>
                <a:ea typeface="微软雅黑" panose="020b0503020204020204" pitchFamily="34" charset="-122"/>
              </a:endParaRPr>
            </a:p>
          </p:txBody>
        </p:sp>
      </p:grpSp>
      <p:sp>
        <p:nvSpPr>
          <p:cNvPr id="273" name="矩形 272"/>
          <p:cNvSpPr/>
          <p:nvPr/>
        </p:nvSpPr>
        <p:spPr>
          <a:xfrm>
            <a:off x="1941750" y="5285975"/>
            <a:ext cx="413645" cy="369332"/>
          </a:xfrm>
          <a:prstGeom prst="rect"/>
        </p:spPr>
        <p:txBody>
          <a:bodyPr wrap="square">
            <a:spAutoFit/>
          </a:bodyPr>
          <a:lstStyle/>
          <a:p>
            <a:pPr algn="ctr"/>
            <a:r>
              <a:rPr lang="zh-CN" altLang="en-US" sz="600" b="1" dirty="1">
                <a:solidFill>
                  <a:schemeClr val="bg1"/>
                </a:solidFill>
                <a:latin typeface="微软雅黑" panose="020b0503020204020204" pitchFamily="34" charset="-122"/>
                <a:ea typeface="微软雅黑" panose="020b0503020204020204" pitchFamily="34" charset="-122"/>
              </a:rPr>
              <a:t>专业绘本阅读器</a:t>
            </a:r>
          </a:p>
        </p:txBody>
      </p:sp>
      <p:grpSp>
        <p:nvGrpSpPr>
          <p:cNvPr id="286" name="组合 285"/>
          <p:cNvGrpSpPr/>
          <p:nvPr/>
        </p:nvGrpSpPr>
        <p:grpSpPr>
          <a:xfrm>
            <a:off x="470445" y="1109349"/>
            <a:ext cx="3174827" cy="1616784"/>
            <a:chOff x="2986367" y="2238689"/>
            <a:chExt cx="5464412" cy="3602764"/>
          </a:xfrm>
        </p:grpSpPr>
        <p:graphicFrame>
          <p:nvGraphicFramePr>
            <p:cNvPr id="287" name="图表 286"/>
            <p:cNvGraphicFramePr/>
            <p:nvPr/>
          </p:nvGraphicFramePr>
          <p:xfrm>
            <a:off x="2986367" y="2238689"/>
            <a:ext cx="5464412" cy="3602764"/>
          </p:xfrm>
          <a:graphic>
            <a:graphicData uri="http://schemas.openxmlformats.org/drawingml/2006/chart">
              <c:chart xmlns:c="http://schemas.openxmlformats.org/drawingml/2006/chart" xmlns:r="http://schemas.openxmlformats.org/officeDocument/2006/relationships" r:id="rId12"/>
            </a:graphicData>
          </a:graphic>
        </p:graphicFrame>
        <p:sp>
          <p:nvSpPr>
            <p:cNvPr id="288" name="文本框 287"/>
            <p:cNvSpPr txBox="1"/>
            <p:nvPr/>
          </p:nvSpPr>
          <p:spPr>
            <a:xfrm>
              <a:off x="7184288" y="2955708"/>
              <a:ext cx="666127" cy="514375"/>
            </a:xfrm>
            <a:prstGeom prst="rect"/>
            <a:noFill/>
          </p:spPr>
          <p:txBody>
            <a:bodyPr wrap="square" rtlCol="0">
              <a:spAutoFit/>
            </a:bodyPr>
            <a:lstStyle/>
            <a:p>
              <a:pPr>
                <a:lnSpc>
                  <a:spcPct val="150000"/>
                </a:lnSpc>
              </a:pPr>
              <a:r>
                <a:rPr lang="en-US" altLang="zh-CN" sz="600" b="1" dirty="1">
                  <a:solidFill>
                    <a:schemeClr val="tx2">
                      <a:lumMod val="50000"/>
                    </a:schemeClr>
                  </a:solidFill>
                  <a:latin typeface="微软雅黑" panose="020b0503020204020204" pitchFamily="34" charset="-122"/>
                  <a:ea typeface="微软雅黑" panose="020b0503020204020204" pitchFamily="34" charset="-122"/>
                </a:rPr>
                <a:t>2.3</a:t>
              </a:r>
              <a:endParaRPr lang="zh-CN" altLang="en-US" sz="600" b="1">
                <a:solidFill>
                  <a:schemeClr val="tx2">
                    <a:lumMod val="50000"/>
                  </a:schemeClr>
                </a:solidFill>
                <a:latin typeface="微软雅黑" panose="020b0503020204020204" pitchFamily="34" charset="-122"/>
                <a:ea typeface="微软雅黑" panose="020b0503020204020204" pitchFamily="34" charset="-122"/>
              </a:endParaRPr>
            </a:p>
          </p:txBody>
        </p:sp>
        <p:sp>
          <p:nvSpPr>
            <p:cNvPr id="289" name="文本框 288"/>
            <p:cNvSpPr txBox="1"/>
            <p:nvPr/>
          </p:nvSpPr>
          <p:spPr>
            <a:xfrm>
              <a:off x="6246995" y="3200894"/>
              <a:ext cx="631479" cy="514375"/>
            </a:xfrm>
            <a:prstGeom prst="rect"/>
            <a:noFill/>
          </p:spPr>
          <p:txBody>
            <a:bodyPr wrap="square" rtlCol="0">
              <a:spAutoFit/>
            </a:bodyPr>
            <a:lstStyle/>
            <a:p>
              <a:pPr>
                <a:lnSpc>
                  <a:spcPct val="150000"/>
                </a:lnSpc>
              </a:pPr>
              <a:r>
                <a:rPr lang="en-US" altLang="zh-CN" sz="600" b="1" dirty="1">
                  <a:solidFill>
                    <a:schemeClr val="tx2">
                      <a:lumMod val="50000"/>
                    </a:schemeClr>
                  </a:solidFill>
                  <a:latin typeface="微软雅黑" panose="020b0503020204020204" pitchFamily="34" charset="-122"/>
                  <a:ea typeface="微软雅黑" panose="020b0503020204020204" pitchFamily="34" charset="-122"/>
                </a:rPr>
                <a:t>1.7</a:t>
              </a:r>
              <a:endParaRPr lang="zh-CN" altLang="en-US" sz="600" b="1">
                <a:solidFill>
                  <a:schemeClr val="tx2">
                    <a:lumMod val="50000"/>
                  </a:schemeClr>
                </a:solidFill>
                <a:latin typeface="微软雅黑" panose="020b0503020204020204" pitchFamily="34" charset="-122"/>
                <a:ea typeface="微软雅黑" panose="020b0503020204020204" pitchFamily="34" charset="-122"/>
              </a:endParaRPr>
            </a:p>
          </p:txBody>
        </p:sp>
        <p:sp>
          <p:nvSpPr>
            <p:cNvPr id="290" name="文本框 289"/>
            <p:cNvSpPr txBox="1"/>
            <p:nvPr/>
          </p:nvSpPr>
          <p:spPr>
            <a:xfrm>
              <a:off x="5315526" y="3393586"/>
              <a:ext cx="655362" cy="514375"/>
            </a:xfrm>
            <a:prstGeom prst="rect"/>
            <a:noFill/>
          </p:spPr>
          <p:txBody>
            <a:bodyPr wrap="square" rtlCol="0">
              <a:spAutoFit/>
            </a:bodyPr>
            <a:lstStyle/>
            <a:p>
              <a:pPr>
                <a:lnSpc>
                  <a:spcPct val="150000"/>
                </a:lnSpc>
              </a:pPr>
              <a:r>
                <a:rPr lang="en-US" altLang="zh-CN" sz="600" b="1" dirty="1">
                  <a:solidFill>
                    <a:schemeClr val="tx2">
                      <a:lumMod val="50000"/>
                    </a:schemeClr>
                  </a:solidFill>
                  <a:latin typeface="微软雅黑" panose="020b0503020204020204" pitchFamily="34" charset="-122"/>
                  <a:ea typeface="微软雅黑" panose="020b0503020204020204" pitchFamily="34" charset="-122"/>
                </a:rPr>
                <a:t>1.3</a:t>
              </a:r>
              <a:endParaRPr lang="zh-CN" altLang="en-US" sz="600" b="1">
                <a:solidFill>
                  <a:schemeClr val="tx2">
                    <a:lumMod val="50000"/>
                  </a:schemeClr>
                </a:solidFill>
                <a:latin typeface="微软雅黑" panose="020b0503020204020204" pitchFamily="34" charset="-122"/>
                <a:ea typeface="微软雅黑" panose="020b0503020204020204" pitchFamily="34" charset="-122"/>
              </a:endParaRPr>
            </a:p>
          </p:txBody>
        </p:sp>
        <p:sp>
          <p:nvSpPr>
            <p:cNvPr id="291" name="文本框 290"/>
            <p:cNvSpPr txBox="1"/>
            <p:nvPr/>
          </p:nvSpPr>
          <p:spPr>
            <a:xfrm>
              <a:off x="4465852" y="3724184"/>
              <a:ext cx="718521" cy="514375"/>
            </a:xfrm>
            <a:prstGeom prst="rect"/>
            <a:noFill/>
          </p:spPr>
          <p:txBody>
            <a:bodyPr wrap="square" rtlCol="0">
              <a:spAutoFit/>
            </a:bodyPr>
            <a:lstStyle/>
            <a:p>
              <a:pPr>
                <a:lnSpc>
                  <a:spcPct val="150000"/>
                </a:lnSpc>
              </a:pPr>
              <a:r>
                <a:rPr lang="en-US" altLang="zh-CN" sz="600" b="1" dirty="1">
                  <a:solidFill>
                    <a:schemeClr val="tx2">
                      <a:lumMod val="50000"/>
                    </a:schemeClr>
                  </a:solidFill>
                  <a:latin typeface="微软雅黑" panose="020b0503020204020204" pitchFamily="34" charset="-122"/>
                  <a:ea typeface="微软雅黑" panose="020b0503020204020204" pitchFamily="34" charset="-122"/>
                </a:rPr>
                <a:t>0.6</a:t>
              </a:r>
              <a:endParaRPr lang="zh-CN" altLang="en-US" sz="600" b="1">
                <a:solidFill>
                  <a:schemeClr val="tx2">
                    <a:lumMod val="50000"/>
                  </a:schemeClr>
                </a:solidFill>
                <a:latin typeface="微软雅黑" panose="020b0503020204020204" pitchFamily="34" charset="-122"/>
                <a:ea typeface="微软雅黑" panose="020b0503020204020204" pitchFamily="34" charset="-122"/>
              </a:endParaRPr>
            </a:p>
          </p:txBody>
        </p:sp>
        <p:sp>
          <p:nvSpPr>
            <p:cNvPr id="292" name="文本框 291"/>
            <p:cNvSpPr txBox="1"/>
            <p:nvPr/>
          </p:nvSpPr>
          <p:spPr>
            <a:xfrm>
              <a:off x="3534557" y="3806925"/>
              <a:ext cx="684237" cy="514375"/>
            </a:xfrm>
            <a:prstGeom prst="rect"/>
            <a:noFill/>
          </p:spPr>
          <p:txBody>
            <a:bodyPr wrap="square" rtlCol="0">
              <a:spAutoFit/>
            </a:bodyPr>
            <a:lstStyle/>
            <a:p>
              <a:pPr>
                <a:lnSpc>
                  <a:spcPct val="150000"/>
                </a:lnSpc>
              </a:pPr>
              <a:r>
                <a:rPr lang="en-US" altLang="zh-CN" sz="600" b="1" dirty="1">
                  <a:solidFill>
                    <a:schemeClr val="tx2">
                      <a:lumMod val="50000"/>
                    </a:schemeClr>
                  </a:solidFill>
                  <a:latin typeface="微软雅黑" panose="020b0503020204020204" pitchFamily="34" charset="-122"/>
                  <a:ea typeface="微软雅黑" panose="020b0503020204020204" pitchFamily="34" charset="-122"/>
                </a:rPr>
                <a:t>0.5</a:t>
              </a:r>
              <a:endParaRPr lang="zh-CN" altLang="en-US" sz="600" b="1">
                <a:solidFill>
                  <a:schemeClr val="tx2">
                    <a:lumMod val="50000"/>
                  </a:schemeClr>
                </a:solidFill>
                <a:latin typeface="微软雅黑" panose="020b0503020204020204" pitchFamily="34" charset="-122"/>
                <a:ea typeface="微软雅黑" panose="020b0503020204020204" pitchFamily="34" charset="-122"/>
              </a:endParaRPr>
            </a:p>
          </p:txBody>
        </p:sp>
      </p:grpSp>
      <p:graphicFrame>
        <p:nvGraphicFramePr>
          <p:cNvPr id="293" name="图表 292"/>
          <p:cNvGraphicFramePr/>
          <p:nvPr/>
        </p:nvGraphicFramePr>
        <p:xfrm>
          <a:off x="3593316" y="3579031"/>
          <a:ext cx="2149461" cy="1334374"/>
        </p:xfrm>
        <a:graphic>
          <a:graphicData uri="http://schemas.openxmlformats.org/drawingml/2006/chart">
            <c:chart xmlns:c="http://schemas.openxmlformats.org/drawingml/2006/chart" xmlns:r="http://schemas.openxmlformats.org/officeDocument/2006/relationships" r:id="rId13"/>
          </a:graphicData>
        </a:graphic>
      </p:graphicFrame>
      <p:sp>
        <p:nvSpPr>
          <p:cNvPr id="62" name="文本框 61"/>
          <p:cNvSpPr txBox="1"/>
          <p:nvPr/>
        </p:nvSpPr>
        <p:spPr>
          <a:xfrm>
            <a:off x="478460" y="556542"/>
            <a:ext cx="3179413"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消费市场规模，儿童电子绘本增长速度超过成人电子绘本</a:t>
            </a:r>
          </a:p>
        </p:txBody>
      </p:sp>
      <p:grpSp>
        <p:nvGrpSpPr>
          <p:cNvPr id="10" name="组合 9"/>
          <p:cNvGrpSpPr/>
          <p:nvPr/>
        </p:nvGrpSpPr>
        <p:grpSpPr>
          <a:xfrm>
            <a:off x="3755286" y="805744"/>
            <a:ext cx="1865417" cy="1101306"/>
            <a:chOff x="3790846" y="780344"/>
            <a:chExt cx="1865417" cy="1101306"/>
          </a:xfrm>
        </p:grpSpPr>
        <p:grpSp>
          <p:nvGrpSpPr>
            <p:cNvPr id="66" name="组合 65"/>
            <p:cNvGrpSpPr/>
            <p:nvPr/>
          </p:nvGrpSpPr>
          <p:grpSpPr>
            <a:xfrm>
              <a:off x="4453890" y="780344"/>
              <a:ext cx="521809" cy="267103"/>
              <a:chOff x="2648932" y="3069985"/>
              <a:chExt cx="1207416" cy="570979"/>
            </a:xfrm>
          </p:grpSpPr>
          <p:sp>
            <p:nvSpPr>
              <p:cNvPr id="91" name="矩形: 圆角 90"/>
              <p:cNvSpPr/>
              <p:nvPr/>
            </p:nvSpPr>
            <p:spPr>
              <a:xfrm>
                <a:off x="2648932" y="3069985"/>
                <a:ext cx="1131216" cy="49477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latin typeface="微软雅黑" panose="020b0503020204020204" pitchFamily="34" charset="-122"/>
                  <a:ea typeface="微软雅黑" panose="020b0503020204020204" pitchFamily="34" charset="-122"/>
                </a:endParaRPr>
              </a:p>
            </p:txBody>
          </p:sp>
          <p:sp>
            <p:nvSpPr>
              <p:cNvPr id="92" name="矩形: 圆角 91"/>
              <p:cNvSpPr/>
              <p:nvPr/>
            </p:nvSpPr>
            <p:spPr>
              <a:xfrm>
                <a:off x="2725132" y="3146185"/>
                <a:ext cx="1131216" cy="494779"/>
              </a:xfrm>
              <a:prstGeom prst="roundRect">
                <a:avLst/>
              </a:prstGeom>
              <a:solidFill>
                <a:schemeClr val="bg1">
                  <a:lumMod val="95000"/>
                </a:schemeClr>
              </a:solidFill>
              <a:ln>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1">
                    <a:solidFill>
                      <a:schemeClr val="tx1"/>
                    </a:solidFill>
                    <a:latin typeface="微软雅黑" panose="020b0503020204020204" pitchFamily="34" charset="-122"/>
                    <a:ea typeface="微软雅黑" panose="020b0503020204020204" pitchFamily="34" charset="-122"/>
                  </a:rPr>
                  <a:t>绘本</a:t>
                </a:r>
              </a:p>
            </p:txBody>
          </p:sp>
        </p:grpSp>
        <p:grpSp>
          <p:nvGrpSpPr>
            <p:cNvPr id="67" name="组合 66"/>
            <p:cNvGrpSpPr/>
            <p:nvPr/>
          </p:nvGrpSpPr>
          <p:grpSpPr>
            <a:xfrm>
              <a:off x="4040693" y="1219209"/>
              <a:ext cx="543499" cy="200908"/>
              <a:chOff x="2648932" y="3069985"/>
              <a:chExt cx="1207416" cy="570979"/>
            </a:xfrm>
          </p:grpSpPr>
          <p:sp>
            <p:nvSpPr>
              <p:cNvPr id="89" name="矩形: 圆角 88"/>
              <p:cNvSpPr/>
              <p:nvPr/>
            </p:nvSpPr>
            <p:spPr>
              <a:xfrm>
                <a:off x="2648932" y="3069985"/>
                <a:ext cx="1131216" cy="494779"/>
              </a:xfrm>
              <a:prstGeom prst="roundRect">
                <a:avLst/>
              </a:prstGeom>
              <a:solidFill>
                <a:srgbClr val="FBC4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latin typeface="微软雅黑" panose="020b0503020204020204" pitchFamily="34" charset="-122"/>
                  <a:ea typeface="微软雅黑" panose="020b0503020204020204" pitchFamily="34" charset="-122"/>
                </a:endParaRPr>
              </a:p>
            </p:txBody>
          </p:sp>
          <p:sp>
            <p:nvSpPr>
              <p:cNvPr id="90" name="矩形: 圆角 89"/>
              <p:cNvSpPr/>
              <p:nvPr/>
            </p:nvSpPr>
            <p:spPr>
              <a:xfrm>
                <a:off x="2725132" y="3146185"/>
                <a:ext cx="1131216" cy="494779"/>
              </a:xfrm>
              <a:prstGeom prst="roundRect">
                <a:avLst/>
              </a:prstGeom>
              <a:solidFill>
                <a:schemeClr val="bg1">
                  <a:lumMod val="95000"/>
                </a:schemeClr>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1">
                    <a:solidFill>
                      <a:schemeClr val="tx1"/>
                    </a:solidFill>
                    <a:latin typeface="微软雅黑" panose="020b0503020204020204" pitchFamily="34" charset="-122"/>
                    <a:ea typeface="微软雅黑" panose="020b0503020204020204" pitchFamily="34" charset="-122"/>
                  </a:rPr>
                  <a:t>载体</a:t>
                </a:r>
              </a:p>
            </p:txBody>
          </p:sp>
        </p:grpSp>
        <p:grpSp>
          <p:nvGrpSpPr>
            <p:cNvPr id="68" name="组合 67"/>
            <p:cNvGrpSpPr/>
            <p:nvPr/>
          </p:nvGrpSpPr>
          <p:grpSpPr>
            <a:xfrm>
              <a:off x="4946510" y="1219209"/>
              <a:ext cx="556959" cy="224603"/>
              <a:chOff x="2648932" y="3069985"/>
              <a:chExt cx="1207416" cy="570979"/>
            </a:xfrm>
          </p:grpSpPr>
          <p:sp>
            <p:nvSpPr>
              <p:cNvPr id="87" name="矩形: 圆角 86"/>
              <p:cNvSpPr/>
              <p:nvPr/>
            </p:nvSpPr>
            <p:spPr>
              <a:xfrm>
                <a:off x="2648932" y="3069985"/>
                <a:ext cx="1131216" cy="494779"/>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latin typeface="微软雅黑" panose="020b0503020204020204" pitchFamily="34" charset="-122"/>
                  <a:ea typeface="微软雅黑" panose="020b0503020204020204" pitchFamily="34" charset="-122"/>
                </a:endParaRPr>
              </a:p>
            </p:txBody>
          </p:sp>
          <p:sp>
            <p:nvSpPr>
              <p:cNvPr id="88" name="矩形: 圆角 87"/>
              <p:cNvSpPr/>
              <p:nvPr/>
            </p:nvSpPr>
            <p:spPr>
              <a:xfrm>
                <a:off x="2725132" y="3146185"/>
                <a:ext cx="1131216" cy="494779"/>
              </a:xfrm>
              <a:prstGeom prst="roundRect">
                <a:avLst/>
              </a:prstGeom>
              <a:solidFill>
                <a:schemeClr val="bg1">
                  <a:lumMod val="95000"/>
                </a:schemeClr>
              </a:solidFill>
              <a:ln>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1">
                    <a:solidFill>
                      <a:schemeClr val="tx1"/>
                    </a:solidFill>
                    <a:latin typeface="微软雅黑" panose="020b0503020204020204" pitchFamily="34" charset="-122"/>
                    <a:ea typeface="微软雅黑" panose="020b0503020204020204" pitchFamily="34" charset="-122"/>
                  </a:rPr>
                  <a:t>适龄</a:t>
                </a:r>
              </a:p>
            </p:txBody>
          </p:sp>
        </p:grpSp>
        <p:cxnSp>
          <p:nvCxnSpPr>
            <p:cNvPr id="69" name="连接符: 肘形 68"/>
            <p:cNvCxnSpPr>
              <a:stCxn id="92" idx="2"/>
              <a:endCxn id="89" idx="0"/>
            </p:cNvCxnSpPr>
            <p:nvPr/>
          </p:nvCxnSpPr>
          <p:spPr>
            <a:xfrm rot="5400000">
              <a:off x="4427396" y="915345"/>
              <a:ext cx="171762" cy="435967"/>
            </a:xfrm>
            <a:prstGeom prst="bentConnector3">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连接符: 肘形 69"/>
            <p:cNvCxnSpPr>
              <a:stCxn id="92" idx="2"/>
              <a:endCxn id="87" idx="0"/>
            </p:cNvCxnSpPr>
            <p:nvPr/>
          </p:nvCxnSpPr>
          <p:spPr>
            <a:xfrm rot="16200000" flipH="1">
              <a:off x="4883456" y="895250"/>
              <a:ext cx="171762" cy="476155"/>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1" name="组合 70"/>
            <p:cNvGrpSpPr/>
            <p:nvPr/>
          </p:nvGrpSpPr>
          <p:grpSpPr>
            <a:xfrm>
              <a:off x="4312343" y="1604122"/>
              <a:ext cx="406722" cy="277528"/>
              <a:chOff x="2648932" y="3069985"/>
              <a:chExt cx="1207416" cy="570979"/>
            </a:xfrm>
          </p:grpSpPr>
          <p:sp>
            <p:nvSpPr>
              <p:cNvPr id="85" name="矩形: 圆角 84"/>
              <p:cNvSpPr/>
              <p:nvPr/>
            </p:nvSpPr>
            <p:spPr>
              <a:xfrm>
                <a:off x="2648932" y="3069985"/>
                <a:ext cx="1131216" cy="494779"/>
              </a:xfrm>
              <a:prstGeom prst="roundRect">
                <a:avLst/>
              </a:prstGeom>
              <a:solidFill>
                <a:srgbClr val="FBC4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sp>
            <p:nvSpPr>
              <p:cNvPr id="86" name="矩形: 圆角 85"/>
              <p:cNvSpPr/>
              <p:nvPr/>
            </p:nvSpPr>
            <p:spPr>
              <a:xfrm>
                <a:off x="2725132" y="3146185"/>
                <a:ext cx="1131216" cy="494779"/>
              </a:xfrm>
              <a:prstGeom prst="roundRect">
                <a:avLst/>
              </a:prstGeom>
              <a:solidFill>
                <a:schemeClr val="bg1">
                  <a:lumMod val="95000"/>
                </a:schemeClr>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tx1"/>
                    </a:solidFill>
                    <a:latin typeface="微软雅黑" panose="020b0503020204020204" pitchFamily="34" charset="-122"/>
                    <a:ea typeface="微软雅黑" panose="020b0503020204020204" pitchFamily="34" charset="-122"/>
                  </a:rPr>
                  <a:t>电子绘本</a:t>
                </a:r>
              </a:p>
            </p:txBody>
          </p:sp>
        </p:grpSp>
        <p:grpSp>
          <p:nvGrpSpPr>
            <p:cNvPr id="72" name="组合 71"/>
            <p:cNvGrpSpPr/>
            <p:nvPr/>
          </p:nvGrpSpPr>
          <p:grpSpPr>
            <a:xfrm>
              <a:off x="3790846" y="1604122"/>
              <a:ext cx="429544" cy="277528"/>
              <a:chOff x="2648932" y="3069985"/>
              <a:chExt cx="1207416" cy="570979"/>
            </a:xfrm>
          </p:grpSpPr>
          <p:sp>
            <p:nvSpPr>
              <p:cNvPr id="83" name="矩形: 圆角 82"/>
              <p:cNvSpPr/>
              <p:nvPr/>
            </p:nvSpPr>
            <p:spPr>
              <a:xfrm>
                <a:off x="2648932" y="3069985"/>
                <a:ext cx="1131216" cy="494779"/>
              </a:xfrm>
              <a:prstGeom prst="roundRect">
                <a:avLst/>
              </a:prstGeom>
              <a:solidFill>
                <a:srgbClr val="FBC4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sp>
            <p:nvSpPr>
              <p:cNvPr id="84" name="矩形: 圆角 83"/>
              <p:cNvSpPr/>
              <p:nvPr/>
            </p:nvSpPr>
            <p:spPr>
              <a:xfrm>
                <a:off x="2725132" y="3146185"/>
                <a:ext cx="1131216" cy="494779"/>
              </a:xfrm>
              <a:prstGeom prst="roundRect">
                <a:avLst/>
              </a:prstGeom>
              <a:solidFill>
                <a:schemeClr val="bg1">
                  <a:lumMod val="95000"/>
                </a:schemeClr>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tx1"/>
                    </a:solidFill>
                    <a:latin typeface="微软雅黑" panose="020b0503020204020204" pitchFamily="34" charset="-122"/>
                    <a:ea typeface="微软雅黑" panose="020b0503020204020204" pitchFamily="34" charset="-122"/>
                  </a:rPr>
                  <a:t>纸质绘本</a:t>
                </a:r>
              </a:p>
            </p:txBody>
          </p:sp>
        </p:grpSp>
        <p:grpSp>
          <p:nvGrpSpPr>
            <p:cNvPr id="73" name="组合 72"/>
            <p:cNvGrpSpPr/>
            <p:nvPr/>
          </p:nvGrpSpPr>
          <p:grpSpPr>
            <a:xfrm>
              <a:off x="5306658" y="1604122"/>
              <a:ext cx="349605" cy="277528"/>
              <a:chOff x="2648932" y="3069985"/>
              <a:chExt cx="1207416" cy="570979"/>
            </a:xfrm>
          </p:grpSpPr>
          <p:sp>
            <p:nvSpPr>
              <p:cNvPr id="81" name="矩形: 圆角 80"/>
              <p:cNvSpPr/>
              <p:nvPr/>
            </p:nvSpPr>
            <p:spPr>
              <a:xfrm>
                <a:off x="2648932" y="3069985"/>
                <a:ext cx="1131216" cy="494779"/>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sp>
            <p:nvSpPr>
              <p:cNvPr id="82" name="矩形: 圆角 81"/>
              <p:cNvSpPr/>
              <p:nvPr/>
            </p:nvSpPr>
            <p:spPr>
              <a:xfrm>
                <a:off x="2725132" y="3146185"/>
                <a:ext cx="1131216" cy="494779"/>
              </a:xfrm>
              <a:prstGeom prst="roundRect">
                <a:avLst/>
              </a:prstGeom>
              <a:solidFill>
                <a:schemeClr val="bg1">
                  <a:lumMod val="95000"/>
                </a:schemeClr>
              </a:solidFill>
              <a:ln>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tx1"/>
                    </a:solidFill>
                    <a:latin typeface="微软雅黑" panose="020b0503020204020204" pitchFamily="34" charset="-122"/>
                    <a:ea typeface="微软雅黑" panose="020b0503020204020204" pitchFamily="34" charset="-122"/>
                  </a:rPr>
                  <a:t>儿童</a:t>
                </a:r>
              </a:p>
            </p:txBody>
          </p:sp>
        </p:grpSp>
        <p:grpSp>
          <p:nvGrpSpPr>
            <p:cNvPr id="74" name="组合 73"/>
            <p:cNvGrpSpPr/>
            <p:nvPr/>
          </p:nvGrpSpPr>
          <p:grpSpPr>
            <a:xfrm>
              <a:off x="4828268" y="1604122"/>
              <a:ext cx="349605" cy="277528"/>
              <a:chOff x="2648932" y="3069985"/>
              <a:chExt cx="1207416" cy="570979"/>
            </a:xfrm>
          </p:grpSpPr>
          <p:sp>
            <p:nvSpPr>
              <p:cNvPr id="79" name="矩形: 圆角 78"/>
              <p:cNvSpPr/>
              <p:nvPr/>
            </p:nvSpPr>
            <p:spPr>
              <a:xfrm>
                <a:off x="2648932" y="3069985"/>
                <a:ext cx="1131216" cy="494779"/>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sp>
            <p:nvSpPr>
              <p:cNvPr id="80" name="矩形: 圆角 79"/>
              <p:cNvSpPr/>
              <p:nvPr/>
            </p:nvSpPr>
            <p:spPr>
              <a:xfrm>
                <a:off x="2725132" y="3146185"/>
                <a:ext cx="1131216" cy="494779"/>
              </a:xfrm>
              <a:prstGeom prst="roundRect">
                <a:avLst/>
              </a:prstGeom>
              <a:solidFill>
                <a:schemeClr val="bg1">
                  <a:lumMod val="95000"/>
                </a:schemeClr>
              </a:solidFill>
              <a:ln>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tx1"/>
                    </a:solidFill>
                    <a:latin typeface="微软雅黑" panose="020b0503020204020204" pitchFamily="34" charset="-122"/>
                    <a:ea typeface="微软雅黑" panose="020b0503020204020204" pitchFamily="34" charset="-122"/>
                  </a:rPr>
                  <a:t>成人</a:t>
                </a:r>
              </a:p>
            </p:txBody>
          </p:sp>
        </p:grpSp>
        <p:cxnSp>
          <p:nvCxnSpPr>
            <p:cNvPr id="75" name="连接符: 肘形 74"/>
            <p:cNvCxnSpPr>
              <a:stCxn id="90" idx="2"/>
              <a:endCxn id="83" idx="0"/>
            </p:cNvCxnSpPr>
            <p:nvPr/>
          </p:nvCxnSpPr>
          <p:spPr>
            <a:xfrm rot="5400000">
              <a:off x="4068827" y="1343355"/>
              <a:ext cx="184005" cy="337529"/>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连接符: 肘形 75"/>
            <p:cNvCxnSpPr>
              <a:stCxn id="90" idx="2"/>
              <a:endCxn id="85" idx="0"/>
            </p:cNvCxnSpPr>
            <p:nvPr/>
          </p:nvCxnSpPr>
          <p:spPr>
            <a:xfrm rot="16200000" flipH="1">
              <a:off x="4324229" y="1425480"/>
              <a:ext cx="184005" cy="173277"/>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连接符: 肘形 76"/>
            <p:cNvCxnSpPr>
              <a:stCxn id="88" idx="2"/>
              <a:endCxn id="79" idx="0"/>
            </p:cNvCxnSpPr>
            <p:nvPr/>
          </p:nvCxnSpPr>
          <p:spPr>
            <a:xfrm rot="5400000">
              <a:off x="5037147" y="1398704"/>
              <a:ext cx="160310" cy="250526"/>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连接符: 肘形 77"/>
            <p:cNvCxnSpPr>
              <a:stCxn id="88" idx="2"/>
              <a:endCxn id="81" idx="0"/>
            </p:cNvCxnSpPr>
            <p:nvPr/>
          </p:nvCxnSpPr>
          <p:spPr>
            <a:xfrm rot="16200000" flipH="1">
              <a:off x="5276342" y="1410035"/>
              <a:ext cx="160310" cy="227864"/>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93" name="文本框 92"/>
          <p:cNvSpPr txBox="1"/>
          <p:nvPr/>
        </p:nvSpPr>
        <p:spPr>
          <a:xfrm>
            <a:off x="3729772" y="556605"/>
            <a:ext cx="1886903"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绘本分类</a:t>
            </a:r>
          </a:p>
        </p:txBody>
      </p:sp>
      <p:sp>
        <p:nvSpPr>
          <p:cNvPr id="95" name="文本框 94"/>
          <p:cNvSpPr txBox="1"/>
          <p:nvPr/>
        </p:nvSpPr>
        <p:spPr>
          <a:xfrm>
            <a:off x="472110" y="2797191"/>
            <a:ext cx="3181764" cy="215444"/>
          </a:xfrm>
          <a:prstGeom prst="rect"/>
          <a:solidFill>
            <a:srgbClr val="005490"/>
          </a:solidFill>
        </p:spPr>
        <p:txBody>
          <a:bodyPr wrap="square" rtlCol="0">
            <a:spAutoFit/>
          </a:bodyPr>
          <a:lstStyle/>
          <a:p>
            <a:pPr lvl="0" defTabSz="914400">
              <a:defRPr/>
            </a:pPr>
            <a:r>
              <a:rPr lang="zh-CN" altLang="en-US" sz="800" b="1" dirty="1">
                <a:solidFill>
                  <a:prstClr val="white"/>
                </a:solidFill>
                <a:latin typeface="微软雅黑" panose="020b0503020204020204" pitchFamily="34" charset="-122"/>
                <a:ea typeface="微软雅黑" panose="020b0503020204020204" pitchFamily="34" charset="-122"/>
              </a:rPr>
              <a:t>纸质绘本</a:t>
            </a:r>
            <a:r>
              <a:rPr lang="en-US" altLang="zh-CN" sz="800" b="1" dirty="1">
                <a:solidFill>
                  <a:prstClr val="white"/>
                </a:solidFill>
                <a:latin typeface="微软雅黑" panose="020b0503020204020204" pitchFamily="34" charset="-122"/>
                <a:ea typeface="微软雅黑" panose="020b0503020204020204" pitchFamily="34" charset="-122"/>
              </a:rPr>
              <a:t>—</a:t>
            </a:r>
            <a:r>
              <a:rPr lang="zh-CN" altLang="en-US" sz="800" b="1" dirty="1">
                <a:solidFill>
                  <a:prstClr val="white"/>
                </a:solidFill>
                <a:latin typeface="微软雅黑" panose="020b0503020204020204" pitchFamily="34" charset="-122"/>
                <a:ea typeface="微软雅黑" panose="020b0503020204020204" pitchFamily="34" charset="-122"/>
              </a:rPr>
              <a:t>销售渠道</a:t>
            </a:r>
          </a:p>
        </p:txBody>
      </p:sp>
      <p:sp>
        <p:nvSpPr>
          <p:cNvPr id="96" name="文本框 95"/>
          <p:cNvSpPr txBox="1"/>
          <p:nvPr/>
        </p:nvSpPr>
        <p:spPr>
          <a:xfrm>
            <a:off x="3744405" y="3393972"/>
            <a:ext cx="1904962"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儿童阅读现状</a:t>
            </a:r>
          </a:p>
        </p:txBody>
      </p:sp>
      <p:sp>
        <p:nvSpPr>
          <p:cNvPr id="97" name="文本框 96"/>
          <p:cNvSpPr txBox="1"/>
          <p:nvPr/>
        </p:nvSpPr>
        <p:spPr>
          <a:xfrm>
            <a:off x="3732292" y="2014861"/>
            <a:ext cx="1917075"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竞争情况</a:t>
            </a:r>
          </a:p>
        </p:txBody>
      </p:sp>
      <p:sp>
        <p:nvSpPr>
          <p:cNvPr id="98" name="文本框 97"/>
          <p:cNvSpPr txBox="1"/>
          <p:nvPr/>
        </p:nvSpPr>
        <p:spPr>
          <a:xfrm>
            <a:off x="472110" y="5023313"/>
            <a:ext cx="5184152" cy="215444"/>
          </a:xfrm>
          <a:prstGeom prst="rect"/>
          <a:solidFill>
            <a:srgbClr val="005490"/>
          </a:solidFill>
        </p:spPr>
        <p:txBody>
          <a:bodyPr wrap="square" rtlCol="0">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绘本行业纵向深化，产业分工精细，各环节趋于完善</a:t>
            </a:r>
          </a:p>
        </p:txBody>
      </p:sp>
      <p:sp>
        <p:nvSpPr>
          <p:cNvPr id="2" name="矩形 1"/>
          <p:cNvSpPr/>
          <p:nvPr/>
        </p:nvSpPr>
        <p:spPr>
          <a:xfrm>
            <a:off x="472397" y="790501"/>
            <a:ext cx="3203575" cy="507831"/>
          </a:xfrm>
          <a:prstGeom prst="rect"/>
        </p:spPr>
        <p:txBody>
          <a:bodyPr wrap="square">
            <a:spAutoFit/>
          </a:bodyPr>
          <a:lstStyle/>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儿童电子绘本成为数字图书出版的重要板块，儿童教育市场的新兴力量。</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伴随数字阅读不断发展，</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2015</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年电子绘本逐渐出现，至今已有</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2.3</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亿的市场规模。</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2017</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年电子绘本市场规模占整体数字阅读市场规模</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1.5%</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549107" y="3305670"/>
            <a:ext cx="3082310" cy="1481178"/>
            <a:chOff x="549585" y="2716880"/>
            <a:chExt cx="5553527" cy="2933822"/>
          </a:xfrm>
        </p:grpSpPr>
        <p:grpSp>
          <p:nvGrpSpPr>
            <p:cNvPr id="101" name="组合 100"/>
            <p:cNvGrpSpPr/>
            <p:nvPr/>
          </p:nvGrpSpPr>
          <p:grpSpPr>
            <a:xfrm>
              <a:off x="2528270" y="2716880"/>
              <a:ext cx="1011002" cy="500625"/>
              <a:chOff x="2625252" y="3069985"/>
              <a:chExt cx="1395017" cy="570979"/>
            </a:xfrm>
          </p:grpSpPr>
          <p:sp>
            <p:nvSpPr>
              <p:cNvPr id="102" name="矩形: 圆角 101"/>
              <p:cNvSpPr/>
              <p:nvPr/>
            </p:nvSpPr>
            <p:spPr>
              <a:xfrm>
                <a:off x="2625252" y="3069985"/>
                <a:ext cx="1131217" cy="49478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endParaRPr kumimoji="0" lang="zh-CN" altLang="en-US" sz="60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03" name="矩形: 圆角 102"/>
              <p:cNvSpPr/>
              <p:nvPr/>
            </p:nvSpPr>
            <p:spPr>
              <a:xfrm>
                <a:off x="2677771" y="3146184"/>
                <a:ext cx="1342498" cy="494780"/>
              </a:xfrm>
              <a:prstGeom prst="roundRect">
                <a:avLst/>
              </a:prstGeom>
              <a:solidFill>
                <a:schemeClr val="bg1">
                  <a:lumMod val="95000"/>
                </a:schemeClr>
              </a:solidFill>
              <a:ln>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en-US" sz="60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rPr>
                  <a:t>纸质绘本</a:t>
                </a:r>
              </a:p>
            </p:txBody>
          </p:sp>
        </p:grpSp>
        <p:grpSp>
          <p:nvGrpSpPr>
            <p:cNvPr id="104" name="组合 103"/>
            <p:cNvGrpSpPr/>
            <p:nvPr/>
          </p:nvGrpSpPr>
          <p:grpSpPr>
            <a:xfrm>
              <a:off x="939006" y="3722824"/>
              <a:ext cx="875043" cy="500625"/>
              <a:chOff x="2648932" y="3069985"/>
              <a:chExt cx="1207416" cy="570979"/>
            </a:xfrm>
          </p:grpSpPr>
          <p:sp>
            <p:nvSpPr>
              <p:cNvPr id="105" name="矩形: 圆角 104"/>
              <p:cNvSpPr/>
              <p:nvPr/>
            </p:nvSpPr>
            <p:spPr>
              <a:xfrm>
                <a:off x="2648932" y="3069985"/>
                <a:ext cx="1131216" cy="49477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endParaRPr kumimoji="0" lang="zh-CN" altLang="en-US" sz="60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06" name="矩形: 圆角 105"/>
              <p:cNvSpPr/>
              <p:nvPr/>
            </p:nvSpPr>
            <p:spPr>
              <a:xfrm>
                <a:off x="2725132" y="3146185"/>
                <a:ext cx="1131216" cy="494779"/>
              </a:xfrm>
              <a:prstGeom prst="roundRect">
                <a:avLst/>
              </a:prstGeom>
              <a:solidFill>
                <a:schemeClr val="bg1">
                  <a:lumMod val="95000"/>
                </a:schemeClr>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en-US" sz="60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rPr>
                  <a:t>线上</a:t>
                </a:r>
              </a:p>
            </p:txBody>
          </p:sp>
        </p:grpSp>
        <p:grpSp>
          <p:nvGrpSpPr>
            <p:cNvPr id="107" name="组合 106"/>
            <p:cNvGrpSpPr/>
            <p:nvPr/>
          </p:nvGrpSpPr>
          <p:grpSpPr>
            <a:xfrm>
              <a:off x="3974281" y="3722824"/>
              <a:ext cx="875043" cy="500625"/>
              <a:chOff x="2648932" y="3069985"/>
              <a:chExt cx="1207416" cy="570979"/>
            </a:xfrm>
          </p:grpSpPr>
          <p:sp>
            <p:nvSpPr>
              <p:cNvPr id="108" name="矩形: 圆角 107"/>
              <p:cNvSpPr/>
              <p:nvPr/>
            </p:nvSpPr>
            <p:spPr>
              <a:xfrm>
                <a:off x="2648932" y="3069985"/>
                <a:ext cx="1131216" cy="49477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endParaRPr kumimoji="0" lang="zh-CN" altLang="en-US" sz="60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09" name="矩形: 圆角 108"/>
              <p:cNvSpPr/>
              <p:nvPr/>
            </p:nvSpPr>
            <p:spPr>
              <a:xfrm>
                <a:off x="2725132" y="3146185"/>
                <a:ext cx="1131216" cy="494779"/>
              </a:xfrm>
              <a:prstGeom prst="roundRect">
                <a:avLst/>
              </a:prstGeom>
              <a:solidFill>
                <a:schemeClr val="bg1">
                  <a:lumMod val="9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en-US" sz="60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rPr>
                  <a:t>线下</a:t>
                </a:r>
              </a:p>
            </p:txBody>
          </p:sp>
        </p:grpSp>
        <p:cxnSp>
          <p:nvCxnSpPr>
            <p:cNvPr id="110" name="连接符: 肘形 109"/>
            <p:cNvCxnSpPr>
              <a:stCxn id="103" idx="2"/>
              <a:endCxn id="105" idx="0"/>
            </p:cNvCxnSpPr>
            <p:nvPr/>
          </p:nvCxnSpPr>
          <p:spPr>
            <a:xfrm rot="5400000">
              <a:off x="1948201" y="2618221"/>
              <a:ext cx="505319" cy="1703886"/>
            </a:xfrm>
            <a:prstGeom prst="bentConnector3">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连接符: 肘形 110"/>
            <p:cNvCxnSpPr>
              <a:stCxn id="103" idx="2"/>
              <a:endCxn id="108" idx="0"/>
            </p:cNvCxnSpPr>
            <p:nvPr/>
          </p:nvCxnSpPr>
          <p:spPr>
            <a:xfrm rot="16200000" flipH="1">
              <a:off x="3465837" y="2804469"/>
              <a:ext cx="505319" cy="1331388"/>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12" name="组合 111"/>
            <p:cNvGrpSpPr/>
            <p:nvPr/>
          </p:nvGrpSpPr>
          <p:grpSpPr>
            <a:xfrm>
              <a:off x="549585" y="5150077"/>
              <a:ext cx="875043" cy="500625"/>
              <a:chOff x="2648932" y="3069985"/>
              <a:chExt cx="1207416" cy="570979"/>
            </a:xfrm>
          </p:grpSpPr>
          <p:sp>
            <p:nvSpPr>
              <p:cNvPr id="113" name="矩形: 圆角 112"/>
              <p:cNvSpPr/>
              <p:nvPr/>
            </p:nvSpPr>
            <p:spPr>
              <a:xfrm>
                <a:off x="2648932" y="3069985"/>
                <a:ext cx="1131216" cy="49477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endParaRPr kumimoji="0" lang="zh-CN" altLang="en-US" sz="60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14" name="矩形: 圆角 113"/>
              <p:cNvSpPr/>
              <p:nvPr/>
            </p:nvSpPr>
            <p:spPr>
              <a:xfrm>
                <a:off x="2725132" y="3146185"/>
                <a:ext cx="1131216" cy="494779"/>
              </a:xfrm>
              <a:prstGeom prst="roundRect">
                <a:avLst/>
              </a:prstGeom>
              <a:solidFill>
                <a:schemeClr val="bg1">
                  <a:lumMod val="95000"/>
                </a:schemeClr>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en-US" sz="60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rPr>
                  <a:t>电商平台</a:t>
                </a:r>
              </a:p>
            </p:txBody>
          </p:sp>
        </p:grpSp>
        <p:grpSp>
          <p:nvGrpSpPr>
            <p:cNvPr id="115" name="组合 114"/>
            <p:cNvGrpSpPr/>
            <p:nvPr/>
          </p:nvGrpSpPr>
          <p:grpSpPr>
            <a:xfrm>
              <a:off x="5228069" y="5150077"/>
              <a:ext cx="875043" cy="500625"/>
              <a:chOff x="2648932" y="3069985"/>
              <a:chExt cx="1207416" cy="570979"/>
            </a:xfrm>
          </p:grpSpPr>
          <p:sp>
            <p:nvSpPr>
              <p:cNvPr id="116" name="矩形: 圆角 115"/>
              <p:cNvSpPr/>
              <p:nvPr/>
            </p:nvSpPr>
            <p:spPr>
              <a:xfrm>
                <a:off x="2648932" y="3069985"/>
                <a:ext cx="1131216" cy="49477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endParaRPr kumimoji="0" lang="zh-CN" altLang="en-US" sz="60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17" name="矩形: 圆角 116"/>
              <p:cNvSpPr/>
              <p:nvPr/>
            </p:nvSpPr>
            <p:spPr>
              <a:xfrm>
                <a:off x="2725132" y="3146185"/>
                <a:ext cx="1131216" cy="494779"/>
              </a:xfrm>
              <a:prstGeom prst="roundRect">
                <a:avLst/>
              </a:prstGeom>
              <a:solidFill>
                <a:schemeClr val="bg1">
                  <a:lumMod val="9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en-US" sz="60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rPr>
                  <a:t>系统渠道</a:t>
                </a:r>
              </a:p>
            </p:txBody>
          </p:sp>
        </p:grpSp>
        <p:grpSp>
          <p:nvGrpSpPr>
            <p:cNvPr id="118" name="组合 117"/>
            <p:cNvGrpSpPr/>
            <p:nvPr/>
          </p:nvGrpSpPr>
          <p:grpSpPr>
            <a:xfrm>
              <a:off x="4305658" y="5150077"/>
              <a:ext cx="875043" cy="500625"/>
              <a:chOff x="2648932" y="3069985"/>
              <a:chExt cx="1207416" cy="570979"/>
            </a:xfrm>
          </p:grpSpPr>
          <p:sp>
            <p:nvSpPr>
              <p:cNvPr id="119" name="矩形: 圆角 118"/>
              <p:cNvSpPr/>
              <p:nvPr/>
            </p:nvSpPr>
            <p:spPr>
              <a:xfrm>
                <a:off x="2648932" y="3069985"/>
                <a:ext cx="1131216" cy="49477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endParaRPr kumimoji="0" lang="zh-CN" altLang="en-US" sz="60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20" name="矩形: 圆角 119"/>
              <p:cNvSpPr/>
              <p:nvPr/>
            </p:nvSpPr>
            <p:spPr>
              <a:xfrm>
                <a:off x="2725132" y="3146185"/>
                <a:ext cx="1131216" cy="494779"/>
              </a:xfrm>
              <a:prstGeom prst="roundRect">
                <a:avLst/>
              </a:prstGeom>
              <a:solidFill>
                <a:schemeClr val="bg1">
                  <a:lumMod val="9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en-US" sz="60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rPr>
                  <a:t>教育机构</a:t>
                </a:r>
              </a:p>
            </p:txBody>
          </p:sp>
        </p:grpSp>
        <p:cxnSp>
          <p:nvCxnSpPr>
            <p:cNvPr id="121" name="连接符: 肘形 120"/>
            <p:cNvCxnSpPr>
              <a:stCxn id="106" idx="2"/>
              <a:endCxn id="113" idx="0"/>
            </p:cNvCxnSpPr>
            <p:nvPr/>
          </p:nvCxnSpPr>
          <p:spPr>
            <a:xfrm rot="5400000">
              <a:off x="718504" y="4464442"/>
              <a:ext cx="926628" cy="444645"/>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连接符: 肘形 121"/>
            <p:cNvCxnSpPr>
              <a:stCxn id="109" idx="2"/>
              <a:endCxn id="116" idx="0"/>
            </p:cNvCxnSpPr>
            <p:nvPr/>
          </p:nvCxnSpPr>
          <p:spPr>
            <a:xfrm rot="16200000" flipH="1">
              <a:off x="4575383" y="4087481"/>
              <a:ext cx="926628" cy="1198564"/>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连接符: 肘形 122"/>
            <p:cNvCxnSpPr>
              <a:stCxn id="109" idx="2"/>
              <a:endCxn id="119" idx="0"/>
            </p:cNvCxnSpPr>
            <p:nvPr/>
          </p:nvCxnSpPr>
          <p:spPr>
            <a:xfrm rot="16200000" flipH="1">
              <a:off x="4114177" y="4548686"/>
              <a:ext cx="926628" cy="276153"/>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4" name="组合 123"/>
            <p:cNvGrpSpPr/>
            <p:nvPr/>
          </p:nvGrpSpPr>
          <p:grpSpPr>
            <a:xfrm>
              <a:off x="2460834" y="5150077"/>
              <a:ext cx="875043" cy="500625"/>
              <a:chOff x="2648932" y="3069985"/>
              <a:chExt cx="1207416" cy="570979"/>
            </a:xfrm>
          </p:grpSpPr>
          <p:sp>
            <p:nvSpPr>
              <p:cNvPr id="125" name="矩形: 圆角 124"/>
              <p:cNvSpPr/>
              <p:nvPr/>
            </p:nvSpPr>
            <p:spPr>
              <a:xfrm>
                <a:off x="2648932" y="3069985"/>
                <a:ext cx="1131216" cy="49477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endParaRPr kumimoji="0" lang="zh-CN" altLang="en-US" sz="60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26" name="矩形: 圆角 125"/>
              <p:cNvSpPr/>
              <p:nvPr/>
            </p:nvSpPr>
            <p:spPr>
              <a:xfrm>
                <a:off x="2725132" y="3146185"/>
                <a:ext cx="1131216" cy="494779"/>
              </a:xfrm>
              <a:prstGeom prst="roundRect">
                <a:avLst/>
              </a:prstGeom>
              <a:solidFill>
                <a:schemeClr val="bg1">
                  <a:lumMod val="9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en-US" sz="60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rPr>
                  <a:t>实体书店</a:t>
                </a:r>
              </a:p>
            </p:txBody>
          </p:sp>
        </p:grpSp>
        <p:cxnSp>
          <p:nvCxnSpPr>
            <p:cNvPr id="127" name="连接符: 肘形 126"/>
            <p:cNvCxnSpPr>
              <a:stCxn id="109" idx="2"/>
              <a:endCxn id="125" idx="0"/>
            </p:cNvCxnSpPr>
            <p:nvPr/>
          </p:nvCxnSpPr>
          <p:spPr>
            <a:xfrm rot="5400000">
              <a:off x="3191766" y="3902428"/>
              <a:ext cx="926628" cy="1568671"/>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8" name="组合 127"/>
            <p:cNvGrpSpPr/>
            <p:nvPr/>
          </p:nvGrpSpPr>
          <p:grpSpPr>
            <a:xfrm>
              <a:off x="3383246" y="5150077"/>
              <a:ext cx="875043" cy="500625"/>
              <a:chOff x="2648932" y="3069985"/>
              <a:chExt cx="1207416" cy="570979"/>
            </a:xfrm>
          </p:grpSpPr>
          <p:sp>
            <p:nvSpPr>
              <p:cNvPr id="129" name="矩形: 圆角 128"/>
              <p:cNvSpPr/>
              <p:nvPr/>
            </p:nvSpPr>
            <p:spPr>
              <a:xfrm>
                <a:off x="2648932" y="3069985"/>
                <a:ext cx="1131216" cy="49477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endParaRPr kumimoji="0" lang="zh-CN" altLang="en-US" sz="60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30" name="矩形: 圆角 129"/>
              <p:cNvSpPr/>
              <p:nvPr/>
            </p:nvSpPr>
            <p:spPr>
              <a:xfrm>
                <a:off x="2725132" y="3146185"/>
                <a:ext cx="1131216" cy="494779"/>
              </a:xfrm>
              <a:prstGeom prst="roundRect">
                <a:avLst/>
              </a:prstGeom>
              <a:solidFill>
                <a:schemeClr val="bg1">
                  <a:lumMod val="9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en-US" sz="60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rPr>
                  <a:t>绘本馆</a:t>
                </a:r>
              </a:p>
            </p:txBody>
          </p:sp>
        </p:grpSp>
        <p:cxnSp>
          <p:nvCxnSpPr>
            <p:cNvPr id="131" name="连接符: 肘形 130"/>
            <p:cNvCxnSpPr>
              <a:stCxn id="109" idx="2"/>
              <a:endCxn id="129" idx="0"/>
            </p:cNvCxnSpPr>
            <p:nvPr/>
          </p:nvCxnSpPr>
          <p:spPr>
            <a:xfrm rot="5400000">
              <a:off x="3652972" y="4363634"/>
              <a:ext cx="926628" cy="646259"/>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32" name="组合 131"/>
            <p:cNvGrpSpPr/>
            <p:nvPr/>
          </p:nvGrpSpPr>
          <p:grpSpPr>
            <a:xfrm>
              <a:off x="1476844" y="5150077"/>
              <a:ext cx="875043" cy="500625"/>
              <a:chOff x="2648932" y="3069985"/>
              <a:chExt cx="1207416" cy="570979"/>
            </a:xfrm>
          </p:grpSpPr>
          <p:sp>
            <p:nvSpPr>
              <p:cNvPr id="133" name="矩形: 圆角 132"/>
              <p:cNvSpPr/>
              <p:nvPr/>
            </p:nvSpPr>
            <p:spPr>
              <a:xfrm>
                <a:off x="2648932" y="3069985"/>
                <a:ext cx="1131216" cy="49477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endParaRPr kumimoji="0" lang="zh-CN" altLang="en-US" sz="60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34" name="矩形: 圆角 133"/>
              <p:cNvSpPr/>
              <p:nvPr/>
            </p:nvSpPr>
            <p:spPr>
              <a:xfrm>
                <a:off x="2725132" y="3146185"/>
                <a:ext cx="1131216" cy="494779"/>
              </a:xfrm>
              <a:prstGeom prst="roundRect">
                <a:avLst/>
              </a:prstGeom>
              <a:solidFill>
                <a:schemeClr val="bg1">
                  <a:lumMod val="95000"/>
                </a:schemeClr>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rtl="0" eaLnBrk="1" latinLnBrk="0" hangingPunct="1">
                  <a:lnSpc>
                    <a:spcPct val="100000"/>
                  </a:lnSpc>
                  <a:spcBef>
                    <a:spcPct val="0"/>
                  </a:spcBef>
                  <a:spcAft>
                    <a:spcPct val="0"/>
                  </a:spcAft>
                  <a:buClrTx/>
                  <a:buSzTx/>
                  <a:buFontTx/>
                  <a:buNone/>
                  <a:defRPr/>
                </a:pPr>
                <a:r>
                  <a:rPr kumimoji="0" lang="zh-CN" altLang="en-US" sz="600" i="0" u="none" strike="noStrike" kern="1200" cap="none" spc="0" normalizeH="0" baseline="0" noProof="0" dirty="1">
                    <a:ln>
                      <a:noFill/>
                    </a:ln>
                    <a:solidFill>
                      <a:prstClr val="black"/>
                    </a:solidFill>
                    <a:effectLst/>
                    <a:uLnTx/>
                    <a:uFillTx/>
                    <a:latin typeface="微软雅黑" panose="020b0503020204020204" pitchFamily="34" charset="-122"/>
                    <a:ea typeface="微软雅黑" panose="020b0503020204020204" pitchFamily="34" charset="-122"/>
                  </a:rPr>
                  <a:t>线上租赁</a:t>
                </a:r>
              </a:p>
            </p:txBody>
          </p:sp>
        </p:grpSp>
        <p:cxnSp>
          <p:nvCxnSpPr>
            <p:cNvPr id="135" name="连接符: 肘形 134"/>
            <p:cNvCxnSpPr>
              <a:stCxn id="106" idx="2"/>
              <a:endCxn id="133" idx="0"/>
            </p:cNvCxnSpPr>
            <p:nvPr/>
          </p:nvCxnSpPr>
          <p:spPr>
            <a:xfrm rot="16200000" flipH="1">
              <a:off x="1182133" y="4445456"/>
              <a:ext cx="926628" cy="482614"/>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矩形 13"/>
          <p:cNvSpPr/>
          <p:nvPr/>
        </p:nvSpPr>
        <p:spPr>
          <a:xfrm>
            <a:off x="482878" y="3023305"/>
            <a:ext cx="3057525" cy="214482"/>
          </a:xfrm>
          <a:prstGeom prst="rect"/>
        </p:spPr>
        <p:txBody>
          <a:bodyPr>
            <a:spAutoFit/>
          </a:bodyPr>
          <a:lstStyle/>
          <a:p>
            <a:pPr lvl="0" defTabSz="914400">
              <a:lnSpc>
                <a:spcPct val="150000"/>
              </a:lnSpc>
              <a:defRPr/>
            </a:pPr>
            <a:r>
              <a:rPr lang="zh-CN" altLang="en-US" sz="600" dirty="1">
                <a:solidFill>
                  <a:prstClr val="black"/>
                </a:solidFill>
                <a:latin typeface="微软雅黑" panose="020b0503020204020204" pitchFamily="34" charset="-122"/>
                <a:ea typeface="微软雅黑" panose="020b0503020204020204" pitchFamily="34" charset="-122"/>
              </a:rPr>
              <a:t>纸质版绘本销售渠道分为线上线下两种，与其他种类纸质版图书相同，覆盖全渠道：</a:t>
            </a:r>
            <a:endParaRPr lang="en-US" altLang="zh-CN" sz="600">
              <a:solidFill>
                <a:prstClr val="black"/>
              </a:solidFill>
              <a:latin typeface="微软雅黑" panose="020b0503020204020204" pitchFamily="34" charset="-122"/>
              <a:ea typeface="微软雅黑" panose="020b0503020204020204" pitchFamily="34" charset="-122"/>
            </a:endParaRPr>
          </a:p>
        </p:txBody>
      </p:sp>
      <p:sp>
        <p:nvSpPr>
          <p:cNvPr id="15" name="矩形 14"/>
          <p:cNvSpPr/>
          <p:nvPr/>
        </p:nvSpPr>
        <p:spPr>
          <a:xfrm>
            <a:off x="3739298" y="2223902"/>
            <a:ext cx="947785" cy="1045479"/>
          </a:xfrm>
          <a:prstGeom prst="rect"/>
        </p:spPr>
        <p:txBody>
          <a:bodyPr wrap="square">
            <a:spAutoFit/>
          </a:bodyPr>
          <a:lstStyle/>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第一层：纸质与电子绘本之间的竞争点主要是内容、阅读体验等</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第二层：电子载体的竞争，主要竞争点是功能、价格等</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556728" y="5285975"/>
            <a:ext cx="5004510" cy="2287133"/>
            <a:chOff x="571905" y="1370374"/>
            <a:chExt cx="11160125" cy="4441483"/>
          </a:xfrm>
        </p:grpSpPr>
        <p:sp>
          <p:nvSpPr>
            <p:cNvPr id="185" name="矩形 184"/>
            <p:cNvSpPr/>
            <p:nvPr/>
          </p:nvSpPr>
          <p:spPr>
            <a:xfrm>
              <a:off x="5052155" y="1489108"/>
              <a:ext cx="6679875" cy="4322117"/>
            </a:xfrm>
            <a:prstGeom prst="rect"/>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sp>
          <p:nvSpPr>
            <p:cNvPr id="186" name="矩形 185"/>
            <p:cNvSpPr/>
            <p:nvPr/>
          </p:nvSpPr>
          <p:spPr>
            <a:xfrm>
              <a:off x="571905" y="1495744"/>
              <a:ext cx="4474107" cy="4316113"/>
            </a:xfrm>
            <a:prstGeom prst="rect"/>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sp>
          <p:nvSpPr>
            <p:cNvPr id="188" name="矩形 187"/>
            <p:cNvSpPr/>
            <p:nvPr/>
          </p:nvSpPr>
          <p:spPr>
            <a:xfrm>
              <a:off x="9182099" y="2457392"/>
              <a:ext cx="2493441" cy="1050518"/>
            </a:xfrm>
            <a:prstGeom prst="rect"/>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电子绘本制作效率提升，成本降低</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普及</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AR</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VR</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体验</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创作模式：</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PGC</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UGC</a:t>
              </a:r>
              <a:endParaRPr lang="zh-CN" altLang="en-US" sz="6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0" name="文本框 189"/>
            <p:cNvSpPr txBox="1"/>
            <p:nvPr/>
          </p:nvSpPr>
          <p:spPr>
            <a:xfrm>
              <a:off x="7383272" y="4077386"/>
              <a:ext cx="844970" cy="775100"/>
            </a:xfrm>
            <a:prstGeom prst="rect"/>
            <a:noFill/>
          </p:spPr>
          <p:txBody>
            <a:bodyPr wrap="square" rtlCol="0">
              <a:spAutoFit/>
            </a:bodyPr>
            <a:lstStyle/>
            <a:p>
              <a:r>
                <a:rPr lang="zh-CN" altLang="en-US" sz="600" b="1" dirty="1">
                  <a:latin typeface="微软雅黑" panose="020b0503020204020204" pitchFamily="34" charset="-122"/>
                  <a:ea typeface="微软雅黑" panose="020b0503020204020204" pitchFamily="34" charset="-122"/>
                </a:rPr>
                <a:t>软件</a:t>
              </a:r>
              <a:r>
                <a:rPr lang="en-US" altLang="zh-CN" sz="600" b="1" dirty="1">
                  <a:latin typeface="微软雅黑" panose="020b0503020204020204" pitchFamily="34" charset="-122"/>
                  <a:ea typeface="微软雅黑" panose="020b0503020204020204" pitchFamily="34" charset="-122"/>
                </a:rPr>
                <a:t>/</a:t>
              </a:r>
              <a:r>
                <a:rPr lang="zh-CN" altLang="en-US" sz="600" b="1" dirty="1">
                  <a:latin typeface="微软雅黑" panose="020b0503020204020204" pitchFamily="34" charset="-122"/>
                  <a:ea typeface="微软雅黑" panose="020b0503020204020204" pitchFamily="34" charset="-122"/>
                </a:rPr>
                <a:t>硬件</a:t>
              </a:r>
            </a:p>
          </p:txBody>
        </p:sp>
        <p:sp>
          <p:nvSpPr>
            <p:cNvPr id="191" name="文本框 190"/>
            <p:cNvSpPr txBox="1"/>
            <p:nvPr/>
          </p:nvSpPr>
          <p:spPr>
            <a:xfrm>
              <a:off x="6656140" y="4957956"/>
              <a:ext cx="1191494" cy="404029"/>
            </a:xfrm>
            <a:prstGeom prst="rect"/>
            <a:noFill/>
          </p:spPr>
          <p:txBody>
            <a:bodyPr wrap="square" rtlCol="0">
              <a:spAutoFit/>
            </a:bodyPr>
            <a:lstStyle/>
            <a:p>
              <a:r>
                <a:rPr lang="zh-CN" altLang="en-US" sz="600" b="1" dirty="1">
                  <a:latin typeface="微软雅黑" panose="020b0503020204020204" pitchFamily="34" charset="-122"/>
                  <a:ea typeface="微软雅黑" panose="020b0503020204020204" pitchFamily="34" charset="-122"/>
                </a:rPr>
                <a:t>教育课程</a:t>
              </a:r>
            </a:p>
          </p:txBody>
        </p:sp>
        <p:sp>
          <p:nvSpPr>
            <p:cNvPr id="192" name="文本框 191"/>
            <p:cNvSpPr txBox="1"/>
            <p:nvPr/>
          </p:nvSpPr>
          <p:spPr>
            <a:xfrm>
              <a:off x="6677381" y="5402006"/>
              <a:ext cx="1091335" cy="404029"/>
            </a:xfrm>
            <a:prstGeom prst="rect"/>
            <a:noFill/>
          </p:spPr>
          <p:txBody>
            <a:bodyPr wrap="square" rtlCol="0">
              <a:spAutoFit/>
            </a:bodyPr>
            <a:lstStyle/>
            <a:p>
              <a:r>
                <a:rPr lang="zh-CN" altLang="en-US" sz="600" b="1" dirty="1">
                  <a:solidFill>
                    <a:srgbClr val="92D050"/>
                  </a:solidFill>
                  <a:latin typeface="微软雅黑" panose="020b0503020204020204" pitchFamily="34" charset="-122"/>
                  <a:ea typeface="微软雅黑" panose="020b0503020204020204" pitchFamily="34" charset="-122"/>
                </a:rPr>
                <a:t>起步阶段</a:t>
              </a:r>
            </a:p>
          </p:txBody>
        </p:sp>
        <p:cxnSp>
          <p:nvCxnSpPr>
            <p:cNvPr id="193" name="连接符: 肘形 192"/>
            <p:cNvCxnSpPr>
              <a:stCxn id="195" idx="3"/>
              <a:endCxn id="188" idx="1"/>
            </p:cNvCxnSpPr>
            <p:nvPr/>
          </p:nvCxnSpPr>
          <p:spPr>
            <a:xfrm>
              <a:off x="5563231" y="2601556"/>
              <a:ext cx="3618868" cy="381095"/>
            </a:xfrm>
            <a:prstGeom prst="bentConnector3">
              <a:avLst>
                <a:gd name="adj1" fmla="val 50000"/>
              </a:avLst>
            </a:prstGeom>
            <a:ln>
              <a:solidFill>
                <a:schemeClr val="bg1">
                  <a:lumMod val="50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94" name="箭头: 下 193"/>
            <p:cNvSpPr/>
            <p:nvPr/>
          </p:nvSpPr>
          <p:spPr>
            <a:xfrm>
              <a:off x="4081249" y="1495744"/>
              <a:ext cx="1955863" cy="4267856"/>
            </a:xfrm>
            <a:prstGeom prst="downArrow">
              <a:avLst>
                <a:gd name="adj1" fmla="val 50000"/>
                <a:gd name="adj2" fmla="val 4071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sp>
          <p:nvSpPr>
            <p:cNvPr id="195" name="矩形 194"/>
            <p:cNvSpPr/>
            <p:nvPr/>
          </p:nvSpPr>
          <p:spPr>
            <a:xfrm>
              <a:off x="4554537" y="2365263"/>
              <a:ext cx="1008693" cy="472585"/>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00" b="1" dirty="1">
                  <a:latin typeface="微软雅黑" panose="020b0503020204020204" pitchFamily="34" charset="-122"/>
                  <a:ea typeface="微软雅黑" panose="020b0503020204020204" pitchFamily="34" charset="-122"/>
                </a:rPr>
                <a:t>绘本制作</a:t>
              </a:r>
            </a:p>
          </p:txBody>
        </p:sp>
        <p:sp>
          <p:nvSpPr>
            <p:cNvPr id="196" name="矩形 195"/>
            <p:cNvSpPr/>
            <p:nvPr/>
          </p:nvSpPr>
          <p:spPr>
            <a:xfrm>
              <a:off x="1923258" y="1370374"/>
              <a:ext cx="1201785" cy="290937"/>
            </a:xfrm>
            <a:prstGeom prst="rect"/>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00" b="1" dirty="1">
                  <a:solidFill>
                    <a:schemeClr val="bg1"/>
                  </a:solidFill>
                  <a:latin typeface="微软雅黑" panose="020b0503020204020204" pitchFamily="34" charset="-122"/>
                  <a:ea typeface="微软雅黑" panose="020b0503020204020204" pitchFamily="34" charset="-122"/>
                </a:rPr>
                <a:t>纸质绘本</a:t>
              </a:r>
            </a:p>
          </p:txBody>
        </p:sp>
        <p:sp>
          <p:nvSpPr>
            <p:cNvPr id="197" name="矩形 196"/>
            <p:cNvSpPr/>
            <p:nvPr/>
          </p:nvSpPr>
          <p:spPr>
            <a:xfrm>
              <a:off x="7487503" y="1373813"/>
              <a:ext cx="1342154" cy="263295"/>
            </a:xfrm>
            <a:prstGeom prst="rect"/>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00" b="1" dirty="1">
                  <a:solidFill>
                    <a:schemeClr val="bg1"/>
                  </a:solidFill>
                  <a:latin typeface="微软雅黑" panose="020b0503020204020204" pitchFamily="34" charset="-122"/>
                  <a:ea typeface="微软雅黑" panose="020b0503020204020204" pitchFamily="34" charset="-122"/>
                </a:rPr>
                <a:t>电子绘本</a:t>
              </a:r>
            </a:p>
          </p:txBody>
        </p:sp>
        <p:cxnSp>
          <p:nvCxnSpPr>
            <p:cNvPr id="198" name="连接符: 肘形 197"/>
            <p:cNvCxnSpPr>
              <a:stCxn id="195" idx="2"/>
              <a:endCxn id="201" idx="0"/>
            </p:cNvCxnSpPr>
            <p:nvPr/>
          </p:nvCxnSpPr>
          <p:spPr>
            <a:xfrm rot="16200000" flipH="1">
              <a:off x="5191963" y="2704769"/>
              <a:ext cx="1037417" cy="1303572"/>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连接符: 肘形 198"/>
            <p:cNvCxnSpPr>
              <a:stCxn id="232" idx="2"/>
              <a:endCxn id="195" idx="0"/>
            </p:cNvCxnSpPr>
            <p:nvPr/>
          </p:nvCxnSpPr>
          <p:spPr>
            <a:xfrm rot="16200000" flipH="1">
              <a:off x="4900329" y="2206708"/>
              <a:ext cx="314728" cy="2382"/>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0" name="矩形 199"/>
            <p:cNvSpPr/>
            <p:nvPr/>
          </p:nvSpPr>
          <p:spPr>
            <a:xfrm>
              <a:off x="3436730" y="3870814"/>
              <a:ext cx="883085" cy="472585"/>
            </a:xfrm>
            <a:prstGeom prst="rect"/>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1"/>
                  </a:solidFill>
                  <a:latin typeface="微软雅黑" panose="020b0503020204020204" pitchFamily="34" charset="-122"/>
                  <a:ea typeface="微软雅黑" panose="020b0503020204020204" pitchFamily="34" charset="-122"/>
                </a:rPr>
                <a:t>销售渠道</a:t>
              </a:r>
            </a:p>
          </p:txBody>
        </p:sp>
        <p:sp>
          <p:nvSpPr>
            <p:cNvPr id="201" name="矩形 200"/>
            <p:cNvSpPr/>
            <p:nvPr/>
          </p:nvSpPr>
          <p:spPr>
            <a:xfrm>
              <a:off x="5920914" y="3875265"/>
              <a:ext cx="883085" cy="472585"/>
            </a:xfrm>
            <a:prstGeom prst="rect"/>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bg1"/>
                  </a:solidFill>
                  <a:latin typeface="微软雅黑" panose="020b0503020204020204" pitchFamily="34" charset="-122"/>
                  <a:ea typeface="微软雅黑" panose="020b0503020204020204" pitchFamily="34" charset="-122"/>
                </a:rPr>
                <a:t>分发渠道</a:t>
              </a:r>
            </a:p>
          </p:txBody>
        </p:sp>
        <p:sp>
          <p:nvSpPr>
            <p:cNvPr id="202" name="矩形 201"/>
            <p:cNvSpPr/>
            <p:nvPr/>
          </p:nvSpPr>
          <p:spPr>
            <a:xfrm>
              <a:off x="3555025" y="5105781"/>
              <a:ext cx="648000" cy="472585"/>
            </a:xfrm>
            <a:prstGeom prst="rect"/>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 dirty="1">
                  <a:solidFill>
                    <a:schemeClr val="tx1"/>
                  </a:solidFill>
                  <a:latin typeface="微软雅黑" panose="020b0503020204020204" pitchFamily="34" charset="-122"/>
                  <a:ea typeface="微软雅黑" panose="020b0503020204020204" pitchFamily="34" charset="-122"/>
                </a:rPr>
                <a:t>C</a:t>
              </a:r>
              <a:r>
                <a:rPr lang="zh-CN" altLang="en-US" sz="600" dirty="1">
                  <a:solidFill>
                    <a:schemeClr val="tx1"/>
                  </a:solidFill>
                  <a:latin typeface="微软雅黑" panose="020b0503020204020204" pitchFamily="34" charset="-122"/>
                  <a:ea typeface="微软雅黑" panose="020b0503020204020204" pitchFamily="34" charset="-122"/>
                </a:rPr>
                <a:t>端</a:t>
              </a:r>
            </a:p>
          </p:txBody>
        </p:sp>
        <p:sp>
          <p:nvSpPr>
            <p:cNvPr id="203" name="矩形 202"/>
            <p:cNvSpPr/>
            <p:nvPr/>
          </p:nvSpPr>
          <p:spPr>
            <a:xfrm>
              <a:off x="6122500" y="5105781"/>
              <a:ext cx="481683" cy="472585"/>
            </a:xfrm>
            <a:prstGeom prst="rect"/>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 dirty="1">
                  <a:solidFill>
                    <a:schemeClr val="tx1"/>
                  </a:solidFill>
                  <a:latin typeface="微软雅黑" panose="020b0503020204020204" pitchFamily="34" charset="-122"/>
                  <a:ea typeface="微软雅黑" panose="020b0503020204020204" pitchFamily="34" charset="-122"/>
                </a:rPr>
                <a:t>C</a:t>
              </a:r>
              <a:r>
                <a:rPr lang="zh-CN" altLang="en-US" sz="600" dirty="1">
                  <a:solidFill>
                    <a:schemeClr val="tx1"/>
                  </a:solidFill>
                  <a:latin typeface="微软雅黑" panose="020b0503020204020204" pitchFamily="34" charset="-122"/>
                  <a:ea typeface="微软雅黑" panose="020b0503020204020204" pitchFamily="34" charset="-122"/>
                </a:rPr>
                <a:t>端</a:t>
              </a:r>
            </a:p>
          </p:txBody>
        </p:sp>
        <p:cxnSp>
          <p:nvCxnSpPr>
            <p:cNvPr id="204" name="连接符: 肘形 203"/>
            <p:cNvCxnSpPr>
              <a:stCxn id="200" idx="2"/>
              <a:endCxn id="202" idx="0"/>
            </p:cNvCxnSpPr>
            <p:nvPr/>
          </p:nvCxnSpPr>
          <p:spPr>
            <a:xfrm rot="16200000" flipH="1">
              <a:off x="3497460" y="4724212"/>
              <a:ext cx="762382" cy="754"/>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连接符: 肘形 204"/>
            <p:cNvCxnSpPr>
              <a:stCxn id="201" idx="2"/>
              <a:endCxn id="203" idx="0"/>
            </p:cNvCxnSpPr>
            <p:nvPr/>
          </p:nvCxnSpPr>
          <p:spPr>
            <a:xfrm rot="16200000" flipH="1">
              <a:off x="5983933" y="4726370"/>
              <a:ext cx="757932" cy="885"/>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6" name="连接符: 肘形 205"/>
            <p:cNvCxnSpPr>
              <a:stCxn id="232" idx="3"/>
              <a:endCxn id="216" idx="1"/>
            </p:cNvCxnSpPr>
            <p:nvPr/>
          </p:nvCxnSpPr>
          <p:spPr>
            <a:xfrm>
              <a:off x="5560849" y="1814242"/>
              <a:ext cx="3621252" cy="67871"/>
            </a:xfrm>
            <a:prstGeom prst="bentConnector3">
              <a:avLst/>
            </a:prstGeom>
            <a:ln>
              <a:solidFill>
                <a:schemeClr val="bg1">
                  <a:lumMod val="50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07" name="连接符: 肘形 206"/>
            <p:cNvCxnSpPr>
              <a:stCxn id="200" idx="1"/>
              <a:endCxn id="222" idx="3"/>
            </p:cNvCxnSpPr>
            <p:nvPr/>
          </p:nvCxnSpPr>
          <p:spPr>
            <a:xfrm rot="10800000" flipV="1">
              <a:off x="3044461" y="4107106"/>
              <a:ext cx="392268" cy="5463"/>
            </a:xfrm>
            <a:prstGeom prst="bentConnector3">
              <a:avLst>
                <a:gd name="adj1" fmla="val 50000"/>
              </a:avLst>
            </a:prstGeom>
            <a:ln>
              <a:solidFill>
                <a:schemeClr val="bg1">
                  <a:lumMod val="50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08" name="矩形 207"/>
            <p:cNvSpPr/>
            <p:nvPr/>
          </p:nvSpPr>
          <p:spPr>
            <a:xfrm>
              <a:off x="4570995" y="3875264"/>
              <a:ext cx="1008693" cy="472585"/>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00" b="1" dirty="1">
                  <a:latin typeface="微软雅黑" panose="020b0503020204020204" pitchFamily="34" charset="-122"/>
                  <a:ea typeface="微软雅黑" panose="020b0503020204020204" pitchFamily="34" charset="-122"/>
                </a:rPr>
                <a:t>绘本发行</a:t>
              </a:r>
            </a:p>
          </p:txBody>
        </p:sp>
        <p:sp>
          <p:nvSpPr>
            <p:cNvPr id="209" name="矩形 208"/>
            <p:cNvSpPr/>
            <p:nvPr/>
          </p:nvSpPr>
          <p:spPr>
            <a:xfrm>
              <a:off x="4562432" y="5099991"/>
              <a:ext cx="1008693" cy="472585"/>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00" b="1" dirty="1">
                  <a:latin typeface="微软雅黑" panose="020b0503020204020204" pitchFamily="34" charset="-122"/>
                  <a:ea typeface="微软雅黑" panose="020b0503020204020204" pitchFamily="34" charset="-122"/>
                </a:rPr>
                <a:t>用户</a:t>
              </a:r>
            </a:p>
          </p:txBody>
        </p:sp>
        <p:cxnSp>
          <p:nvCxnSpPr>
            <p:cNvPr id="210" name="连接符: 肘形 21"/>
            <p:cNvCxnSpPr>
              <a:stCxn id="195" idx="2"/>
              <a:endCxn id="200" idx="0"/>
            </p:cNvCxnSpPr>
            <p:nvPr/>
          </p:nvCxnSpPr>
          <p:spPr>
            <a:xfrm rot="5400000">
              <a:off x="3952097" y="2764025"/>
              <a:ext cx="1032967" cy="1180612"/>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连接符: 肘形 210"/>
            <p:cNvCxnSpPr>
              <a:stCxn id="201" idx="3"/>
              <a:endCxn id="224" idx="0"/>
            </p:cNvCxnSpPr>
            <p:nvPr/>
          </p:nvCxnSpPr>
          <p:spPr>
            <a:xfrm>
              <a:off x="6803999" y="4111557"/>
              <a:ext cx="993964" cy="991843"/>
            </a:xfrm>
            <a:prstGeom prst="bentConnector2"/>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连接符: 肘形 211"/>
            <p:cNvCxnSpPr>
              <a:stCxn id="224" idx="1"/>
              <a:endCxn id="203" idx="3"/>
            </p:cNvCxnSpPr>
            <p:nvPr/>
          </p:nvCxnSpPr>
          <p:spPr>
            <a:xfrm rot="10800000" flipV="1">
              <a:off x="6604183" y="5339693"/>
              <a:ext cx="952938" cy="2380"/>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连接符: 肘形 71"/>
            <p:cNvCxnSpPr>
              <a:stCxn id="201" idx="3"/>
              <a:endCxn id="219" idx="1"/>
            </p:cNvCxnSpPr>
            <p:nvPr/>
          </p:nvCxnSpPr>
          <p:spPr>
            <a:xfrm flipV="1">
              <a:off x="6803999" y="4094518"/>
              <a:ext cx="2378102" cy="17039"/>
            </a:xfrm>
            <a:prstGeom prst="bentConnector3">
              <a:avLst>
                <a:gd name="adj1" fmla="val 50000"/>
              </a:avLst>
            </a:prstGeom>
            <a:ln>
              <a:solidFill>
                <a:schemeClr val="bg1">
                  <a:lumMod val="50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4" name="连接符: 肘形 71"/>
            <p:cNvCxnSpPr>
              <a:stCxn id="224" idx="3"/>
              <a:endCxn id="230" idx="1"/>
            </p:cNvCxnSpPr>
            <p:nvPr/>
          </p:nvCxnSpPr>
          <p:spPr>
            <a:xfrm flipV="1">
              <a:off x="8038804" y="5223743"/>
              <a:ext cx="1143294" cy="115950"/>
            </a:xfrm>
            <a:prstGeom prst="bentConnector3">
              <a:avLst>
                <a:gd name="adj1" fmla="val 50000"/>
              </a:avLst>
            </a:prstGeom>
            <a:ln>
              <a:solidFill>
                <a:schemeClr val="bg1">
                  <a:lumMod val="50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16" name="矩形 215"/>
            <p:cNvSpPr/>
            <p:nvPr/>
          </p:nvSpPr>
          <p:spPr>
            <a:xfrm>
              <a:off x="9182101" y="1572918"/>
              <a:ext cx="2482951" cy="618390"/>
            </a:xfrm>
            <a:prstGeom prst="rect"/>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国内原创绘本比例增加</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优质绘本数量不断增加</a:t>
              </a:r>
            </a:p>
          </p:txBody>
        </p:sp>
        <p:sp>
          <p:nvSpPr>
            <p:cNvPr id="219" name="矩形 218"/>
            <p:cNvSpPr/>
            <p:nvPr/>
          </p:nvSpPr>
          <p:spPr>
            <a:xfrm>
              <a:off x="9182101" y="3791888"/>
              <a:ext cx="2482951" cy="605258"/>
            </a:xfrm>
            <a:prstGeom prst="rect"/>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硬件绘本阅读器自带绘本</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集合型</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APP</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出现整合资源</a:t>
              </a:r>
            </a:p>
          </p:txBody>
        </p:sp>
        <p:sp>
          <p:nvSpPr>
            <p:cNvPr id="222" name="矩形 221"/>
            <p:cNvSpPr/>
            <p:nvPr/>
          </p:nvSpPr>
          <p:spPr>
            <a:xfrm>
              <a:off x="592363" y="3357068"/>
              <a:ext cx="2452098" cy="1511005"/>
            </a:xfrm>
            <a:prstGeom prst="rect"/>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销售全渠道基础上，发展新型销售场景，如综合商店、母婴超市等</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新增城市合伙人拓展销售渠道</a:t>
              </a:r>
            </a:p>
          </p:txBody>
        </p:sp>
        <p:sp>
          <p:nvSpPr>
            <p:cNvPr id="224" name="矩形 223"/>
            <p:cNvSpPr/>
            <p:nvPr/>
          </p:nvSpPr>
          <p:spPr>
            <a:xfrm>
              <a:off x="7557121" y="5103400"/>
              <a:ext cx="481683" cy="472585"/>
            </a:xfrm>
            <a:prstGeom prst="rect"/>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 dirty="1">
                  <a:solidFill>
                    <a:schemeClr val="tx1"/>
                  </a:solidFill>
                  <a:latin typeface="微软雅黑" panose="020b0503020204020204" pitchFamily="34" charset="-122"/>
                  <a:ea typeface="微软雅黑" panose="020b0503020204020204" pitchFamily="34" charset="-122"/>
                </a:rPr>
                <a:t>B</a:t>
              </a:r>
              <a:r>
                <a:rPr lang="zh-CN" altLang="en-US" sz="600" dirty="1">
                  <a:solidFill>
                    <a:schemeClr val="tx1"/>
                  </a:solidFill>
                  <a:latin typeface="微软雅黑" panose="020b0503020204020204" pitchFamily="34" charset="-122"/>
                  <a:ea typeface="微软雅黑" panose="020b0503020204020204" pitchFamily="34" charset="-122"/>
                </a:rPr>
                <a:t>端</a:t>
              </a:r>
            </a:p>
          </p:txBody>
        </p:sp>
        <p:cxnSp>
          <p:nvCxnSpPr>
            <p:cNvPr id="225" name="连接符: 肘形 224"/>
            <p:cNvCxnSpPr>
              <a:stCxn id="195" idx="1"/>
              <a:endCxn id="227" idx="3"/>
            </p:cNvCxnSpPr>
            <p:nvPr/>
          </p:nvCxnSpPr>
          <p:spPr>
            <a:xfrm rot="10800000">
              <a:off x="3064661" y="2502413"/>
              <a:ext cx="1489876" cy="99144"/>
            </a:xfrm>
            <a:prstGeom prst="bentConnector3">
              <a:avLst>
                <a:gd name="adj1" fmla="val 50000"/>
              </a:avLst>
            </a:prstGeom>
            <a:ln>
              <a:solidFill>
                <a:schemeClr val="bg1">
                  <a:lumMod val="50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27" name="矩形 226"/>
            <p:cNvSpPr/>
            <p:nvPr/>
          </p:nvSpPr>
          <p:spPr>
            <a:xfrm>
              <a:off x="588871" y="2243719"/>
              <a:ext cx="2475790" cy="517384"/>
            </a:xfrm>
            <a:prstGeom prst="rect"/>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抵抗电子绘本冲击，增加互动形式</a:t>
              </a:r>
            </a:p>
          </p:txBody>
        </p:sp>
        <p:sp>
          <p:nvSpPr>
            <p:cNvPr id="230" name="矩形 229"/>
            <p:cNvSpPr/>
            <p:nvPr/>
          </p:nvSpPr>
          <p:spPr>
            <a:xfrm>
              <a:off x="9182099" y="4838281"/>
              <a:ext cx="2493438" cy="770922"/>
            </a:xfrm>
            <a:prstGeom prst="rect"/>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从业企业中，绘本教育是企业发展方向，向</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B</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端教育机构输出软</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硬件产品，通过</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B</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端影响</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C</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端</a:t>
              </a:r>
            </a:p>
          </p:txBody>
        </p:sp>
        <p:sp>
          <p:nvSpPr>
            <p:cNvPr id="232" name="矩形 231"/>
            <p:cNvSpPr/>
            <p:nvPr/>
          </p:nvSpPr>
          <p:spPr>
            <a:xfrm>
              <a:off x="4552156" y="1577950"/>
              <a:ext cx="1008693" cy="472585"/>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00" b="1" dirty="1">
                  <a:latin typeface="微软雅黑" panose="020b0503020204020204" pitchFamily="34" charset="-122"/>
                  <a:ea typeface="微软雅黑" panose="020b0503020204020204" pitchFamily="34" charset="-122"/>
                </a:rPr>
                <a:t>内容资源</a:t>
              </a:r>
            </a:p>
          </p:txBody>
        </p:sp>
      </p:grpSp>
    </p:spTree>
    <p:extLst>
      <p:ext uri="{BB962C8B-B14F-4D97-AF65-F5344CB8AC3E}">
        <p14:creationId xmlns:p14="http://schemas.microsoft.com/office/powerpoint/2010/main" val="2584686097"/>
      </p:ext>
    </p:extLst>
  </p:cSld>
  <p:clrMapOvr>
    <a:masterClrMapping/>
  </p:clrMapOvr>
  <p:transition spd="fast"/>
  <p:timing>
    <p:tnLst>
      <p:par>
        <p:cTn id="1"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21" name="箭头: 下 320"/>
          <p:cNvSpPr/>
          <p:nvPr/>
        </p:nvSpPr>
        <p:spPr>
          <a:xfrm rot="16200000">
            <a:off x="2403639" y="4448405"/>
            <a:ext cx="1292696" cy="5196990"/>
          </a:xfrm>
          <a:prstGeom prst="downArrow">
            <a:avLst>
              <a:gd name="adj1" fmla="val 50000"/>
              <a:gd name="adj2" fmla="val 40714"/>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63549" y="5581727"/>
            <a:ext cx="5187950" cy="2239776"/>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18" name="矩形 17"/>
          <p:cNvSpPr/>
          <p:nvPr/>
        </p:nvSpPr>
        <p:spPr>
          <a:xfrm>
            <a:off x="478205" y="532044"/>
            <a:ext cx="5172673" cy="2296832"/>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19" name="矩形 18"/>
          <p:cNvSpPr/>
          <p:nvPr/>
        </p:nvSpPr>
        <p:spPr>
          <a:xfrm>
            <a:off x="463549" y="2890290"/>
            <a:ext cx="5183999" cy="2620029"/>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109" name="文本框 108"/>
          <p:cNvSpPr txBox="1"/>
          <p:nvPr/>
        </p:nvSpPr>
        <p:spPr>
          <a:xfrm>
            <a:off x="483824" y="748473"/>
            <a:ext cx="5027948" cy="923330"/>
          </a:xfrm>
          <a:prstGeom prst="rect"/>
          <a:noFill/>
        </p:spPr>
        <p:txBody>
          <a:bodyPr wrap="square" rtlCol="0">
            <a:spAutoFit/>
          </a:bodyPr>
          <a:lstStyle/>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电子绘本属于新型产物，相对于纸版其更具有便捷、趣味、互动等优势，为绘本阅读提供了新方式。</a:t>
            </a:r>
            <a:endParaRPr lang="en-US" altLang="zh-CN" sz="600">
              <a:latin typeface="微软雅黑" panose="020b0503020204020204" pitchFamily="34" charset="-122"/>
              <a:ea typeface="微软雅黑" panose="020b0503020204020204" pitchFamily="34" charset="-122"/>
            </a:endParaRPr>
          </a:p>
          <a:p>
            <a:pPr marL="85725" lvl="0" indent="-85725">
              <a:lnSpc>
                <a:spcPct val="150000"/>
              </a:lnSpc>
              <a:buFont typeface="Wingdings" panose="05000000000000000000" pitchFamily="2" charset="2"/>
              <a:buChar char="Ø"/>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电子绘本当前技术主要包括两类：基础类和互动类</a:t>
            </a:r>
            <a:r>
              <a:rPr lang="en-US" altLang="zh-CN" sz="600" dirty="1">
                <a:solidFill>
                  <a:schemeClr val="tx1">
                    <a:lumMod val="85000"/>
                    <a:lumOff val="15000"/>
                  </a:schemeClr>
                </a:solidFill>
                <a:latin typeface="微软雅黑" panose="020b0503020204020204" pitchFamily="34" charset="-122"/>
                <a:ea typeface="微软雅黑" panose="020b0503020204020204" pitchFamily="34" charset="-122"/>
              </a:rPr>
              <a:t>;</a:t>
            </a:r>
          </a:p>
          <a:p>
            <a:pPr marL="180975" lvl="1" indent="-95250">
              <a:lnSpc>
                <a:spcPct val="150000"/>
              </a:lnSpc>
              <a:buFont typeface="Arial" panose="020b0604020202020204" pitchFamily="34" charset="0"/>
              <a:buChar char="•"/>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基础类：电子原型进行电纸书化，增加简单翻页效果等；</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marL="180975" lvl="1" indent="-95250">
              <a:lnSpc>
                <a:spcPct val="150000"/>
              </a:lnSpc>
              <a:buFont typeface="Arial" panose="020b0604020202020204" pitchFamily="34" charset="0"/>
              <a:buChar char="•"/>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互动类：</a:t>
            </a:r>
            <a:r>
              <a:rPr lang="en-US" altLang="zh-CN" sz="600" dirty="1">
                <a:solidFill>
                  <a:schemeClr val="tx1">
                    <a:lumMod val="85000"/>
                    <a:lumOff val="15000"/>
                  </a:schemeClr>
                </a:solidFill>
                <a:latin typeface="微软雅黑" panose="020b0503020204020204" pitchFamily="34" charset="-122"/>
                <a:ea typeface="微软雅黑" panose="020b0503020204020204" pitchFamily="34" charset="-122"/>
              </a:rPr>
              <a:t>AR</a:t>
            </a: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a:t>
            </a:r>
            <a:r>
              <a:rPr lang="en-US" altLang="zh-CN" sz="600" dirty="1">
                <a:solidFill>
                  <a:schemeClr val="tx1">
                    <a:lumMod val="85000"/>
                    <a:lumOff val="15000"/>
                  </a:schemeClr>
                </a:solidFill>
                <a:latin typeface="微软雅黑" panose="020b0503020204020204" pitchFamily="34" charset="-122"/>
                <a:ea typeface="微软雅黑" panose="020b0503020204020204" pitchFamily="34" charset="-122"/>
              </a:rPr>
              <a:t>VR</a:t>
            </a: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、动画等效果。</a:t>
            </a:r>
          </a:p>
          <a:p>
            <a:pPr marL="85725" lvl="0" indent="-85725">
              <a:lnSpc>
                <a:spcPct val="150000"/>
              </a:lnSpc>
              <a:buFont typeface="Wingdings" panose="05000000000000000000" pitchFamily="2" charset="2"/>
              <a:buChar char="Ø"/>
            </a:pPr>
            <a:r>
              <a:rPr lang="zh-CN" altLang="en-US" sz="600" dirty="1">
                <a:solidFill>
                  <a:prstClr val="black">
                    <a:lumMod val="85000"/>
                    <a:lumOff val="15000"/>
                  </a:prstClr>
                </a:solidFill>
                <a:latin typeface="微软雅黑" panose="020b0503020204020204" pitchFamily="34" charset="-122"/>
                <a:ea typeface="微软雅黑" panose="020b0503020204020204" pitchFamily="34" charset="-122"/>
              </a:rPr>
              <a:t>目前电子版绘本存在以下问题：表现形式有限、留存率低、产品结构单一</a:t>
            </a:r>
          </a:p>
          <a:p>
            <a:pPr>
              <a:lnSpc>
                <a:spcPct val="150000"/>
              </a:lnSpc>
            </a:pPr>
            <a:endParaRPr lang="en-US" altLang="zh-CN" sz="600">
              <a:latin typeface="微软雅黑" panose="020b0503020204020204" pitchFamily="34" charset="-122"/>
              <a:ea typeface="微软雅黑" panose="020b0503020204020204" pitchFamily="34" charset="-122"/>
            </a:endParaRPr>
          </a:p>
        </p:txBody>
      </p:sp>
      <p:grpSp>
        <p:nvGrpSpPr>
          <p:cNvPr id="6" name="组合 5"/>
          <p:cNvGrpSpPr/>
          <p:nvPr/>
        </p:nvGrpSpPr>
        <p:grpSpPr>
          <a:xfrm>
            <a:off x="595596" y="1627840"/>
            <a:ext cx="2349320" cy="1114420"/>
            <a:chOff x="595596" y="1589740"/>
            <a:chExt cx="2349320" cy="1114420"/>
          </a:xfrm>
        </p:grpSpPr>
        <p:sp>
          <p:nvSpPr>
            <p:cNvPr id="126" name="矩形 125"/>
            <p:cNvSpPr/>
            <p:nvPr/>
          </p:nvSpPr>
          <p:spPr>
            <a:xfrm>
              <a:off x="595596" y="1763587"/>
              <a:ext cx="1017208" cy="936000"/>
            </a:xfrm>
            <a:prstGeom prst="rect"/>
            <a:solidFill>
              <a:schemeClr val="accent5">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1332000" rIns="91440" bIns="45720" numCol="1" spcCol="0" rtlCol="0" fromWordArt="0" anchor="t" anchorCtr="0" forceAA="0" compatLnSpc="1">
              <a:prstTxWarp prst="textNoShape"/>
              <a:noAutofit/>
            </a:bodyPr>
            <a:lstStyle/>
            <a:p>
              <a:pPr algn="ctr"/>
              <a:endParaRPr lang="en-US" altLang="zh-CN" sz="600">
                <a:solidFill>
                  <a:schemeClr val="bg1"/>
                </a:solidFill>
                <a:latin typeface="微软雅黑" panose="020b0503020204020204" pitchFamily="34" charset="-122"/>
                <a:ea typeface="微软雅黑" panose="020b0503020204020204" pitchFamily="34" charset="-122"/>
              </a:endParaRPr>
            </a:p>
          </p:txBody>
        </p:sp>
        <p:sp>
          <p:nvSpPr>
            <p:cNvPr id="122" name="矩形 121"/>
            <p:cNvSpPr/>
            <p:nvPr/>
          </p:nvSpPr>
          <p:spPr>
            <a:xfrm>
              <a:off x="1823652" y="1763586"/>
              <a:ext cx="1021414" cy="936000"/>
            </a:xfrm>
            <a:prstGeom prst="rect"/>
            <a:solidFill>
              <a:schemeClr val="accent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1332000" rIns="91440" bIns="45720" numCol="1" spcCol="0" rtlCol="0" fromWordArt="0" anchor="t" anchorCtr="0" forceAA="0" compatLnSpc="1">
              <a:prstTxWarp prst="textNoShape"/>
              <a:noAutofit/>
            </a:bodyPr>
            <a:lstStyle/>
            <a:p>
              <a:pPr algn="ctr"/>
              <a:endParaRPr lang="en-US" altLang="zh-CN" sz="600">
                <a:solidFill>
                  <a:schemeClr val="bg1"/>
                </a:solidFill>
                <a:latin typeface="微软雅黑" panose="020b0503020204020204" pitchFamily="34" charset="-122"/>
                <a:ea typeface="微软雅黑" panose="020b0503020204020204" pitchFamily="34" charset="-122"/>
              </a:endParaRPr>
            </a:p>
          </p:txBody>
        </p:sp>
        <p:sp>
          <p:nvSpPr>
            <p:cNvPr id="118" name="文本框 117"/>
            <p:cNvSpPr txBox="1"/>
            <p:nvPr/>
          </p:nvSpPr>
          <p:spPr>
            <a:xfrm>
              <a:off x="1542933" y="2073069"/>
              <a:ext cx="360866" cy="200055"/>
            </a:xfrm>
            <a:prstGeom prst="rect"/>
            <a:noFill/>
          </p:spPr>
          <p:txBody>
            <a:bodyPr wrap="square" lIns="0" rIns="0" rtlCol="0">
              <a:spAutoFit/>
            </a:bodyPr>
            <a:lstStyle/>
            <a:p>
              <a:pPr algn="ctr"/>
              <a:r>
                <a:rPr lang="en-US" altLang="zh-CN" sz="700" b="1" dirty="1">
                  <a:solidFill>
                    <a:schemeClr val="accent3">
                      <a:lumMod val="75000"/>
                    </a:schemeClr>
                  </a:solidFill>
                  <a:latin typeface="微软雅黑" panose="020b0503020204020204" pitchFamily="34" charset="-122"/>
                  <a:ea typeface="微软雅黑" panose="020b0503020204020204" pitchFamily="34" charset="-122"/>
                  <a:cs typeface="Arial Unicode MS" panose="020b0604020202020204" pitchFamily="34" charset="-122"/>
                </a:rPr>
                <a:t>VS</a:t>
              </a:r>
              <a:endParaRPr lang="zh-CN" altLang="en-US" sz="700" b="1">
                <a:solidFill>
                  <a:schemeClr val="accent3">
                    <a:lumMod val="75000"/>
                  </a:schemeClr>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12" name="文本框 111"/>
            <p:cNvSpPr txBox="1"/>
            <p:nvPr/>
          </p:nvSpPr>
          <p:spPr>
            <a:xfrm>
              <a:off x="835361" y="1589740"/>
              <a:ext cx="519592" cy="201899"/>
            </a:xfrm>
            <a:prstGeom prst="rect"/>
            <a:noFill/>
          </p:spPr>
          <p:txBody>
            <a:bodyPr wrap="square" rtlCol="0">
              <a:spAutoFit/>
            </a:bodyPr>
            <a:lstStyle/>
            <a:p>
              <a:pPr algn="ctr"/>
              <a:r>
                <a:rPr lang="zh-CN" altLang="en-US" sz="700" b="1" dirty="1">
                  <a:solidFill>
                    <a:srgbClr val="005490"/>
                  </a:solidFill>
                  <a:latin typeface="微软雅黑" panose="020b0503020204020204" pitchFamily="34" charset="-122"/>
                  <a:ea typeface="微软雅黑" panose="020b0503020204020204" pitchFamily="34" charset="-122"/>
                </a:rPr>
                <a:t>优点</a:t>
              </a:r>
            </a:p>
          </p:txBody>
        </p:sp>
        <p:sp>
          <p:nvSpPr>
            <p:cNvPr id="113" name="文本框 112"/>
            <p:cNvSpPr txBox="1"/>
            <p:nvPr/>
          </p:nvSpPr>
          <p:spPr>
            <a:xfrm>
              <a:off x="2064119" y="1596797"/>
              <a:ext cx="519592" cy="201899"/>
            </a:xfrm>
            <a:prstGeom prst="rect"/>
            <a:noFill/>
          </p:spPr>
          <p:txBody>
            <a:bodyPr wrap="square" rtlCol="0">
              <a:spAutoFit/>
            </a:bodyPr>
            <a:lstStyle/>
            <a:p>
              <a:pPr algn="ctr"/>
              <a:r>
                <a:rPr lang="zh-CN" altLang="en-US" sz="700" b="1" dirty="1">
                  <a:solidFill>
                    <a:srgbClr val="005490"/>
                  </a:solidFill>
                  <a:latin typeface="微软雅黑" panose="020b0503020204020204" pitchFamily="34" charset="-122"/>
                  <a:ea typeface="微软雅黑" panose="020b0503020204020204" pitchFamily="34" charset="-122"/>
                </a:rPr>
                <a:t>缺点</a:t>
              </a:r>
            </a:p>
          </p:txBody>
        </p:sp>
        <p:sp>
          <p:nvSpPr>
            <p:cNvPr id="114" name="文本框 113"/>
            <p:cNvSpPr txBox="1"/>
            <p:nvPr/>
          </p:nvSpPr>
          <p:spPr>
            <a:xfrm>
              <a:off x="598123" y="1770057"/>
              <a:ext cx="1109600" cy="646331"/>
            </a:xfrm>
            <a:prstGeom prst="rect"/>
            <a:noFill/>
          </p:spPr>
          <p:txBody>
            <a:bodyPr wrap="square" rtlCol="0" anchor="ctr">
              <a:spAutoFit/>
            </a:bodyPr>
            <a:lstStyle/>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吸引力强，激发兴趣</a:t>
              </a:r>
              <a:endParaRPr lang="en-US" altLang="zh-CN" sz="600">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阅读成本低</a:t>
              </a:r>
              <a:endParaRPr lang="en-US" altLang="zh-CN" sz="600">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方便快捷，随时观看</a:t>
              </a:r>
              <a:endParaRPr lang="en-US" altLang="zh-CN" sz="600">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携带省力，载体方便</a:t>
              </a:r>
              <a:endParaRPr lang="en-US" altLang="zh-CN" sz="600">
                <a:latin typeface="微软雅黑" panose="020b0503020204020204" pitchFamily="34" charset="-122"/>
                <a:ea typeface="微软雅黑" panose="020b0503020204020204" pitchFamily="34" charset="-122"/>
              </a:endParaRPr>
            </a:p>
          </p:txBody>
        </p:sp>
        <p:sp>
          <p:nvSpPr>
            <p:cNvPr id="115" name="文本框 114"/>
            <p:cNvSpPr txBox="1"/>
            <p:nvPr/>
          </p:nvSpPr>
          <p:spPr>
            <a:xfrm>
              <a:off x="1843466" y="1768160"/>
              <a:ext cx="1101450" cy="936000"/>
            </a:xfrm>
            <a:prstGeom prst="rect"/>
            <a:noFill/>
          </p:spPr>
          <p:txBody>
            <a:bodyPr wrap="square" rtlCol="0" anchor="ctr">
              <a:spAutoFit/>
            </a:bodyPr>
            <a:lstStyle/>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眼部疲劳，损伤视力</a:t>
              </a:r>
              <a:endParaRPr lang="en-US" altLang="zh-CN" sz="600">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技术欠缺，字符乱码</a:t>
              </a:r>
              <a:endParaRPr lang="en-US" altLang="zh-CN" sz="600">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依赖设备，独立性差</a:t>
              </a:r>
              <a:endParaRPr lang="en-US" altLang="zh-CN" sz="600">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盗版横行，不利于知识产权保护</a:t>
              </a:r>
              <a:endParaRPr lang="en-US" altLang="zh-CN" sz="600">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latin typeface="微软雅黑" panose="020b0503020204020204" pitchFamily="34" charset="-122"/>
                  <a:ea typeface="微软雅黑" panose="020b0503020204020204" pitchFamily="34" charset="-122"/>
                </a:rPr>
                <a:t>缺少质感，体验感差</a:t>
              </a:r>
              <a:endParaRPr lang="en-US" altLang="zh-CN" sz="600">
                <a:latin typeface="微软雅黑" panose="020b0503020204020204" pitchFamily="34" charset="-122"/>
                <a:ea typeface="微软雅黑" panose="020b0503020204020204" pitchFamily="34" charset="-122"/>
              </a:endParaRPr>
            </a:p>
          </p:txBody>
        </p:sp>
      </p:grpSp>
      <p:grpSp>
        <p:nvGrpSpPr>
          <p:cNvPr id="166" name="组合 165"/>
          <p:cNvGrpSpPr/>
          <p:nvPr/>
        </p:nvGrpSpPr>
        <p:grpSpPr>
          <a:xfrm>
            <a:off x="427522" y="3776091"/>
            <a:ext cx="3107803" cy="1642481"/>
            <a:chOff x="6279906" y="2933931"/>
            <a:chExt cx="5920272" cy="2982429"/>
          </a:xfrm>
        </p:grpSpPr>
        <p:grpSp>
          <p:nvGrpSpPr>
            <p:cNvPr id="167" name="组合 166"/>
            <p:cNvGrpSpPr/>
            <p:nvPr/>
          </p:nvGrpSpPr>
          <p:grpSpPr>
            <a:xfrm>
              <a:off x="6279906" y="2933931"/>
              <a:ext cx="4749265" cy="2982429"/>
              <a:chOff x="6146556" y="2695171"/>
              <a:chExt cx="4749265" cy="2982429"/>
            </a:xfrm>
          </p:grpSpPr>
          <p:grpSp>
            <p:nvGrpSpPr>
              <p:cNvPr id="201" name="组合 200"/>
              <p:cNvGrpSpPr/>
              <p:nvPr/>
            </p:nvGrpSpPr>
            <p:grpSpPr>
              <a:xfrm>
                <a:off x="6943655" y="2695171"/>
                <a:ext cx="3952166" cy="2675974"/>
                <a:chOff x="7051400" y="2484114"/>
                <a:chExt cx="3952166" cy="2675974"/>
              </a:xfrm>
            </p:grpSpPr>
            <p:sp>
              <p:nvSpPr>
                <p:cNvPr id="231" name="箭头: 右 230"/>
                <p:cNvSpPr/>
                <p:nvPr/>
              </p:nvSpPr>
              <p:spPr>
                <a:xfrm>
                  <a:off x="7079566" y="5052088"/>
                  <a:ext cx="3924000" cy="108000"/>
                </a:xfrm>
                <a:prstGeom prst="rightArrow">
                  <a:avLst/>
                </a:prstGeom>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32" name="箭头: 右 231"/>
                <p:cNvSpPr/>
                <p:nvPr/>
              </p:nvSpPr>
              <p:spPr>
                <a:xfrm rot="16200000">
                  <a:off x="5794297" y="3741217"/>
                  <a:ext cx="2629336" cy="115129"/>
                </a:xfrm>
                <a:prstGeom prst="rightArrow">
                  <a:avLst/>
                </a:prstGeom>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grpSp>
          <p:grpSp>
            <p:nvGrpSpPr>
              <p:cNvPr id="202" name="组合 201"/>
              <p:cNvGrpSpPr/>
              <p:nvPr/>
            </p:nvGrpSpPr>
            <p:grpSpPr>
              <a:xfrm>
                <a:off x="7491975" y="5181935"/>
                <a:ext cx="3050232" cy="133844"/>
                <a:chOff x="7491975" y="5191460"/>
                <a:chExt cx="3050232" cy="133844"/>
              </a:xfrm>
            </p:grpSpPr>
            <p:sp>
              <p:nvSpPr>
                <p:cNvPr id="224" name="矩形 223"/>
                <p:cNvSpPr/>
                <p:nvPr/>
              </p:nvSpPr>
              <p:spPr>
                <a:xfrm>
                  <a:off x="7491975" y="5191460"/>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25" name="矩形 224"/>
                <p:cNvSpPr/>
                <p:nvPr/>
              </p:nvSpPr>
              <p:spPr>
                <a:xfrm>
                  <a:off x="8510901" y="5191460"/>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26" name="矩形 225"/>
                <p:cNvSpPr/>
                <p:nvPr/>
              </p:nvSpPr>
              <p:spPr>
                <a:xfrm>
                  <a:off x="9020364" y="5191460"/>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27" name="矩形 226"/>
                <p:cNvSpPr/>
                <p:nvPr/>
              </p:nvSpPr>
              <p:spPr>
                <a:xfrm>
                  <a:off x="9529827" y="5191460"/>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28" name="矩形 227"/>
                <p:cNvSpPr/>
                <p:nvPr/>
              </p:nvSpPr>
              <p:spPr>
                <a:xfrm>
                  <a:off x="8001438" y="5191460"/>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29" name="矩形 228"/>
                <p:cNvSpPr/>
                <p:nvPr/>
              </p:nvSpPr>
              <p:spPr>
                <a:xfrm>
                  <a:off x="10039288" y="5191460"/>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30" name="矩形 229"/>
                <p:cNvSpPr/>
                <p:nvPr/>
              </p:nvSpPr>
              <p:spPr>
                <a:xfrm>
                  <a:off x="10496488" y="5200985"/>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grpSp>
          <p:grpSp>
            <p:nvGrpSpPr>
              <p:cNvPr id="203" name="组合 202"/>
              <p:cNvGrpSpPr/>
              <p:nvPr/>
            </p:nvGrpSpPr>
            <p:grpSpPr>
              <a:xfrm>
                <a:off x="7016064" y="3011344"/>
                <a:ext cx="124319" cy="1982902"/>
                <a:chOff x="7682689" y="2916661"/>
                <a:chExt cx="124319" cy="1982902"/>
              </a:xfrm>
            </p:grpSpPr>
            <p:sp>
              <p:nvSpPr>
                <p:cNvPr id="217" name="矩形 216"/>
                <p:cNvSpPr/>
                <p:nvPr/>
              </p:nvSpPr>
              <p:spPr>
                <a:xfrm rot="16200000">
                  <a:off x="7721989" y="3239916"/>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18" name="矩形 217"/>
                <p:cNvSpPr/>
                <p:nvPr/>
              </p:nvSpPr>
              <p:spPr>
                <a:xfrm rot="16200000">
                  <a:off x="7721989" y="3633573"/>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19" name="矩形 218"/>
                <p:cNvSpPr/>
                <p:nvPr/>
              </p:nvSpPr>
              <p:spPr>
                <a:xfrm rot="16200000">
                  <a:off x="7721989" y="4027230"/>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20" name="矩形 219"/>
                <p:cNvSpPr/>
                <p:nvPr/>
              </p:nvSpPr>
              <p:spPr>
                <a:xfrm rot="16200000">
                  <a:off x="7721989" y="4420887"/>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22" name="矩形 221"/>
                <p:cNvSpPr/>
                <p:nvPr/>
              </p:nvSpPr>
              <p:spPr>
                <a:xfrm rot="16200000">
                  <a:off x="7721989" y="4814544"/>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223" name="矩形 222"/>
                <p:cNvSpPr/>
                <p:nvPr/>
              </p:nvSpPr>
              <p:spPr>
                <a:xfrm rot="16200000">
                  <a:off x="7721989" y="2877361"/>
                  <a:ext cx="45719" cy="124319"/>
                </a:xfrm>
                <a:prstGeom prst="rect"/>
                <a:solidFill>
                  <a:srgbClr val="0054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grpSp>
          <p:sp>
            <p:nvSpPr>
              <p:cNvPr id="204" name="文本框 203"/>
              <p:cNvSpPr txBox="1"/>
              <p:nvPr/>
            </p:nvSpPr>
            <p:spPr>
              <a:xfrm>
                <a:off x="7157645" y="5341704"/>
                <a:ext cx="714375"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2013</a:t>
                </a:r>
                <a:endParaRPr lang="zh-CN" altLang="en-US" sz="600">
                  <a:latin typeface="微软雅黑" panose="020b0503020204020204" pitchFamily="34" charset="-122"/>
                  <a:ea typeface="微软雅黑" panose="020b0503020204020204" pitchFamily="34" charset="-122"/>
                </a:endParaRPr>
              </a:p>
            </p:txBody>
          </p:sp>
          <p:sp>
            <p:nvSpPr>
              <p:cNvPr id="205" name="文本框 204"/>
              <p:cNvSpPr txBox="1"/>
              <p:nvPr/>
            </p:nvSpPr>
            <p:spPr>
              <a:xfrm>
                <a:off x="7670919" y="5341702"/>
                <a:ext cx="714375"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2014</a:t>
                </a:r>
                <a:endParaRPr lang="zh-CN" altLang="en-US" sz="600">
                  <a:latin typeface="微软雅黑" panose="020b0503020204020204" pitchFamily="34" charset="-122"/>
                  <a:ea typeface="微软雅黑" panose="020b0503020204020204" pitchFamily="34" charset="-122"/>
                </a:endParaRPr>
              </a:p>
            </p:txBody>
          </p:sp>
          <p:sp>
            <p:nvSpPr>
              <p:cNvPr id="206" name="文本框 205"/>
              <p:cNvSpPr txBox="1"/>
              <p:nvPr/>
            </p:nvSpPr>
            <p:spPr>
              <a:xfrm>
                <a:off x="8184192" y="5341702"/>
                <a:ext cx="714375"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2015</a:t>
                </a:r>
                <a:endParaRPr lang="zh-CN" altLang="en-US" sz="600">
                  <a:latin typeface="微软雅黑" panose="020b0503020204020204" pitchFamily="34" charset="-122"/>
                  <a:ea typeface="微软雅黑" panose="020b0503020204020204" pitchFamily="34" charset="-122"/>
                </a:endParaRPr>
              </a:p>
            </p:txBody>
          </p:sp>
          <p:sp>
            <p:nvSpPr>
              <p:cNvPr id="207" name="文本框 206"/>
              <p:cNvSpPr txBox="1"/>
              <p:nvPr/>
            </p:nvSpPr>
            <p:spPr>
              <a:xfrm>
                <a:off x="8687940" y="5341702"/>
                <a:ext cx="714375"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2016</a:t>
                </a:r>
                <a:endParaRPr lang="zh-CN" altLang="en-US" sz="600">
                  <a:latin typeface="微软雅黑" panose="020b0503020204020204" pitchFamily="34" charset="-122"/>
                  <a:ea typeface="微软雅黑" panose="020b0503020204020204" pitchFamily="34" charset="-122"/>
                </a:endParaRPr>
              </a:p>
            </p:txBody>
          </p:sp>
          <p:sp>
            <p:nvSpPr>
              <p:cNvPr id="208" name="文本框 207"/>
              <p:cNvSpPr txBox="1"/>
              <p:nvPr/>
            </p:nvSpPr>
            <p:spPr>
              <a:xfrm>
                <a:off x="9201213" y="5341702"/>
                <a:ext cx="714375"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2017</a:t>
                </a:r>
                <a:endParaRPr lang="zh-CN" altLang="en-US" sz="600">
                  <a:latin typeface="微软雅黑" panose="020b0503020204020204" pitchFamily="34" charset="-122"/>
                  <a:ea typeface="微软雅黑" panose="020b0503020204020204" pitchFamily="34" charset="-122"/>
                </a:endParaRPr>
              </a:p>
            </p:txBody>
          </p:sp>
          <p:sp>
            <p:nvSpPr>
              <p:cNvPr id="209" name="文本框 208"/>
              <p:cNvSpPr txBox="1"/>
              <p:nvPr/>
            </p:nvSpPr>
            <p:spPr>
              <a:xfrm>
                <a:off x="9706162" y="5342282"/>
                <a:ext cx="714375"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2018</a:t>
                </a:r>
                <a:endParaRPr lang="zh-CN" altLang="en-US" sz="600">
                  <a:latin typeface="微软雅黑" panose="020b0503020204020204" pitchFamily="34" charset="-122"/>
                  <a:ea typeface="微软雅黑" panose="020b0503020204020204" pitchFamily="34" charset="-122"/>
                </a:endParaRPr>
              </a:p>
            </p:txBody>
          </p:sp>
          <p:sp>
            <p:nvSpPr>
              <p:cNvPr id="210" name="文本框 209"/>
              <p:cNvSpPr txBox="1"/>
              <p:nvPr/>
            </p:nvSpPr>
            <p:spPr>
              <a:xfrm>
                <a:off x="6229281" y="4829754"/>
                <a:ext cx="714375" cy="502977"/>
              </a:xfrm>
              <a:prstGeom prst="rect"/>
              <a:noFill/>
            </p:spPr>
            <p:txBody>
              <a:bodyPr wrap="square" rtlCol="0">
                <a:spAutoFit/>
              </a:bodyPr>
              <a:lstStyle/>
              <a:p>
                <a:pPr algn="ctr"/>
                <a:r>
                  <a:rPr lang="zh-CN" altLang="en-US" sz="600" dirty="1">
                    <a:latin typeface="微软雅黑" panose="020b0503020204020204" pitchFamily="34" charset="-122"/>
                    <a:ea typeface="微软雅黑" panose="020b0503020204020204" pitchFamily="34" charset="-122"/>
                  </a:rPr>
                  <a:t>天使轮</a:t>
                </a:r>
              </a:p>
            </p:txBody>
          </p:sp>
          <p:sp>
            <p:nvSpPr>
              <p:cNvPr id="211" name="文本框 210"/>
              <p:cNvSpPr txBox="1"/>
              <p:nvPr/>
            </p:nvSpPr>
            <p:spPr>
              <a:xfrm>
                <a:off x="6146556" y="4441936"/>
                <a:ext cx="869571" cy="502977"/>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Pre-A</a:t>
                </a:r>
                <a:r>
                  <a:rPr lang="zh-CN" altLang="en-US" sz="600" dirty="1">
                    <a:latin typeface="微软雅黑" panose="020b0503020204020204" pitchFamily="34" charset="-122"/>
                    <a:ea typeface="微软雅黑" panose="020b0503020204020204" pitchFamily="34" charset="-122"/>
                  </a:rPr>
                  <a:t>轮</a:t>
                </a:r>
              </a:p>
            </p:txBody>
          </p:sp>
          <p:sp>
            <p:nvSpPr>
              <p:cNvPr id="212" name="文本框 211"/>
              <p:cNvSpPr txBox="1"/>
              <p:nvPr/>
            </p:nvSpPr>
            <p:spPr>
              <a:xfrm>
                <a:off x="6166185" y="4044494"/>
                <a:ext cx="869571"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A</a:t>
                </a:r>
                <a:r>
                  <a:rPr lang="zh-CN" altLang="en-US" sz="600" dirty="1">
                    <a:latin typeface="微软雅黑" panose="020b0503020204020204" pitchFamily="34" charset="-122"/>
                    <a:ea typeface="微软雅黑" panose="020b0503020204020204" pitchFamily="34" charset="-122"/>
                  </a:rPr>
                  <a:t>轮</a:t>
                </a:r>
              </a:p>
            </p:txBody>
          </p:sp>
          <p:sp>
            <p:nvSpPr>
              <p:cNvPr id="213" name="文本框 212"/>
              <p:cNvSpPr txBox="1"/>
              <p:nvPr/>
            </p:nvSpPr>
            <p:spPr>
              <a:xfrm>
                <a:off x="6174510" y="3682362"/>
                <a:ext cx="869571"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A+</a:t>
                </a:r>
                <a:r>
                  <a:rPr lang="zh-CN" altLang="en-US" sz="600" dirty="1">
                    <a:latin typeface="微软雅黑" panose="020b0503020204020204" pitchFamily="34" charset="-122"/>
                    <a:ea typeface="微软雅黑" panose="020b0503020204020204" pitchFamily="34" charset="-122"/>
                  </a:rPr>
                  <a:t>轮</a:t>
                </a:r>
              </a:p>
            </p:txBody>
          </p:sp>
          <p:sp>
            <p:nvSpPr>
              <p:cNvPr id="214" name="文本框 213"/>
              <p:cNvSpPr txBox="1"/>
              <p:nvPr/>
            </p:nvSpPr>
            <p:spPr>
              <a:xfrm>
                <a:off x="6174510" y="3281944"/>
                <a:ext cx="869571"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B</a:t>
                </a:r>
                <a:r>
                  <a:rPr lang="zh-CN" altLang="en-US" sz="600" dirty="1">
                    <a:latin typeface="微软雅黑" panose="020b0503020204020204" pitchFamily="34" charset="-122"/>
                    <a:ea typeface="微软雅黑" panose="020b0503020204020204" pitchFamily="34" charset="-122"/>
                  </a:rPr>
                  <a:t>轮</a:t>
                </a:r>
              </a:p>
            </p:txBody>
          </p:sp>
          <p:sp>
            <p:nvSpPr>
              <p:cNvPr id="215" name="文本框 214"/>
              <p:cNvSpPr txBox="1"/>
              <p:nvPr/>
            </p:nvSpPr>
            <p:spPr>
              <a:xfrm>
                <a:off x="6174510" y="2919389"/>
                <a:ext cx="869571"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C</a:t>
                </a:r>
                <a:r>
                  <a:rPr lang="zh-CN" altLang="en-US" sz="600" dirty="1">
                    <a:latin typeface="微软雅黑" panose="020b0503020204020204" pitchFamily="34" charset="-122"/>
                    <a:ea typeface="微软雅黑" panose="020b0503020204020204" pitchFamily="34" charset="-122"/>
                  </a:rPr>
                  <a:t>轮</a:t>
                </a:r>
              </a:p>
            </p:txBody>
          </p:sp>
          <p:sp>
            <p:nvSpPr>
              <p:cNvPr id="216" name="文本框 215"/>
              <p:cNvSpPr txBox="1"/>
              <p:nvPr/>
            </p:nvSpPr>
            <p:spPr>
              <a:xfrm>
                <a:off x="10163360" y="5342280"/>
                <a:ext cx="714375" cy="335318"/>
              </a:xfrm>
              <a:prstGeom prst="rect"/>
              <a:noFill/>
            </p:spPr>
            <p:txBody>
              <a:bodyPr wrap="square" rtlCol="0">
                <a:spAutoFit/>
              </a:bodyPr>
              <a:lstStyle/>
              <a:p>
                <a:pPr algn="ctr"/>
                <a:r>
                  <a:rPr lang="en-US" altLang="zh-CN" sz="600" dirty="1">
                    <a:latin typeface="微软雅黑" panose="020b0503020204020204" pitchFamily="34" charset="-122"/>
                    <a:ea typeface="微软雅黑" panose="020b0503020204020204" pitchFamily="34" charset="-122"/>
                  </a:rPr>
                  <a:t>2019</a:t>
                </a:r>
                <a:endParaRPr lang="zh-CN" altLang="en-US" sz="600">
                  <a:latin typeface="微软雅黑" panose="020b0503020204020204" pitchFamily="34" charset="-122"/>
                  <a:ea typeface="微软雅黑" panose="020b0503020204020204" pitchFamily="34" charset="-122"/>
                </a:endParaRPr>
              </a:p>
            </p:txBody>
          </p:sp>
        </p:grpSp>
        <p:cxnSp>
          <p:nvCxnSpPr>
            <p:cNvPr id="168" name="直接连接符 167"/>
            <p:cNvCxnSpPr/>
            <p:nvPr/>
          </p:nvCxnSpPr>
          <p:spPr>
            <a:xfrm>
              <a:off x="7260605" y="4021538"/>
              <a:ext cx="3312000" cy="0"/>
            </a:xfrm>
            <a:prstGeom prst="line"/>
            <a:ln>
              <a:prstDash val="dash"/>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a:xfrm>
              <a:off x="10576497" y="4052035"/>
              <a:ext cx="0" cy="1492979"/>
            </a:xfrm>
            <a:prstGeom prst="line"/>
            <a:ln>
              <a:prstDash val="dash"/>
            </a:ln>
          </p:spPr>
          <p:style>
            <a:lnRef idx="1">
              <a:schemeClr val="accent1"/>
            </a:lnRef>
            <a:fillRef idx="0">
              <a:schemeClr val="accent1"/>
            </a:fillRef>
            <a:effectRef idx="0">
              <a:schemeClr val="accent1"/>
            </a:effectRef>
            <a:fontRef idx="minor">
              <a:schemeClr val="tx1"/>
            </a:fontRef>
          </p:style>
        </p:cxnSp>
        <p:sp>
          <p:nvSpPr>
            <p:cNvPr id="170" name="星形: 五角 169"/>
            <p:cNvSpPr/>
            <p:nvPr/>
          </p:nvSpPr>
          <p:spPr>
            <a:xfrm>
              <a:off x="10460747" y="3875786"/>
              <a:ext cx="235549" cy="235549"/>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cxnSp>
          <p:nvCxnSpPr>
            <p:cNvPr id="171" name="直接连接符 170"/>
            <p:cNvCxnSpPr/>
            <p:nvPr/>
          </p:nvCxnSpPr>
          <p:spPr>
            <a:xfrm>
              <a:off x="10244309" y="4052035"/>
              <a:ext cx="0" cy="1492979"/>
            </a:xfrm>
            <a:prstGeom prst="line"/>
            <a:ln>
              <a:prstDash val="dash"/>
            </a:ln>
          </p:spPr>
          <p:style>
            <a:lnRef idx="1">
              <a:schemeClr val="accent1"/>
            </a:lnRef>
            <a:fillRef idx="0">
              <a:schemeClr val="accent1"/>
            </a:fillRef>
            <a:effectRef idx="0">
              <a:schemeClr val="accent1"/>
            </a:effectRef>
            <a:fontRef idx="minor">
              <a:schemeClr val="tx1"/>
            </a:fontRef>
          </p:style>
        </p:cxnSp>
        <p:sp>
          <p:nvSpPr>
            <p:cNvPr id="172" name="星形: 五角 171"/>
            <p:cNvSpPr/>
            <p:nvPr/>
          </p:nvSpPr>
          <p:spPr>
            <a:xfrm>
              <a:off x="10128559" y="3875786"/>
              <a:ext cx="235549" cy="235549"/>
            </a:xfrm>
            <a:prstGeom prst="star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cxnSp>
          <p:nvCxnSpPr>
            <p:cNvPr id="173" name="直接连接符 172"/>
            <p:cNvCxnSpPr/>
            <p:nvPr/>
          </p:nvCxnSpPr>
          <p:spPr>
            <a:xfrm>
              <a:off x="10403441" y="4804931"/>
              <a:ext cx="0" cy="740083"/>
            </a:xfrm>
            <a:prstGeom prst="line"/>
            <a:ln>
              <a:prstDash val="dash"/>
            </a:ln>
          </p:spPr>
          <p:style>
            <a:lnRef idx="1">
              <a:schemeClr val="accent1"/>
            </a:lnRef>
            <a:fillRef idx="0">
              <a:schemeClr val="accent1"/>
            </a:fillRef>
            <a:effectRef idx="0">
              <a:schemeClr val="accent1"/>
            </a:effectRef>
            <a:fontRef idx="minor">
              <a:schemeClr val="tx1"/>
            </a:fontRef>
          </p:style>
        </p:cxnSp>
        <p:sp>
          <p:nvSpPr>
            <p:cNvPr id="174" name="星形: 五角 173"/>
            <p:cNvSpPr/>
            <p:nvPr/>
          </p:nvSpPr>
          <p:spPr>
            <a:xfrm>
              <a:off x="10287691" y="4663607"/>
              <a:ext cx="235549" cy="235549"/>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cxnSp>
          <p:nvCxnSpPr>
            <p:cNvPr id="175" name="直接连接符 174"/>
            <p:cNvCxnSpPr/>
            <p:nvPr/>
          </p:nvCxnSpPr>
          <p:spPr>
            <a:xfrm>
              <a:off x="7254189" y="4817631"/>
              <a:ext cx="3132000" cy="0"/>
            </a:xfrm>
            <a:prstGeom prst="line"/>
            <a:ln>
              <a:prstDash val="dash"/>
            </a:ln>
          </p:spPr>
          <p:style>
            <a:lnRef idx="1">
              <a:schemeClr val="accent1"/>
            </a:lnRef>
            <a:fillRef idx="0">
              <a:schemeClr val="accent1"/>
            </a:fillRef>
            <a:effectRef idx="0">
              <a:schemeClr val="accent1"/>
            </a:effectRef>
            <a:fontRef idx="minor">
              <a:schemeClr val="tx1"/>
            </a:fontRef>
          </p:style>
        </p:cxnSp>
        <p:cxnSp>
          <p:nvCxnSpPr>
            <p:cNvPr id="176" name="直接连接符 175"/>
            <p:cNvCxnSpPr/>
            <p:nvPr/>
          </p:nvCxnSpPr>
          <p:spPr>
            <a:xfrm>
              <a:off x="9283700" y="4817631"/>
              <a:ext cx="0" cy="684274"/>
            </a:xfrm>
            <a:prstGeom prst="line"/>
            <a:ln>
              <a:prstDash val="dash"/>
            </a:ln>
          </p:spPr>
          <p:style>
            <a:lnRef idx="1">
              <a:schemeClr val="accent1"/>
            </a:lnRef>
            <a:fillRef idx="0">
              <a:schemeClr val="accent1"/>
            </a:fillRef>
            <a:effectRef idx="0">
              <a:schemeClr val="accent1"/>
            </a:effectRef>
            <a:fontRef idx="minor">
              <a:schemeClr val="tx1"/>
            </a:fontRef>
          </p:style>
        </p:cxnSp>
        <p:sp>
          <p:nvSpPr>
            <p:cNvPr id="177" name="星形: 五角 176"/>
            <p:cNvSpPr/>
            <p:nvPr/>
          </p:nvSpPr>
          <p:spPr>
            <a:xfrm>
              <a:off x="9163721" y="4678146"/>
              <a:ext cx="235549" cy="235549"/>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cxnSp>
          <p:nvCxnSpPr>
            <p:cNvPr id="178" name="直接连接符 177"/>
            <p:cNvCxnSpPr/>
            <p:nvPr/>
          </p:nvCxnSpPr>
          <p:spPr>
            <a:xfrm>
              <a:off x="7170399" y="5207013"/>
              <a:ext cx="897331" cy="0"/>
            </a:xfrm>
            <a:prstGeom prst="line"/>
            <a:ln>
              <a:prstDash val="dash"/>
            </a:ln>
          </p:spPr>
          <p:style>
            <a:lnRef idx="1">
              <a:schemeClr val="accent1"/>
            </a:lnRef>
            <a:fillRef idx="0">
              <a:schemeClr val="accent1"/>
            </a:fillRef>
            <a:effectRef idx="0">
              <a:schemeClr val="accent1"/>
            </a:effectRef>
            <a:fontRef idx="minor">
              <a:schemeClr val="tx1"/>
            </a:fontRef>
          </p:style>
        </p:cxnSp>
        <p:sp>
          <p:nvSpPr>
            <p:cNvPr id="179" name="星形: 五角 178"/>
            <p:cNvSpPr/>
            <p:nvPr/>
          </p:nvSpPr>
          <p:spPr>
            <a:xfrm>
              <a:off x="7974463" y="5075254"/>
              <a:ext cx="235549" cy="235549"/>
            </a:xfrm>
            <a:prstGeom prst="star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cxnSp>
          <p:nvCxnSpPr>
            <p:cNvPr id="180" name="直接连接符 179"/>
            <p:cNvCxnSpPr/>
            <p:nvPr/>
          </p:nvCxnSpPr>
          <p:spPr>
            <a:xfrm>
              <a:off x="8082077" y="5242258"/>
              <a:ext cx="0" cy="302756"/>
            </a:xfrm>
            <a:prstGeom prst="line"/>
            <a:ln>
              <a:prstDash val="dash"/>
            </a:ln>
          </p:spPr>
          <p:style>
            <a:lnRef idx="1">
              <a:schemeClr val="accent1"/>
            </a:lnRef>
            <a:fillRef idx="0">
              <a:schemeClr val="accent1"/>
            </a:fillRef>
            <a:effectRef idx="0">
              <a:schemeClr val="accent1"/>
            </a:effectRef>
            <a:fontRef idx="minor">
              <a:schemeClr val="tx1"/>
            </a:fontRef>
          </p:style>
        </p:cxnSp>
        <p:sp>
          <p:nvSpPr>
            <p:cNvPr id="181" name="文本框 180"/>
            <p:cNvSpPr txBox="1"/>
            <p:nvPr/>
          </p:nvSpPr>
          <p:spPr>
            <a:xfrm>
              <a:off x="7662933" y="2998261"/>
              <a:ext cx="2599787" cy="335318"/>
            </a:xfrm>
            <a:prstGeom prst="rect"/>
            <a:noFill/>
          </p:spPr>
          <p:txBody>
            <a:bodyPr wrap="square" rtlCol="0">
              <a:spAutoFit/>
            </a:bodyPr>
            <a:lstStyle/>
            <a:p>
              <a:r>
                <a:rPr lang="zh-CN" altLang="en-US" sz="600" dirty="1">
                  <a:latin typeface="微软雅黑" panose="020b0503020204020204" pitchFamily="34" charset="-122"/>
                  <a:ea typeface="微软雅黑" panose="020b0503020204020204" pitchFamily="34" charset="-122"/>
                </a:rPr>
                <a:t>从业企业融资处在</a:t>
              </a:r>
              <a:r>
                <a:rPr lang="en-US" altLang="zh-CN" sz="600" dirty="1">
                  <a:latin typeface="微软雅黑" panose="020b0503020204020204" pitchFamily="34" charset="-122"/>
                  <a:ea typeface="微软雅黑" panose="020b0503020204020204" pitchFamily="34" charset="-122"/>
                </a:rPr>
                <a:t>A</a:t>
              </a:r>
              <a:r>
                <a:rPr lang="zh-CN" altLang="en-US" sz="600" dirty="1">
                  <a:latin typeface="微软雅黑" panose="020b0503020204020204" pitchFamily="34" charset="-122"/>
                  <a:ea typeface="微软雅黑" panose="020b0503020204020204" pitchFamily="34" charset="-122"/>
                </a:rPr>
                <a:t>轮及</a:t>
              </a:r>
              <a:r>
                <a:rPr lang="en-US" altLang="zh-CN" sz="600" dirty="1">
                  <a:latin typeface="微软雅黑" panose="020b0503020204020204" pitchFamily="34" charset="-122"/>
                  <a:ea typeface="微软雅黑" panose="020b0503020204020204" pitchFamily="34" charset="-122"/>
                </a:rPr>
                <a:t>A</a:t>
              </a:r>
              <a:r>
                <a:rPr lang="zh-CN" altLang="en-US" sz="600" dirty="1">
                  <a:latin typeface="微软雅黑" panose="020b0503020204020204" pitchFamily="34" charset="-122"/>
                  <a:ea typeface="微软雅黑" panose="020b0503020204020204" pitchFamily="34" charset="-122"/>
                </a:rPr>
                <a:t>轮前阶段</a:t>
              </a:r>
            </a:p>
          </p:txBody>
        </p:sp>
        <p:cxnSp>
          <p:nvCxnSpPr>
            <p:cNvPr id="182" name="直接连接符 181"/>
            <p:cNvCxnSpPr/>
            <p:nvPr/>
          </p:nvCxnSpPr>
          <p:spPr>
            <a:xfrm>
              <a:off x="10059637" y="4468813"/>
              <a:ext cx="0" cy="1080000"/>
            </a:xfrm>
            <a:prstGeom prst="line"/>
            <a:ln>
              <a:prstDash val="dash"/>
            </a:ln>
          </p:spPr>
          <p:style>
            <a:lnRef idx="1">
              <a:schemeClr val="accent1"/>
            </a:lnRef>
            <a:fillRef idx="0">
              <a:schemeClr val="accent1"/>
            </a:fillRef>
            <a:effectRef idx="0">
              <a:schemeClr val="accent1"/>
            </a:effectRef>
            <a:fontRef idx="minor">
              <a:schemeClr val="tx1"/>
            </a:fontRef>
          </p:style>
        </p:cxnSp>
        <p:sp>
          <p:nvSpPr>
            <p:cNvPr id="183" name="星形: 五角 182"/>
            <p:cNvSpPr/>
            <p:nvPr/>
          </p:nvSpPr>
          <p:spPr>
            <a:xfrm>
              <a:off x="8960632" y="4678146"/>
              <a:ext cx="235549" cy="235549"/>
            </a:xfrm>
            <a:prstGeom prst="star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cxnSp>
          <p:nvCxnSpPr>
            <p:cNvPr id="184" name="直接连接符 183"/>
            <p:cNvCxnSpPr/>
            <p:nvPr/>
          </p:nvCxnSpPr>
          <p:spPr>
            <a:xfrm>
              <a:off x="9068246" y="4845150"/>
              <a:ext cx="0" cy="656755"/>
            </a:xfrm>
            <a:prstGeom prst="line"/>
            <a:ln>
              <a:prstDash val="dash"/>
            </a:ln>
          </p:spPr>
          <p:style>
            <a:lnRef idx="1">
              <a:schemeClr val="accent1"/>
            </a:lnRef>
            <a:fillRef idx="0">
              <a:schemeClr val="accent1"/>
            </a:fillRef>
            <a:effectRef idx="0">
              <a:schemeClr val="accent1"/>
            </a:effectRef>
            <a:fontRef idx="minor">
              <a:schemeClr val="tx1"/>
            </a:fontRef>
          </p:style>
        </p:cxnSp>
        <p:cxnSp>
          <p:nvCxnSpPr>
            <p:cNvPr id="185" name="直接连接符 184"/>
            <p:cNvCxnSpPr/>
            <p:nvPr/>
          </p:nvCxnSpPr>
          <p:spPr>
            <a:xfrm>
              <a:off x="9861618" y="4449727"/>
              <a:ext cx="0" cy="1080000"/>
            </a:xfrm>
            <a:prstGeom prst="line"/>
            <a:ln>
              <a:prstDash val="dash"/>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a:off x="7179571" y="4418114"/>
              <a:ext cx="2916000" cy="0"/>
            </a:xfrm>
            <a:prstGeom prst="line"/>
            <a:ln>
              <a:prstDash val="dash"/>
            </a:ln>
          </p:spPr>
          <p:style>
            <a:lnRef idx="1">
              <a:schemeClr val="accent1"/>
            </a:lnRef>
            <a:fillRef idx="0">
              <a:schemeClr val="accent1"/>
            </a:fillRef>
            <a:effectRef idx="0">
              <a:schemeClr val="accent1"/>
            </a:effectRef>
            <a:fontRef idx="minor">
              <a:schemeClr val="tx1"/>
            </a:fontRef>
          </p:style>
        </p:cxnSp>
        <p:sp>
          <p:nvSpPr>
            <p:cNvPr id="187" name="星形: 五角 186"/>
            <p:cNvSpPr/>
            <p:nvPr/>
          </p:nvSpPr>
          <p:spPr>
            <a:xfrm>
              <a:off x="9943887" y="4282154"/>
              <a:ext cx="235549" cy="235549"/>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sp>
          <p:nvSpPr>
            <p:cNvPr id="188" name="星形: 五角 187"/>
            <p:cNvSpPr/>
            <p:nvPr/>
          </p:nvSpPr>
          <p:spPr>
            <a:xfrm>
              <a:off x="9754004" y="4282723"/>
              <a:ext cx="235549" cy="235549"/>
            </a:xfrm>
            <a:prstGeom prst="star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grpSp>
          <p:nvGrpSpPr>
            <p:cNvPr id="189" name="组合 188"/>
            <p:cNvGrpSpPr/>
            <p:nvPr/>
          </p:nvGrpSpPr>
          <p:grpSpPr>
            <a:xfrm>
              <a:off x="10855988" y="4104271"/>
              <a:ext cx="1344190" cy="1178559"/>
              <a:chOff x="10945043" y="4134894"/>
              <a:chExt cx="1417603" cy="1242926"/>
            </a:xfrm>
          </p:grpSpPr>
          <p:grpSp>
            <p:nvGrpSpPr>
              <p:cNvPr id="190" name="组合 189"/>
              <p:cNvGrpSpPr/>
              <p:nvPr/>
            </p:nvGrpSpPr>
            <p:grpSpPr>
              <a:xfrm>
                <a:off x="11107719" y="4162474"/>
                <a:ext cx="1254927" cy="1215346"/>
                <a:chOff x="11107719" y="4162474"/>
                <a:chExt cx="1254927" cy="1215346"/>
              </a:xfrm>
            </p:grpSpPr>
            <p:grpSp>
              <p:nvGrpSpPr>
                <p:cNvPr id="192" name="组合 191"/>
                <p:cNvGrpSpPr/>
                <p:nvPr/>
              </p:nvGrpSpPr>
              <p:grpSpPr>
                <a:xfrm>
                  <a:off x="11107719" y="4162474"/>
                  <a:ext cx="1254927" cy="442038"/>
                  <a:chOff x="11069403" y="3835375"/>
                  <a:chExt cx="1254927" cy="442038"/>
                </a:xfrm>
              </p:grpSpPr>
              <p:sp>
                <p:nvSpPr>
                  <p:cNvPr id="199" name="矩形 198"/>
                  <p:cNvSpPr/>
                  <p:nvPr/>
                </p:nvSpPr>
                <p:spPr>
                  <a:xfrm>
                    <a:off x="11192127" y="3835375"/>
                    <a:ext cx="1132203" cy="442038"/>
                  </a:xfrm>
                  <a:prstGeom prst="rect"/>
                </p:spPr>
                <p:txBody>
                  <a:bodyPr wrap="square">
                    <a:spAutoFit/>
                  </a:bodyPr>
                  <a:lstStyle/>
                  <a:p>
                    <a:pPr>
                      <a:lnSpc>
                        <a:spcPct val="150000"/>
                      </a:lnSpc>
                    </a:pPr>
                    <a:r>
                      <a:rPr lang="en-US" altLang="zh-CN" sz="600" dirty="1">
                        <a:latin typeface="微软雅黑" panose="020b0503020204020204" pitchFamily="34" charset="-122"/>
                        <a:ea typeface="微软雅黑" panose="020b0503020204020204" pitchFamily="34" charset="-122"/>
                      </a:rPr>
                      <a:t>KaDa</a:t>
                    </a:r>
                    <a:r>
                      <a:rPr lang="zh-CN" altLang="en-US" sz="600" dirty="1">
                        <a:latin typeface="微软雅黑" panose="020b0503020204020204" pitchFamily="34" charset="-122"/>
                        <a:ea typeface="微软雅黑" panose="020b0503020204020204" pitchFamily="34" charset="-122"/>
                      </a:rPr>
                      <a:t>故事</a:t>
                    </a:r>
                    <a:endParaRPr lang="en-US" altLang="zh-CN" sz="600">
                      <a:latin typeface="微软雅黑" panose="020b0503020204020204" pitchFamily="34" charset="-122"/>
                      <a:ea typeface="微软雅黑" panose="020b0503020204020204" pitchFamily="34" charset="-122"/>
                    </a:endParaRPr>
                  </a:p>
                </p:txBody>
              </p:sp>
              <p:sp>
                <p:nvSpPr>
                  <p:cNvPr id="200" name="星形: 五角 199"/>
                  <p:cNvSpPr/>
                  <p:nvPr/>
                </p:nvSpPr>
                <p:spPr>
                  <a:xfrm>
                    <a:off x="11069403" y="3878977"/>
                    <a:ext cx="232357" cy="232356"/>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grpSp>
            <p:grpSp>
              <p:nvGrpSpPr>
                <p:cNvPr id="193" name="组合 192"/>
                <p:cNvGrpSpPr/>
                <p:nvPr/>
              </p:nvGrpSpPr>
              <p:grpSpPr>
                <a:xfrm>
                  <a:off x="11107719" y="4549128"/>
                  <a:ext cx="1112032" cy="442038"/>
                  <a:chOff x="11069403" y="3835375"/>
                  <a:chExt cx="1112032" cy="442038"/>
                </a:xfrm>
              </p:grpSpPr>
              <p:sp>
                <p:nvSpPr>
                  <p:cNvPr id="197" name="矩形 196"/>
                  <p:cNvSpPr/>
                  <p:nvPr/>
                </p:nvSpPr>
                <p:spPr>
                  <a:xfrm>
                    <a:off x="11192113" y="3835375"/>
                    <a:ext cx="989322" cy="442038"/>
                  </a:xfrm>
                  <a:prstGeom prst="rect"/>
                </p:spPr>
                <p:txBody>
                  <a:bodyPr wrap="none">
                    <a:spAutoFit/>
                  </a:bodyPr>
                  <a:lstStyle/>
                  <a:p>
                    <a:pPr>
                      <a:lnSpc>
                        <a:spcPct val="150000"/>
                      </a:lnSpc>
                    </a:pPr>
                    <a:r>
                      <a:rPr lang="zh-CN" altLang="en-US" sz="600" dirty="1">
                        <a:latin typeface="微软雅黑" panose="020b0503020204020204" pitchFamily="34" charset="-122"/>
                        <a:ea typeface="微软雅黑" panose="020b0503020204020204" pitchFamily="34" charset="-122"/>
                      </a:rPr>
                      <a:t>咿啦看书</a:t>
                    </a:r>
                    <a:endParaRPr lang="en-US" altLang="zh-CN" sz="600">
                      <a:latin typeface="微软雅黑" panose="020b0503020204020204" pitchFamily="34" charset="-122"/>
                      <a:ea typeface="微软雅黑" panose="020b0503020204020204" pitchFamily="34" charset="-122"/>
                    </a:endParaRPr>
                  </a:p>
                </p:txBody>
              </p:sp>
              <p:sp>
                <p:nvSpPr>
                  <p:cNvPr id="198" name="星形: 五角 197"/>
                  <p:cNvSpPr/>
                  <p:nvPr/>
                </p:nvSpPr>
                <p:spPr>
                  <a:xfrm>
                    <a:off x="11069403" y="3878977"/>
                    <a:ext cx="232357" cy="232356"/>
                  </a:xfrm>
                  <a:prstGeom prst="star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grpSp>
            <p:grpSp>
              <p:nvGrpSpPr>
                <p:cNvPr id="194" name="组合 193"/>
                <p:cNvGrpSpPr/>
                <p:nvPr/>
              </p:nvGrpSpPr>
              <p:grpSpPr>
                <a:xfrm>
                  <a:off x="11107719" y="4935782"/>
                  <a:ext cx="1112032" cy="442038"/>
                  <a:chOff x="11069403" y="3835375"/>
                  <a:chExt cx="1112032" cy="442038"/>
                </a:xfrm>
              </p:grpSpPr>
              <p:sp>
                <p:nvSpPr>
                  <p:cNvPr id="195" name="矩形 194"/>
                  <p:cNvSpPr/>
                  <p:nvPr/>
                </p:nvSpPr>
                <p:spPr>
                  <a:xfrm>
                    <a:off x="11192113" y="3835375"/>
                    <a:ext cx="989322" cy="442038"/>
                  </a:xfrm>
                  <a:prstGeom prst="rect"/>
                </p:spPr>
                <p:txBody>
                  <a:bodyPr wrap="none">
                    <a:spAutoFit/>
                  </a:bodyPr>
                  <a:lstStyle/>
                  <a:p>
                    <a:pPr>
                      <a:lnSpc>
                        <a:spcPct val="150000"/>
                      </a:lnSpc>
                    </a:pPr>
                    <a:r>
                      <a:rPr lang="zh-CN" altLang="en-US" sz="600" dirty="1">
                        <a:latin typeface="微软雅黑" panose="020b0503020204020204" pitchFamily="34" charset="-122"/>
                        <a:ea typeface="微软雅黑" panose="020b0503020204020204" pitchFamily="34" charset="-122"/>
                      </a:rPr>
                      <a:t>物灵科技</a:t>
                    </a:r>
                    <a:endParaRPr lang="en-US" altLang="zh-CN" sz="600">
                      <a:latin typeface="微软雅黑" panose="020b0503020204020204" pitchFamily="34" charset="-122"/>
                      <a:ea typeface="微软雅黑" panose="020b0503020204020204" pitchFamily="34" charset="-122"/>
                    </a:endParaRPr>
                  </a:p>
                </p:txBody>
              </p:sp>
              <p:sp>
                <p:nvSpPr>
                  <p:cNvPr id="196" name="星形: 五角 195"/>
                  <p:cNvSpPr/>
                  <p:nvPr/>
                </p:nvSpPr>
                <p:spPr>
                  <a:xfrm>
                    <a:off x="11069403" y="3878977"/>
                    <a:ext cx="232357" cy="232356"/>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p>
                </p:txBody>
              </p:sp>
            </p:grpSp>
          </p:grpSp>
          <p:sp>
            <p:nvSpPr>
              <p:cNvPr id="191" name="矩形 190"/>
              <p:cNvSpPr/>
              <p:nvPr/>
            </p:nvSpPr>
            <p:spPr>
              <a:xfrm>
                <a:off x="10945043" y="4134894"/>
                <a:ext cx="1181006" cy="1162976"/>
              </a:xfrm>
              <a:prstGeom prst="rect"/>
              <a:noFill/>
              <a:ln w="6350">
                <a:solidFill>
                  <a:srgbClr val="1F497D"/>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latin typeface="微软雅黑" panose="020b0503020204020204" pitchFamily="34" charset="-122"/>
                  <a:ea typeface="微软雅黑" panose="020b0503020204020204" pitchFamily="34" charset="-122"/>
                </a:endParaRPr>
              </a:p>
            </p:txBody>
          </p:sp>
        </p:grpSp>
      </p:grpSp>
      <p:sp>
        <p:nvSpPr>
          <p:cNvPr id="161" name="文本框 160"/>
          <p:cNvSpPr txBox="1"/>
          <p:nvPr/>
        </p:nvSpPr>
        <p:spPr>
          <a:xfrm>
            <a:off x="468933" y="534316"/>
            <a:ext cx="5184000"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电子绘本优势与问题并存，问题将随着技术的发展得到一定程度的解决</a:t>
            </a:r>
          </a:p>
        </p:txBody>
      </p:sp>
      <p:grpSp>
        <p:nvGrpSpPr>
          <p:cNvPr id="233" name="组合 232"/>
          <p:cNvGrpSpPr/>
          <p:nvPr/>
        </p:nvGrpSpPr>
        <p:grpSpPr>
          <a:xfrm>
            <a:off x="3674794" y="7363268"/>
            <a:ext cx="413003" cy="434174"/>
            <a:chOff x="7664405" y="3015755"/>
            <a:chExt cx="926905" cy="974420"/>
          </a:xfrm>
        </p:grpSpPr>
        <p:sp>
          <p:nvSpPr>
            <p:cNvPr id="286" name="文本框 53"/>
            <p:cNvSpPr/>
            <p:nvPr/>
          </p:nvSpPr>
          <p:spPr>
            <a:xfrm>
              <a:off x="7664405" y="3575728"/>
              <a:ext cx="926905" cy="414447"/>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漫画</a:t>
              </a:r>
            </a:p>
          </p:txBody>
        </p:sp>
        <p:grpSp>
          <p:nvGrpSpPr>
            <p:cNvPr id="287" name="组合 286"/>
            <p:cNvGrpSpPr/>
            <p:nvPr/>
          </p:nvGrpSpPr>
          <p:grpSpPr>
            <a:xfrm>
              <a:off x="7814325" y="3015755"/>
              <a:ext cx="636550" cy="636550"/>
              <a:chOff x="7814325" y="3015755"/>
              <a:chExt cx="636550" cy="636550"/>
            </a:xfrm>
          </p:grpSpPr>
          <p:sp>
            <p:nvSpPr>
              <p:cNvPr id="288" name="椭圆 13"/>
              <p:cNvSpPr/>
              <p:nvPr/>
            </p:nvSpPr>
            <p:spPr>
              <a:xfrm>
                <a:off x="7814325" y="3015755"/>
                <a:ext cx="636550" cy="636550"/>
              </a:xfrm>
              <a:prstGeom prst="ellipse"/>
              <a:solidFill>
                <a:srgbClr val="005490"/>
              </a:solidFill>
              <a:ln>
                <a:noFill/>
              </a:ln>
              <a:extLst>
                <a:ext uri="{91240B29-F687-4F45-9708-019B960494DF}">
                  <a14:hiddenLine xmlns:a14="http://schemas.microsoft.com/office/drawing/2010/main" w="25400">
                    <a:solidFill>
                      <a:srgbClr val="395E8A"/>
                    </a:solidFill>
                    <a:bevel/>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6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9" name="santas-head-wirh-curly-beard_66566"/>
              <p:cNvSpPr/>
              <p:nvPr/>
            </p:nvSpPr>
            <p:spPr>
              <a:xfrm>
                <a:off x="7935341" y="3066834"/>
                <a:ext cx="376445" cy="475014"/>
              </a:xfrm>
              <a:custGeom>
                <a:gdLst>
                  <a:gd name="connsiteX0" fmla="*/ 157268 w 481736"/>
                  <a:gd name="connsiteY0" fmla="*/ 323587 h 607874"/>
                  <a:gd name="connsiteX1" fmla="*/ 169567 w 481736"/>
                  <a:gd name="connsiteY1" fmla="*/ 323587 h 607874"/>
                  <a:gd name="connsiteX2" fmla="*/ 172979 w 481736"/>
                  <a:gd name="connsiteY2" fmla="*/ 340002 h 607874"/>
                  <a:gd name="connsiteX3" fmla="*/ 159331 w 481736"/>
                  <a:gd name="connsiteY3" fmla="*/ 341896 h 607874"/>
                  <a:gd name="connsiteX4" fmla="*/ 154729 w 481736"/>
                  <a:gd name="connsiteY4" fmla="*/ 335188 h 607874"/>
                  <a:gd name="connsiteX5" fmla="*/ 157268 w 481736"/>
                  <a:gd name="connsiteY5" fmla="*/ 323587 h 607874"/>
                  <a:gd name="connsiteX6" fmla="*/ 317869 w 481736"/>
                  <a:gd name="connsiteY6" fmla="*/ 312888 h 607874"/>
                  <a:gd name="connsiteX7" fmla="*/ 325949 w 481736"/>
                  <a:gd name="connsiteY7" fmla="*/ 320658 h 607874"/>
                  <a:gd name="connsiteX8" fmla="*/ 325949 w 481736"/>
                  <a:gd name="connsiteY8" fmla="*/ 326115 h 607874"/>
                  <a:gd name="connsiteX9" fmla="*/ 325474 w 481736"/>
                  <a:gd name="connsiteY9" fmla="*/ 329674 h 607874"/>
                  <a:gd name="connsiteX10" fmla="*/ 317790 w 481736"/>
                  <a:gd name="connsiteY10" fmla="*/ 335210 h 607874"/>
                  <a:gd name="connsiteX11" fmla="*/ 310105 w 481736"/>
                  <a:gd name="connsiteY11" fmla="*/ 329674 h 607874"/>
                  <a:gd name="connsiteX12" fmla="*/ 309788 w 481736"/>
                  <a:gd name="connsiteY12" fmla="*/ 326115 h 607874"/>
                  <a:gd name="connsiteX13" fmla="*/ 309788 w 481736"/>
                  <a:gd name="connsiteY13" fmla="*/ 320658 h 607874"/>
                  <a:gd name="connsiteX14" fmla="*/ 317869 w 481736"/>
                  <a:gd name="connsiteY14" fmla="*/ 312888 h 607874"/>
                  <a:gd name="connsiteX15" fmla="*/ 252942 w 481736"/>
                  <a:gd name="connsiteY15" fmla="*/ 259352 h 607874"/>
                  <a:gd name="connsiteX16" fmla="*/ 256505 w 481736"/>
                  <a:gd name="connsiteY16" fmla="*/ 261567 h 607874"/>
                  <a:gd name="connsiteX17" fmla="*/ 216839 w 481736"/>
                  <a:gd name="connsiteY17" fmla="*/ 271298 h 607874"/>
                  <a:gd name="connsiteX18" fmla="*/ 136401 w 481736"/>
                  <a:gd name="connsiteY18" fmla="*/ 273514 h 607874"/>
                  <a:gd name="connsiteX19" fmla="*/ 143843 w 481736"/>
                  <a:gd name="connsiteY19" fmla="*/ 273514 h 607874"/>
                  <a:gd name="connsiteX20" fmla="*/ 144793 w 481736"/>
                  <a:gd name="connsiteY20" fmla="*/ 278023 h 607874"/>
                  <a:gd name="connsiteX21" fmla="*/ 178995 w 481736"/>
                  <a:gd name="connsiteY21" fmla="*/ 290919 h 607874"/>
                  <a:gd name="connsiteX22" fmla="*/ 211614 w 481736"/>
                  <a:gd name="connsiteY22" fmla="*/ 262517 h 607874"/>
                  <a:gd name="connsiteX23" fmla="*/ 216760 w 481736"/>
                  <a:gd name="connsiteY23" fmla="*/ 261884 h 607874"/>
                  <a:gd name="connsiteX24" fmla="*/ 252942 w 481736"/>
                  <a:gd name="connsiteY24" fmla="*/ 259352 h 607874"/>
                  <a:gd name="connsiteX25" fmla="*/ 376826 w 481736"/>
                  <a:gd name="connsiteY25" fmla="*/ 229562 h 607874"/>
                  <a:gd name="connsiteX26" fmla="*/ 355843 w 481736"/>
                  <a:gd name="connsiteY26" fmla="*/ 244108 h 607874"/>
                  <a:gd name="connsiteX27" fmla="*/ 358377 w 481736"/>
                  <a:gd name="connsiteY27" fmla="*/ 276993 h 607874"/>
                  <a:gd name="connsiteX28" fmla="*/ 359011 w 481736"/>
                  <a:gd name="connsiteY28" fmla="*/ 280867 h 607874"/>
                  <a:gd name="connsiteX29" fmla="*/ 378727 w 481736"/>
                  <a:gd name="connsiteY29" fmla="*/ 321104 h 607874"/>
                  <a:gd name="connsiteX30" fmla="*/ 380706 w 481736"/>
                  <a:gd name="connsiteY30" fmla="*/ 329168 h 607874"/>
                  <a:gd name="connsiteX31" fmla="*/ 378410 w 481736"/>
                  <a:gd name="connsiteY31" fmla="*/ 366559 h 607874"/>
                  <a:gd name="connsiteX32" fmla="*/ 375955 w 481736"/>
                  <a:gd name="connsiteY32" fmla="*/ 373279 h 607874"/>
                  <a:gd name="connsiteX33" fmla="*/ 350697 w 481736"/>
                  <a:gd name="connsiteY33" fmla="*/ 419445 h 607874"/>
                  <a:gd name="connsiteX34" fmla="*/ 341591 w 481736"/>
                  <a:gd name="connsiteY34" fmla="*/ 423398 h 607874"/>
                  <a:gd name="connsiteX35" fmla="*/ 292498 w 481736"/>
                  <a:gd name="connsiteY35" fmla="*/ 416599 h 607874"/>
                  <a:gd name="connsiteX36" fmla="*/ 289569 w 481736"/>
                  <a:gd name="connsiteY36" fmla="*/ 416599 h 607874"/>
                  <a:gd name="connsiteX37" fmla="*/ 244990 w 481736"/>
                  <a:gd name="connsiteY37" fmla="*/ 443082 h 607874"/>
                  <a:gd name="connsiteX38" fmla="*/ 192968 w 481736"/>
                  <a:gd name="connsiteY38" fmla="*/ 414702 h 607874"/>
                  <a:gd name="connsiteX39" fmla="*/ 176499 w 481736"/>
                  <a:gd name="connsiteY39" fmla="*/ 405374 h 607874"/>
                  <a:gd name="connsiteX40" fmla="*/ 156783 w 481736"/>
                  <a:gd name="connsiteY40" fmla="*/ 423398 h 607874"/>
                  <a:gd name="connsiteX41" fmla="*/ 147677 w 481736"/>
                  <a:gd name="connsiteY41" fmla="*/ 422133 h 607874"/>
                  <a:gd name="connsiteX42" fmla="*/ 109275 w 481736"/>
                  <a:gd name="connsiteY42" fmla="*/ 403477 h 607874"/>
                  <a:gd name="connsiteX43" fmla="*/ 102465 w 481736"/>
                  <a:gd name="connsiteY43" fmla="*/ 400473 h 607874"/>
                  <a:gd name="connsiteX44" fmla="*/ 100882 w 481736"/>
                  <a:gd name="connsiteY44" fmla="*/ 396283 h 607874"/>
                  <a:gd name="connsiteX45" fmla="*/ 86312 w 481736"/>
                  <a:gd name="connsiteY45" fmla="*/ 356678 h 607874"/>
                  <a:gd name="connsiteX46" fmla="*/ 87579 w 481736"/>
                  <a:gd name="connsiteY46" fmla="*/ 346638 h 607874"/>
                  <a:gd name="connsiteX47" fmla="*/ 100486 w 481736"/>
                  <a:gd name="connsiteY47" fmla="*/ 301816 h 607874"/>
                  <a:gd name="connsiteX48" fmla="*/ 97556 w 481736"/>
                  <a:gd name="connsiteY48" fmla="*/ 300867 h 607874"/>
                  <a:gd name="connsiteX49" fmla="*/ 91697 w 481736"/>
                  <a:gd name="connsiteY49" fmla="*/ 261578 h 607874"/>
                  <a:gd name="connsiteX50" fmla="*/ 92963 w 481736"/>
                  <a:gd name="connsiteY50" fmla="*/ 260629 h 607874"/>
                  <a:gd name="connsiteX51" fmla="*/ 88133 w 481736"/>
                  <a:gd name="connsiteY51" fmla="*/ 256756 h 607874"/>
                  <a:gd name="connsiteX52" fmla="*/ 46405 w 481736"/>
                  <a:gd name="connsiteY52" fmla="*/ 305452 h 607874"/>
                  <a:gd name="connsiteX53" fmla="*/ 43872 w 481736"/>
                  <a:gd name="connsiteY53" fmla="*/ 314780 h 607874"/>
                  <a:gd name="connsiteX54" fmla="*/ 10299 w 481736"/>
                  <a:gd name="connsiteY54" fmla="*/ 353516 h 607874"/>
                  <a:gd name="connsiteX55" fmla="*/ 36508 w 481736"/>
                  <a:gd name="connsiteY55" fmla="*/ 381816 h 607874"/>
                  <a:gd name="connsiteX56" fmla="*/ 36824 w 481736"/>
                  <a:gd name="connsiteY56" fmla="*/ 381500 h 607874"/>
                  <a:gd name="connsiteX57" fmla="*/ 42921 w 481736"/>
                  <a:gd name="connsiteY57" fmla="*/ 383714 h 607874"/>
                  <a:gd name="connsiteX58" fmla="*/ 43238 w 481736"/>
                  <a:gd name="connsiteY58" fmla="*/ 383714 h 607874"/>
                  <a:gd name="connsiteX59" fmla="*/ 42288 w 481736"/>
                  <a:gd name="connsiteY59" fmla="*/ 390196 h 607874"/>
                  <a:gd name="connsiteX60" fmla="*/ 39754 w 481736"/>
                  <a:gd name="connsiteY60" fmla="*/ 390196 h 607874"/>
                  <a:gd name="connsiteX61" fmla="*/ 62716 w 481736"/>
                  <a:gd name="connsiteY61" fmla="*/ 468299 h 607874"/>
                  <a:gd name="connsiteX62" fmla="*/ 66913 w 481736"/>
                  <a:gd name="connsiteY62" fmla="*/ 475651 h 607874"/>
                  <a:gd name="connsiteX63" fmla="*/ 64696 w 481736"/>
                  <a:gd name="connsiteY63" fmla="*/ 565059 h 607874"/>
                  <a:gd name="connsiteX64" fmla="*/ 140947 w 481736"/>
                  <a:gd name="connsiteY64" fmla="*/ 568300 h 607874"/>
                  <a:gd name="connsiteX65" fmla="*/ 146727 w 481736"/>
                  <a:gd name="connsiteY65" fmla="*/ 570830 h 607874"/>
                  <a:gd name="connsiteX66" fmla="*/ 147994 w 481736"/>
                  <a:gd name="connsiteY66" fmla="*/ 567273 h 607874"/>
                  <a:gd name="connsiteX67" fmla="*/ 149894 w 481736"/>
                  <a:gd name="connsiteY67" fmla="*/ 567589 h 607874"/>
                  <a:gd name="connsiteX68" fmla="*/ 201599 w 481736"/>
                  <a:gd name="connsiteY68" fmla="*/ 573676 h 607874"/>
                  <a:gd name="connsiteX69" fmla="*/ 210071 w 481736"/>
                  <a:gd name="connsiteY69" fmla="*/ 572727 h 607874"/>
                  <a:gd name="connsiteX70" fmla="*/ 290836 w 481736"/>
                  <a:gd name="connsiteY70" fmla="*/ 565059 h 607874"/>
                  <a:gd name="connsiteX71" fmla="*/ 298516 w 481736"/>
                  <a:gd name="connsiteY71" fmla="*/ 562055 h 607874"/>
                  <a:gd name="connsiteX72" fmla="*/ 303742 w 481736"/>
                  <a:gd name="connsiteY72" fmla="*/ 562055 h 607874"/>
                  <a:gd name="connsiteX73" fmla="*/ 390287 w 481736"/>
                  <a:gd name="connsiteY73" fmla="*/ 523399 h 607874"/>
                  <a:gd name="connsiteX74" fmla="*/ 397334 w 481736"/>
                  <a:gd name="connsiteY74" fmla="*/ 516363 h 607874"/>
                  <a:gd name="connsiteX75" fmla="*/ 447218 w 481736"/>
                  <a:gd name="connsiteY75" fmla="*/ 441896 h 607874"/>
                  <a:gd name="connsiteX76" fmla="*/ 445001 w 481736"/>
                  <a:gd name="connsiteY76" fmla="*/ 438971 h 607874"/>
                  <a:gd name="connsiteX77" fmla="*/ 441675 w 481736"/>
                  <a:gd name="connsiteY77" fmla="*/ 431303 h 607874"/>
                  <a:gd name="connsiteX78" fmla="*/ 471764 w 481736"/>
                  <a:gd name="connsiteY78" fmla="*/ 382923 h 607874"/>
                  <a:gd name="connsiteX79" fmla="*/ 428214 w 481736"/>
                  <a:gd name="connsiteY79" fmla="*/ 344188 h 607874"/>
                  <a:gd name="connsiteX80" fmla="*/ 426631 w 481736"/>
                  <a:gd name="connsiteY80" fmla="*/ 336836 h 607874"/>
                  <a:gd name="connsiteX81" fmla="*/ 427502 w 481736"/>
                  <a:gd name="connsiteY81" fmla="*/ 331065 h 607874"/>
                  <a:gd name="connsiteX82" fmla="*/ 446980 w 481736"/>
                  <a:gd name="connsiteY82" fmla="*/ 303001 h 607874"/>
                  <a:gd name="connsiteX83" fmla="*/ 416575 w 481736"/>
                  <a:gd name="connsiteY83" fmla="*/ 287191 h 607874"/>
                  <a:gd name="connsiteX84" fmla="*/ 411032 w 481736"/>
                  <a:gd name="connsiteY84" fmla="*/ 280155 h 607874"/>
                  <a:gd name="connsiteX85" fmla="*/ 376826 w 481736"/>
                  <a:gd name="connsiteY85" fmla="*/ 229562 h 607874"/>
                  <a:gd name="connsiteX86" fmla="*/ 321004 w 481736"/>
                  <a:gd name="connsiteY86" fmla="*/ 187506 h 607874"/>
                  <a:gd name="connsiteX87" fmla="*/ 296695 w 481736"/>
                  <a:gd name="connsiteY87" fmla="*/ 210985 h 607874"/>
                  <a:gd name="connsiteX88" fmla="*/ 292498 w 481736"/>
                  <a:gd name="connsiteY88" fmla="*/ 215807 h 607874"/>
                  <a:gd name="connsiteX89" fmla="*/ 291548 w 481736"/>
                  <a:gd name="connsiteY89" fmla="*/ 223238 h 607874"/>
                  <a:gd name="connsiteX90" fmla="*/ 286402 w 481736"/>
                  <a:gd name="connsiteY90" fmla="*/ 223870 h 607874"/>
                  <a:gd name="connsiteX91" fmla="*/ 286402 w 481736"/>
                  <a:gd name="connsiteY91" fmla="*/ 223238 h 607874"/>
                  <a:gd name="connsiteX92" fmla="*/ 280938 w 481736"/>
                  <a:gd name="connsiteY92" fmla="*/ 225451 h 607874"/>
                  <a:gd name="connsiteX93" fmla="*/ 250849 w 481736"/>
                  <a:gd name="connsiteY93" fmla="*/ 205056 h 607874"/>
                  <a:gd name="connsiteX94" fmla="*/ 215535 w 481736"/>
                  <a:gd name="connsiteY94" fmla="*/ 211222 h 607874"/>
                  <a:gd name="connsiteX95" fmla="*/ 196848 w 481736"/>
                  <a:gd name="connsiteY95" fmla="*/ 223712 h 607874"/>
                  <a:gd name="connsiteX96" fmla="*/ 196848 w 481736"/>
                  <a:gd name="connsiteY96" fmla="*/ 226242 h 607874"/>
                  <a:gd name="connsiteX97" fmla="*/ 191068 w 481736"/>
                  <a:gd name="connsiteY97" fmla="*/ 226874 h 607874"/>
                  <a:gd name="connsiteX98" fmla="*/ 188534 w 481736"/>
                  <a:gd name="connsiteY98" fmla="*/ 217862 h 607874"/>
                  <a:gd name="connsiteX99" fmla="*/ 182121 w 481736"/>
                  <a:gd name="connsiteY99" fmla="*/ 208771 h 607874"/>
                  <a:gd name="connsiteX100" fmla="*/ 169214 w 481736"/>
                  <a:gd name="connsiteY100" fmla="*/ 209720 h 607874"/>
                  <a:gd name="connsiteX101" fmla="*/ 151795 w 481736"/>
                  <a:gd name="connsiteY101" fmla="*/ 232882 h 607874"/>
                  <a:gd name="connsiteX102" fmla="*/ 144431 w 481736"/>
                  <a:gd name="connsiteY102" fmla="*/ 233831 h 607874"/>
                  <a:gd name="connsiteX103" fmla="*/ 96289 w 481736"/>
                  <a:gd name="connsiteY103" fmla="*/ 213198 h 607874"/>
                  <a:gd name="connsiteX104" fmla="*/ 98269 w 481736"/>
                  <a:gd name="connsiteY104" fmla="*/ 258021 h 607874"/>
                  <a:gd name="connsiteX105" fmla="*/ 96685 w 481736"/>
                  <a:gd name="connsiteY105" fmla="*/ 261894 h 607874"/>
                  <a:gd name="connsiteX106" fmla="*/ 96368 w 481736"/>
                  <a:gd name="connsiteY106" fmla="*/ 264108 h 607874"/>
                  <a:gd name="connsiteX107" fmla="*/ 100248 w 481736"/>
                  <a:gd name="connsiteY107" fmla="*/ 292804 h 607874"/>
                  <a:gd name="connsiteX108" fmla="*/ 104445 w 481736"/>
                  <a:gd name="connsiteY108" fmla="*/ 293120 h 607874"/>
                  <a:gd name="connsiteX109" fmla="*/ 106662 w 481736"/>
                  <a:gd name="connsiteY109" fmla="*/ 295017 h 607874"/>
                  <a:gd name="connsiteX110" fmla="*/ 138334 w 481736"/>
                  <a:gd name="connsiteY110" fmla="*/ 286558 h 607874"/>
                  <a:gd name="connsiteX111" fmla="*/ 140868 w 481736"/>
                  <a:gd name="connsiteY111" fmla="*/ 289800 h 607874"/>
                  <a:gd name="connsiteX112" fmla="*/ 113788 w 481736"/>
                  <a:gd name="connsiteY112" fmla="*/ 303397 h 607874"/>
                  <a:gd name="connsiteX113" fmla="*/ 119568 w 481736"/>
                  <a:gd name="connsiteY113" fmla="*/ 329247 h 607874"/>
                  <a:gd name="connsiteX114" fmla="*/ 100882 w 481736"/>
                  <a:gd name="connsiteY114" fmla="*/ 353041 h 607874"/>
                  <a:gd name="connsiteX115" fmla="*/ 111254 w 481736"/>
                  <a:gd name="connsiteY115" fmla="*/ 388299 h 607874"/>
                  <a:gd name="connsiteX116" fmla="*/ 150924 w 481736"/>
                  <a:gd name="connsiteY116" fmla="*/ 406955 h 607874"/>
                  <a:gd name="connsiteX117" fmla="*/ 192018 w 481736"/>
                  <a:gd name="connsiteY117" fmla="*/ 402054 h 607874"/>
                  <a:gd name="connsiteX118" fmla="*/ 202312 w 481736"/>
                  <a:gd name="connsiteY118" fmla="*/ 402054 h 607874"/>
                  <a:gd name="connsiteX119" fmla="*/ 218781 w 481736"/>
                  <a:gd name="connsiteY119" fmla="*/ 428852 h 607874"/>
                  <a:gd name="connsiteX120" fmla="*/ 246257 w 481736"/>
                  <a:gd name="connsiteY120" fmla="*/ 427271 h 607874"/>
                  <a:gd name="connsiteX121" fmla="*/ 290519 w 481736"/>
                  <a:gd name="connsiteY121" fmla="*/ 376362 h 607874"/>
                  <a:gd name="connsiteX122" fmla="*/ 246574 w 481736"/>
                  <a:gd name="connsiteY122" fmla="*/ 327666 h 607874"/>
                  <a:gd name="connsiteX123" fmla="*/ 200649 w 481736"/>
                  <a:gd name="connsiteY123" fmla="*/ 347033 h 607874"/>
                  <a:gd name="connsiteX124" fmla="*/ 193285 w 481736"/>
                  <a:gd name="connsiteY124" fmla="*/ 347033 h 607874"/>
                  <a:gd name="connsiteX125" fmla="*/ 243011 w 481736"/>
                  <a:gd name="connsiteY125" fmla="*/ 312883 h 607874"/>
                  <a:gd name="connsiteX126" fmla="*/ 305405 w 481736"/>
                  <a:gd name="connsiteY126" fmla="*/ 376757 h 607874"/>
                  <a:gd name="connsiteX127" fmla="*/ 296616 w 481736"/>
                  <a:gd name="connsiteY127" fmla="*/ 403556 h 607874"/>
                  <a:gd name="connsiteX128" fmla="*/ 338661 w 481736"/>
                  <a:gd name="connsiteY128" fmla="*/ 405137 h 607874"/>
                  <a:gd name="connsiteX129" fmla="*/ 366691 w 481736"/>
                  <a:gd name="connsiteY129" fmla="*/ 367113 h 607874"/>
                  <a:gd name="connsiteX130" fmla="*/ 368275 w 481736"/>
                  <a:gd name="connsiteY130" fmla="*/ 328377 h 607874"/>
                  <a:gd name="connsiteX131" fmla="*/ 346658 w 481736"/>
                  <a:gd name="connsiteY131" fmla="*/ 283634 h 607874"/>
                  <a:gd name="connsiteX132" fmla="*/ 304613 w 481736"/>
                  <a:gd name="connsiteY132" fmla="*/ 273594 h 607874"/>
                  <a:gd name="connsiteX133" fmla="*/ 257105 w 481736"/>
                  <a:gd name="connsiteY133" fmla="*/ 256202 h 607874"/>
                  <a:gd name="connsiteX134" fmla="*/ 263281 w 481736"/>
                  <a:gd name="connsiteY134" fmla="*/ 257151 h 607874"/>
                  <a:gd name="connsiteX135" fmla="*/ 300417 w 481736"/>
                  <a:gd name="connsiteY135" fmla="*/ 264819 h 607874"/>
                  <a:gd name="connsiteX136" fmla="*/ 306197 w 481736"/>
                  <a:gd name="connsiteY136" fmla="*/ 264187 h 607874"/>
                  <a:gd name="connsiteX137" fmla="*/ 346579 w 481736"/>
                  <a:gd name="connsiteY137" fmla="*/ 276124 h 607874"/>
                  <a:gd name="connsiteX138" fmla="*/ 339770 w 481736"/>
                  <a:gd name="connsiteY138" fmla="*/ 246084 h 607874"/>
                  <a:gd name="connsiteX139" fmla="*/ 341353 w 481736"/>
                  <a:gd name="connsiteY139" fmla="*/ 239681 h 607874"/>
                  <a:gd name="connsiteX140" fmla="*/ 342620 w 481736"/>
                  <a:gd name="connsiteY140" fmla="*/ 239364 h 607874"/>
                  <a:gd name="connsiteX141" fmla="*/ 365899 w 481736"/>
                  <a:gd name="connsiteY141" fmla="*/ 228376 h 607874"/>
                  <a:gd name="connsiteX142" fmla="*/ 368116 w 481736"/>
                  <a:gd name="connsiteY142" fmla="*/ 221973 h 607874"/>
                  <a:gd name="connsiteX143" fmla="*/ 367800 w 481736"/>
                  <a:gd name="connsiteY143" fmla="*/ 218653 h 607874"/>
                  <a:gd name="connsiteX144" fmla="*/ 340324 w 481736"/>
                  <a:gd name="connsiteY144" fmla="*/ 218337 h 607874"/>
                  <a:gd name="connsiteX145" fmla="*/ 333594 w 481736"/>
                  <a:gd name="connsiteY145" fmla="*/ 213198 h 607874"/>
                  <a:gd name="connsiteX146" fmla="*/ 333910 w 481736"/>
                  <a:gd name="connsiteY146" fmla="*/ 189720 h 607874"/>
                  <a:gd name="connsiteX147" fmla="*/ 321004 w 481736"/>
                  <a:gd name="connsiteY147" fmla="*/ 187506 h 607874"/>
                  <a:gd name="connsiteX148" fmla="*/ 408429 w 481736"/>
                  <a:gd name="connsiteY148" fmla="*/ 10825 h 607874"/>
                  <a:gd name="connsiteX149" fmla="*/ 379518 w 481736"/>
                  <a:gd name="connsiteY149" fmla="*/ 26872 h 607874"/>
                  <a:gd name="connsiteX150" fmla="*/ 372392 w 481736"/>
                  <a:gd name="connsiteY150" fmla="*/ 27821 h 607874"/>
                  <a:gd name="connsiteX151" fmla="*/ 344045 w 481736"/>
                  <a:gd name="connsiteY151" fmla="*/ 19046 h 607874"/>
                  <a:gd name="connsiteX152" fmla="*/ 342224 w 481736"/>
                  <a:gd name="connsiteY152" fmla="*/ 39521 h 607874"/>
                  <a:gd name="connsiteX153" fmla="*/ 342541 w 481736"/>
                  <a:gd name="connsiteY153" fmla="*/ 38572 h 607874"/>
                  <a:gd name="connsiteX154" fmla="*/ 346104 w 481736"/>
                  <a:gd name="connsiteY154" fmla="*/ 39837 h 607874"/>
                  <a:gd name="connsiteX155" fmla="*/ 378727 w 481736"/>
                  <a:gd name="connsiteY155" fmla="*/ 59521 h 607874"/>
                  <a:gd name="connsiteX156" fmla="*/ 384903 w 481736"/>
                  <a:gd name="connsiteY156" fmla="*/ 64343 h 607874"/>
                  <a:gd name="connsiteX157" fmla="*/ 381260 w 481736"/>
                  <a:gd name="connsiteY157" fmla="*/ 69244 h 607874"/>
                  <a:gd name="connsiteX158" fmla="*/ 402322 w 481736"/>
                  <a:gd name="connsiteY158" fmla="*/ 91458 h 607874"/>
                  <a:gd name="connsiteX159" fmla="*/ 418792 w 481736"/>
                  <a:gd name="connsiteY159" fmla="*/ 81102 h 607874"/>
                  <a:gd name="connsiteX160" fmla="*/ 405569 w 481736"/>
                  <a:gd name="connsiteY160" fmla="*/ 55331 h 607874"/>
                  <a:gd name="connsiteX161" fmla="*/ 408815 w 481736"/>
                  <a:gd name="connsiteY161" fmla="*/ 51062 h 607874"/>
                  <a:gd name="connsiteX162" fmla="*/ 415941 w 481736"/>
                  <a:gd name="connsiteY162" fmla="*/ 57228 h 607874"/>
                  <a:gd name="connsiteX163" fmla="*/ 419821 w 481736"/>
                  <a:gd name="connsiteY163" fmla="*/ 55647 h 607874"/>
                  <a:gd name="connsiteX164" fmla="*/ 434707 w 481736"/>
                  <a:gd name="connsiteY164" fmla="*/ 47189 h 607874"/>
                  <a:gd name="connsiteX165" fmla="*/ 420455 w 481736"/>
                  <a:gd name="connsiteY165" fmla="*/ 37465 h 607874"/>
                  <a:gd name="connsiteX166" fmla="*/ 417921 w 481736"/>
                  <a:gd name="connsiteY166" fmla="*/ 31062 h 607874"/>
                  <a:gd name="connsiteX167" fmla="*/ 408429 w 481736"/>
                  <a:gd name="connsiteY167" fmla="*/ 10825 h 607874"/>
                  <a:gd name="connsiteX168" fmla="*/ 414437 w 481736"/>
                  <a:gd name="connsiteY168" fmla="*/ 627 h 607874"/>
                  <a:gd name="connsiteX169" fmla="*/ 426710 w 481736"/>
                  <a:gd name="connsiteY169" fmla="*/ 30667 h 607874"/>
                  <a:gd name="connsiteX170" fmla="*/ 444130 w 481736"/>
                  <a:gd name="connsiteY170" fmla="*/ 54145 h 607874"/>
                  <a:gd name="connsiteX171" fmla="*/ 421167 w 481736"/>
                  <a:gd name="connsiteY171" fmla="*/ 63236 h 607874"/>
                  <a:gd name="connsiteX172" fmla="*/ 425760 w 481736"/>
                  <a:gd name="connsiteY172" fmla="*/ 82604 h 607874"/>
                  <a:gd name="connsiteX173" fmla="*/ 402481 w 481736"/>
                  <a:gd name="connsiteY173" fmla="*/ 98731 h 607874"/>
                  <a:gd name="connsiteX174" fmla="*/ 374451 w 481736"/>
                  <a:gd name="connsiteY174" fmla="*/ 91379 h 607874"/>
                  <a:gd name="connsiteX175" fmla="*/ 370808 w 481736"/>
                  <a:gd name="connsiteY175" fmla="*/ 75252 h 607874"/>
                  <a:gd name="connsiteX176" fmla="*/ 338820 w 481736"/>
                  <a:gd name="connsiteY176" fmla="*/ 51378 h 607874"/>
                  <a:gd name="connsiteX177" fmla="*/ 334623 w 481736"/>
                  <a:gd name="connsiteY177" fmla="*/ 178810 h 607874"/>
                  <a:gd name="connsiteX178" fmla="*/ 341987 w 481736"/>
                  <a:gd name="connsiteY178" fmla="*/ 184344 h 607874"/>
                  <a:gd name="connsiteX179" fmla="*/ 345312 w 481736"/>
                  <a:gd name="connsiteY179" fmla="*/ 205609 h 607874"/>
                  <a:gd name="connsiteX180" fmla="*/ 376985 w 481736"/>
                  <a:gd name="connsiteY180" fmla="*/ 216281 h 607874"/>
                  <a:gd name="connsiteX181" fmla="*/ 377301 w 481736"/>
                  <a:gd name="connsiteY181" fmla="*/ 220787 h 607874"/>
                  <a:gd name="connsiteX182" fmla="*/ 421880 w 481736"/>
                  <a:gd name="connsiteY182" fmla="*/ 277942 h 607874"/>
                  <a:gd name="connsiteX183" fmla="*/ 432490 w 481736"/>
                  <a:gd name="connsiteY183" fmla="*/ 336915 h 607874"/>
                  <a:gd name="connsiteX184" fmla="*/ 481265 w 481736"/>
                  <a:gd name="connsiteY184" fmla="*/ 384030 h 607874"/>
                  <a:gd name="connsiteX185" fmla="*/ 451969 w 481736"/>
                  <a:gd name="connsiteY185" fmla="*/ 435730 h 607874"/>
                  <a:gd name="connsiteX186" fmla="*/ 403748 w 481736"/>
                  <a:gd name="connsiteY186" fmla="*/ 528853 h 607874"/>
                  <a:gd name="connsiteX187" fmla="*/ 300100 w 481736"/>
                  <a:gd name="connsiteY187" fmla="*/ 569881 h 607874"/>
                  <a:gd name="connsiteX188" fmla="*/ 205717 w 481736"/>
                  <a:gd name="connsiteY188" fmla="*/ 584427 h 607874"/>
                  <a:gd name="connsiteX189" fmla="*/ 144431 w 481736"/>
                  <a:gd name="connsiteY189" fmla="*/ 572490 h 607874"/>
                  <a:gd name="connsiteX190" fmla="*/ 73960 w 481736"/>
                  <a:gd name="connsiteY190" fmla="*/ 592885 h 607874"/>
                  <a:gd name="connsiteX191" fmla="*/ 44188 w 481736"/>
                  <a:gd name="connsiteY191" fmla="*/ 503794 h 607874"/>
                  <a:gd name="connsiteX192" fmla="*/ 49414 w 481736"/>
                  <a:gd name="connsiteY192" fmla="*/ 485137 h 607874"/>
                  <a:gd name="connsiteX193" fmla="*/ 43872 w 481736"/>
                  <a:gd name="connsiteY193" fmla="*/ 476679 h 607874"/>
                  <a:gd name="connsiteX194" fmla="*/ 18059 w 481736"/>
                  <a:gd name="connsiteY194" fmla="*/ 454781 h 607874"/>
                  <a:gd name="connsiteX195" fmla="*/ 28986 w 481736"/>
                  <a:gd name="connsiteY195" fmla="*/ 388694 h 607874"/>
                  <a:gd name="connsiteX196" fmla="*/ 5 w 481736"/>
                  <a:gd name="connsiteY196" fmla="*/ 352883 h 607874"/>
                  <a:gd name="connsiteX197" fmla="*/ 32628 w 481736"/>
                  <a:gd name="connsiteY197" fmla="*/ 305768 h 607874"/>
                  <a:gd name="connsiteX198" fmla="*/ 80136 w 481736"/>
                  <a:gd name="connsiteY198" fmla="*/ 247981 h 607874"/>
                  <a:gd name="connsiteX199" fmla="*/ 91697 w 481736"/>
                  <a:gd name="connsiteY199" fmla="*/ 205056 h 607874"/>
                  <a:gd name="connsiteX200" fmla="*/ 92647 w 481736"/>
                  <a:gd name="connsiteY200" fmla="*/ 204423 h 607874"/>
                  <a:gd name="connsiteX201" fmla="*/ 332723 w 481736"/>
                  <a:gd name="connsiteY201" fmla="*/ 39600 h 607874"/>
                  <a:gd name="connsiteX202" fmla="*/ 333039 w 481736"/>
                  <a:gd name="connsiteY202" fmla="*/ 14382 h 607874"/>
                  <a:gd name="connsiteX203" fmla="*/ 374451 w 481736"/>
                  <a:gd name="connsiteY203" fmla="*/ 17386 h 607874"/>
                  <a:gd name="connsiteX204" fmla="*/ 414437 w 481736"/>
                  <a:gd name="connsiteY204" fmla="*/ 627 h 60787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Lst>
                <a:rect l="l" t="t" r="r" b="b"/>
                <a:pathLst>
                  <a:path w="481736" h="607874">
                    <a:moveTo>
                      <a:pt x="157268" y="323587"/>
                    </a:moveTo>
                    <a:cubicBezTo>
                      <a:pt x="161077" y="320667"/>
                      <a:pt x="165679" y="320036"/>
                      <a:pt x="169567" y="323587"/>
                    </a:cubicBezTo>
                    <a:cubicBezTo>
                      <a:pt x="173455" y="327060"/>
                      <a:pt x="173773" y="335188"/>
                      <a:pt x="172979" y="340002"/>
                    </a:cubicBezTo>
                    <a:cubicBezTo>
                      <a:pt x="171234" y="346394"/>
                      <a:pt x="162584" y="346710"/>
                      <a:pt x="159331" y="341896"/>
                    </a:cubicBezTo>
                    <a:cubicBezTo>
                      <a:pt x="156951" y="340949"/>
                      <a:pt x="155046" y="338739"/>
                      <a:pt x="154729" y="335188"/>
                    </a:cubicBezTo>
                    <a:cubicBezTo>
                      <a:pt x="154729" y="331242"/>
                      <a:pt x="154015" y="326113"/>
                      <a:pt x="157268" y="323587"/>
                    </a:cubicBezTo>
                    <a:close/>
                    <a:moveTo>
                      <a:pt x="317869" y="312888"/>
                    </a:moveTo>
                    <a:cubicBezTo>
                      <a:pt x="321988" y="312888"/>
                      <a:pt x="326108" y="315478"/>
                      <a:pt x="325949" y="320658"/>
                    </a:cubicBezTo>
                    <a:lnTo>
                      <a:pt x="325949" y="326115"/>
                    </a:lnTo>
                    <a:cubicBezTo>
                      <a:pt x="326266" y="327381"/>
                      <a:pt x="325949" y="328725"/>
                      <a:pt x="325474" y="329674"/>
                    </a:cubicBezTo>
                    <a:cubicBezTo>
                      <a:pt x="324523" y="334261"/>
                      <a:pt x="321355" y="335843"/>
                      <a:pt x="317790" y="335210"/>
                    </a:cubicBezTo>
                    <a:cubicBezTo>
                      <a:pt x="314304" y="335843"/>
                      <a:pt x="311056" y="334261"/>
                      <a:pt x="310105" y="329674"/>
                    </a:cubicBezTo>
                    <a:cubicBezTo>
                      <a:pt x="309788" y="328330"/>
                      <a:pt x="309471" y="327381"/>
                      <a:pt x="309788" y="326115"/>
                    </a:cubicBezTo>
                    <a:lnTo>
                      <a:pt x="309788" y="320658"/>
                    </a:lnTo>
                    <a:cubicBezTo>
                      <a:pt x="309630" y="315478"/>
                      <a:pt x="313749" y="312888"/>
                      <a:pt x="317869" y="312888"/>
                    </a:cubicBezTo>
                    <a:close/>
                    <a:moveTo>
                      <a:pt x="252942" y="259352"/>
                    </a:moveTo>
                    <a:cubicBezTo>
                      <a:pt x="254209" y="257374"/>
                      <a:pt x="257534" y="259035"/>
                      <a:pt x="256505" y="261567"/>
                    </a:cubicBezTo>
                    <a:cubicBezTo>
                      <a:pt x="247875" y="280634"/>
                      <a:pt x="229428" y="284432"/>
                      <a:pt x="216839" y="271298"/>
                    </a:cubicBezTo>
                    <a:cubicBezTo>
                      <a:pt x="210110" y="314179"/>
                      <a:pt x="130305" y="301837"/>
                      <a:pt x="136401" y="273514"/>
                    </a:cubicBezTo>
                    <a:cubicBezTo>
                      <a:pt x="137351" y="269558"/>
                      <a:pt x="142576" y="269874"/>
                      <a:pt x="143843" y="273514"/>
                    </a:cubicBezTo>
                    <a:cubicBezTo>
                      <a:pt x="144476" y="275096"/>
                      <a:pt x="144476" y="276441"/>
                      <a:pt x="144793" y="278023"/>
                    </a:cubicBezTo>
                    <a:cubicBezTo>
                      <a:pt x="149227" y="286963"/>
                      <a:pt x="172503" y="291235"/>
                      <a:pt x="178995" y="290919"/>
                    </a:cubicBezTo>
                    <a:cubicBezTo>
                      <a:pt x="197363" y="289653"/>
                      <a:pt x="206389" y="279289"/>
                      <a:pt x="211614" y="262517"/>
                    </a:cubicBezTo>
                    <a:cubicBezTo>
                      <a:pt x="212248" y="260301"/>
                      <a:pt x="215494" y="259668"/>
                      <a:pt x="216760" y="261884"/>
                    </a:cubicBezTo>
                    <a:cubicBezTo>
                      <a:pt x="234257" y="275175"/>
                      <a:pt x="246212" y="274542"/>
                      <a:pt x="252942" y="259352"/>
                    </a:cubicBezTo>
                    <a:close/>
                    <a:moveTo>
                      <a:pt x="376826" y="229562"/>
                    </a:moveTo>
                    <a:cubicBezTo>
                      <a:pt x="372630" y="236677"/>
                      <a:pt x="364632" y="241578"/>
                      <a:pt x="355843" y="244108"/>
                    </a:cubicBezTo>
                    <a:cubicBezTo>
                      <a:pt x="367800" y="251776"/>
                      <a:pt x="371996" y="265373"/>
                      <a:pt x="358377" y="276993"/>
                    </a:cubicBezTo>
                    <a:cubicBezTo>
                      <a:pt x="359011" y="277942"/>
                      <a:pt x="359644" y="279286"/>
                      <a:pt x="359011" y="280867"/>
                    </a:cubicBezTo>
                    <a:cubicBezTo>
                      <a:pt x="352914" y="300155"/>
                      <a:pt x="358377" y="314069"/>
                      <a:pt x="378727" y="321104"/>
                    </a:cubicBezTo>
                    <a:cubicBezTo>
                      <a:pt x="382290" y="322369"/>
                      <a:pt x="382923" y="326164"/>
                      <a:pt x="380706" y="329168"/>
                    </a:cubicBezTo>
                    <a:cubicBezTo>
                      <a:pt x="379993" y="341658"/>
                      <a:pt x="379122" y="353990"/>
                      <a:pt x="378410" y="366559"/>
                    </a:cubicBezTo>
                    <a:cubicBezTo>
                      <a:pt x="380152" y="369405"/>
                      <a:pt x="378885" y="372330"/>
                      <a:pt x="375955" y="373279"/>
                    </a:cubicBezTo>
                    <a:cubicBezTo>
                      <a:pt x="354576" y="380789"/>
                      <a:pt x="346817" y="397864"/>
                      <a:pt x="350697" y="419445"/>
                    </a:cubicBezTo>
                    <a:cubicBezTo>
                      <a:pt x="351647" y="424663"/>
                      <a:pt x="344125" y="428852"/>
                      <a:pt x="341591" y="423398"/>
                    </a:cubicBezTo>
                    <a:cubicBezTo>
                      <a:pt x="330901" y="401105"/>
                      <a:pt x="309285" y="402686"/>
                      <a:pt x="292498" y="416599"/>
                    </a:cubicBezTo>
                    <a:cubicBezTo>
                      <a:pt x="291469" y="417548"/>
                      <a:pt x="290202" y="417232"/>
                      <a:pt x="289569" y="416599"/>
                    </a:cubicBezTo>
                    <a:cubicBezTo>
                      <a:pt x="277929" y="429880"/>
                      <a:pt x="262093" y="439524"/>
                      <a:pt x="244990" y="443082"/>
                    </a:cubicBezTo>
                    <a:cubicBezTo>
                      <a:pt x="221711" y="447904"/>
                      <a:pt x="195502" y="437943"/>
                      <a:pt x="192968" y="414702"/>
                    </a:cubicBezTo>
                    <a:cubicBezTo>
                      <a:pt x="188772" y="409247"/>
                      <a:pt x="182913" y="405058"/>
                      <a:pt x="176499" y="405374"/>
                    </a:cubicBezTo>
                    <a:cubicBezTo>
                      <a:pt x="165493" y="406006"/>
                      <a:pt x="160980" y="414623"/>
                      <a:pt x="156783" y="423398"/>
                    </a:cubicBezTo>
                    <a:cubicBezTo>
                      <a:pt x="155041" y="426955"/>
                      <a:pt x="148311" y="426323"/>
                      <a:pt x="147677" y="422133"/>
                    </a:cubicBezTo>
                    <a:cubicBezTo>
                      <a:pt x="144114" y="401579"/>
                      <a:pt x="127645" y="388931"/>
                      <a:pt x="109275" y="403477"/>
                    </a:cubicBezTo>
                    <a:cubicBezTo>
                      <a:pt x="106424" y="405690"/>
                      <a:pt x="102465" y="403793"/>
                      <a:pt x="102465" y="400473"/>
                    </a:cubicBezTo>
                    <a:cubicBezTo>
                      <a:pt x="100882" y="399840"/>
                      <a:pt x="99931" y="397864"/>
                      <a:pt x="100882" y="396283"/>
                    </a:cubicBezTo>
                    <a:cubicBezTo>
                      <a:pt x="112204" y="378259"/>
                      <a:pt x="104365" y="364346"/>
                      <a:pt x="86312" y="356678"/>
                    </a:cubicBezTo>
                    <a:cubicBezTo>
                      <a:pt x="81799" y="354622"/>
                      <a:pt x="83066" y="347587"/>
                      <a:pt x="87579" y="346638"/>
                    </a:cubicBezTo>
                    <a:cubicBezTo>
                      <a:pt x="116955" y="340551"/>
                      <a:pt x="110225" y="321262"/>
                      <a:pt x="100486" y="301816"/>
                    </a:cubicBezTo>
                    <a:cubicBezTo>
                      <a:pt x="99456" y="301499"/>
                      <a:pt x="98506" y="301183"/>
                      <a:pt x="97556" y="300867"/>
                    </a:cubicBezTo>
                    <a:cubicBezTo>
                      <a:pt x="81403" y="292566"/>
                      <a:pt x="81720" y="274780"/>
                      <a:pt x="91697" y="261578"/>
                    </a:cubicBezTo>
                    <a:cubicBezTo>
                      <a:pt x="92013" y="261262"/>
                      <a:pt x="92330" y="260946"/>
                      <a:pt x="92963" y="260629"/>
                    </a:cubicBezTo>
                    <a:cubicBezTo>
                      <a:pt x="91063" y="259286"/>
                      <a:pt x="89717" y="258021"/>
                      <a:pt x="88133" y="256756"/>
                    </a:cubicBezTo>
                    <a:cubicBezTo>
                      <a:pt x="60024" y="246400"/>
                      <a:pt x="23522" y="277705"/>
                      <a:pt x="46405" y="305452"/>
                    </a:cubicBezTo>
                    <a:cubicBezTo>
                      <a:pt x="48781" y="308693"/>
                      <a:pt x="48464" y="313831"/>
                      <a:pt x="43872" y="314780"/>
                    </a:cubicBezTo>
                    <a:cubicBezTo>
                      <a:pt x="25818" y="319049"/>
                      <a:pt x="9349" y="333436"/>
                      <a:pt x="10299" y="353516"/>
                    </a:cubicBezTo>
                    <a:cubicBezTo>
                      <a:pt x="11249" y="371540"/>
                      <a:pt x="21938" y="377627"/>
                      <a:pt x="36508" y="381816"/>
                    </a:cubicBezTo>
                    <a:cubicBezTo>
                      <a:pt x="36508" y="381816"/>
                      <a:pt x="36508" y="381500"/>
                      <a:pt x="36824" y="381500"/>
                    </a:cubicBezTo>
                    <a:cubicBezTo>
                      <a:pt x="39041" y="379524"/>
                      <a:pt x="42605" y="381184"/>
                      <a:pt x="42921" y="383714"/>
                    </a:cubicBezTo>
                    <a:lnTo>
                      <a:pt x="43238" y="383714"/>
                    </a:lnTo>
                    <a:cubicBezTo>
                      <a:pt x="47197" y="384662"/>
                      <a:pt x="45613" y="389880"/>
                      <a:pt x="42288" y="390196"/>
                    </a:cubicBezTo>
                    <a:lnTo>
                      <a:pt x="39754" y="390196"/>
                    </a:lnTo>
                    <a:cubicBezTo>
                      <a:pt x="22255" y="418971"/>
                      <a:pt x="14575" y="468616"/>
                      <a:pt x="62716" y="468299"/>
                    </a:cubicBezTo>
                    <a:cubicBezTo>
                      <a:pt x="66280" y="468299"/>
                      <a:pt x="68813" y="472410"/>
                      <a:pt x="66913" y="475651"/>
                    </a:cubicBezTo>
                    <a:cubicBezTo>
                      <a:pt x="51473" y="502134"/>
                      <a:pt x="48860" y="537628"/>
                      <a:pt x="64696" y="565059"/>
                    </a:cubicBezTo>
                    <a:cubicBezTo>
                      <a:pt x="86312" y="601818"/>
                      <a:pt x="114105" y="596996"/>
                      <a:pt x="140947" y="568300"/>
                    </a:cubicBezTo>
                    <a:cubicBezTo>
                      <a:pt x="143164" y="566008"/>
                      <a:pt x="146727" y="568300"/>
                      <a:pt x="146727" y="570830"/>
                    </a:cubicBezTo>
                    <a:cubicBezTo>
                      <a:pt x="147044" y="569486"/>
                      <a:pt x="147360" y="568537"/>
                      <a:pt x="147994" y="567273"/>
                    </a:cubicBezTo>
                    <a:cubicBezTo>
                      <a:pt x="148311" y="566324"/>
                      <a:pt x="149578" y="566640"/>
                      <a:pt x="149894" y="567589"/>
                    </a:cubicBezTo>
                    <a:cubicBezTo>
                      <a:pt x="157733" y="591067"/>
                      <a:pt x="189722" y="598577"/>
                      <a:pt x="201599" y="573676"/>
                    </a:cubicBezTo>
                    <a:cubicBezTo>
                      <a:pt x="203024" y="570830"/>
                      <a:pt x="207854" y="570198"/>
                      <a:pt x="210071" y="572727"/>
                    </a:cubicBezTo>
                    <a:cubicBezTo>
                      <a:pt x="232638" y="601186"/>
                      <a:pt x="292419" y="617945"/>
                      <a:pt x="290836" y="565059"/>
                    </a:cubicBezTo>
                    <a:cubicBezTo>
                      <a:pt x="290519" y="560790"/>
                      <a:pt x="296299" y="559526"/>
                      <a:pt x="298516" y="562055"/>
                    </a:cubicBezTo>
                    <a:cubicBezTo>
                      <a:pt x="299783" y="560790"/>
                      <a:pt x="301842" y="560474"/>
                      <a:pt x="303742" y="562055"/>
                    </a:cubicBezTo>
                    <a:cubicBezTo>
                      <a:pt x="332406" y="588854"/>
                      <a:pt x="410636" y="571779"/>
                      <a:pt x="390287" y="523399"/>
                    </a:cubicBezTo>
                    <a:cubicBezTo>
                      <a:pt x="388228" y="519288"/>
                      <a:pt x="393454" y="515098"/>
                      <a:pt x="397334" y="516363"/>
                    </a:cubicBezTo>
                    <a:cubicBezTo>
                      <a:pt x="441279" y="530592"/>
                      <a:pt x="491955" y="474465"/>
                      <a:pt x="447218" y="441896"/>
                    </a:cubicBezTo>
                    <a:cubicBezTo>
                      <a:pt x="445951" y="441184"/>
                      <a:pt x="445317" y="439920"/>
                      <a:pt x="445001" y="438971"/>
                    </a:cubicBezTo>
                    <a:cubicBezTo>
                      <a:pt x="440408" y="440631"/>
                      <a:pt x="437479" y="433516"/>
                      <a:pt x="441675" y="431303"/>
                    </a:cubicBezTo>
                    <a:cubicBezTo>
                      <a:pt x="459491" y="422212"/>
                      <a:pt x="476673" y="404820"/>
                      <a:pt x="471764" y="382923"/>
                    </a:cubicBezTo>
                    <a:cubicBezTo>
                      <a:pt x="466617" y="359366"/>
                      <a:pt x="448881" y="351618"/>
                      <a:pt x="428214" y="344188"/>
                    </a:cubicBezTo>
                    <a:cubicBezTo>
                      <a:pt x="425047" y="343239"/>
                      <a:pt x="424335" y="338733"/>
                      <a:pt x="426631" y="336836"/>
                    </a:cubicBezTo>
                    <a:cubicBezTo>
                      <a:pt x="425285" y="334938"/>
                      <a:pt x="425285" y="332330"/>
                      <a:pt x="427502" y="331065"/>
                    </a:cubicBezTo>
                    <a:cubicBezTo>
                      <a:pt x="437874" y="325847"/>
                      <a:pt x="451493" y="316598"/>
                      <a:pt x="446980" y="303001"/>
                    </a:cubicBezTo>
                    <a:cubicBezTo>
                      <a:pt x="442388" y="289088"/>
                      <a:pt x="429719" y="285294"/>
                      <a:pt x="416575" y="287191"/>
                    </a:cubicBezTo>
                    <a:cubicBezTo>
                      <a:pt x="412616" y="287823"/>
                      <a:pt x="408498" y="284029"/>
                      <a:pt x="411032" y="280155"/>
                    </a:cubicBezTo>
                    <a:cubicBezTo>
                      <a:pt x="432094" y="248930"/>
                      <a:pt x="406598" y="229562"/>
                      <a:pt x="376826" y="229562"/>
                    </a:cubicBezTo>
                    <a:close/>
                    <a:moveTo>
                      <a:pt x="321004" y="187506"/>
                    </a:moveTo>
                    <a:cubicBezTo>
                      <a:pt x="312848" y="195174"/>
                      <a:pt x="304771" y="203317"/>
                      <a:pt x="296695" y="210985"/>
                    </a:cubicBezTo>
                    <a:cubicBezTo>
                      <a:pt x="296062" y="212882"/>
                      <a:pt x="294399" y="214858"/>
                      <a:pt x="292498" y="215807"/>
                    </a:cubicBezTo>
                    <a:cubicBezTo>
                      <a:pt x="292182" y="218337"/>
                      <a:pt x="291548" y="220708"/>
                      <a:pt x="291548" y="223238"/>
                    </a:cubicBezTo>
                    <a:cubicBezTo>
                      <a:pt x="291548" y="226084"/>
                      <a:pt x="287352" y="226795"/>
                      <a:pt x="286402" y="223870"/>
                    </a:cubicBezTo>
                    <a:lnTo>
                      <a:pt x="286402" y="223238"/>
                    </a:lnTo>
                    <a:cubicBezTo>
                      <a:pt x="286085" y="225767"/>
                      <a:pt x="283155" y="227981"/>
                      <a:pt x="280938" y="225451"/>
                    </a:cubicBezTo>
                    <a:cubicBezTo>
                      <a:pt x="271832" y="215728"/>
                      <a:pt x="262727" y="207585"/>
                      <a:pt x="250849" y="205056"/>
                    </a:cubicBezTo>
                    <a:cubicBezTo>
                      <a:pt x="239131" y="205056"/>
                      <a:pt x="227174" y="207585"/>
                      <a:pt x="215535" y="211222"/>
                    </a:cubicBezTo>
                    <a:cubicBezTo>
                      <a:pt x="208805" y="214384"/>
                      <a:pt x="202708" y="218574"/>
                      <a:pt x="196848" y="223712"/>
                    </a:cubicBezTo>
                    <a:lnTo>
                      <a:pt x="196848" y="226242"/>
                    </a:lnTo>
                    <a:cubicBezTo>
                      <a:pt x="196532" y="229088"/>
                      <a:pt x="191702" y="230511"/>
                      <a:pt x="191068" y="226874"/>
                    </a:cubicBezTo>
                    <a:cubicBezTo>
                      <a:pt x="190435" y="223949"/>
                      <a:pt x="189801" y="220787"/>
                      <a:pt x="188534" y="217862"/>
                    </a:cubicBezTo>
                    <a:cubicBezTo>
                      <a:pt x="185367" y="216123"/>
                      <a:pt x="182437" y="212645"/>
                      <a:pt x="182121" y="208771"/>
                    </a:cubicBezTo>
                    <a:cubicBezTo>
                      <a:pt x="178954" y="206795"/>
                      <a:pt x="174678" y="206479"/>
                      <a:pt x="169214" y="209720"/>
                    </a:cubicBezTo>
                    <a:cubicBezTo>
                      <a:pt x="159950" y="214858"/>
                      <a:pt x="154328" y="222605"/>
                      <a:pt x="151795" y="232882"/>
                    </a:cubicBezTo>
                    <a:cubicBezTo>
                      <a:pt x="150844" y="236044"/>
                      <a:pt x="146014" y="237151"/>
                      <a:pt x="144431" y="233831"/>
                    </a:cubicBezTo>
                    <a:cubicBezTo>
                      <a:pt x="135325" y="214779"/>
                      <a:pt x="117272" y="197704"/>
                      <a:pt x="96289" y="213198"/>
                    </a:cubicBezTo>
                    <a:cubicBezTo>
                      <a:pt x="78078" y="226795"/>
                      <a:pt x="81403" y="245451"/>
                      <a:pt x="98269" y="258021"/>
                    </a:cubicBezTo>
                    <a:cubicBezTo>
                      <a:pt x="99931" y="259365"/>
                      <a:pt x="98585" y="261578"/>
                      <a:pt x="96685" y="261894"/>
                    </a:cubicBezTo>
                    <a:cubicBezTo>
                      <a:pt x="96685" y="262527"/>
                      <a:pt x="96685" y="263159"/>
                      <a:pt x="96368" y="264108"/>
                    </a:cubicBezTo>
                    <a:cubicBezTo>
                      <a:pt x="90509" y="274780"/>
                      <a:pt x="88925" y="287270"/>
                      <a:pt x="100248" y="292804"/>
                    </a:cubicBezTo>
                    <a:cubicBezTo>
                      <a:pt x="101515" y="292171"/>
                      <a:pt x="102861" y="292171"/>
                      <a:pt x="104445" y="293120"/>
                    </a:cubicBezTo>
                    <a:cubicBezTo>
                      <a:pt x="105078" y="293752"/>
                      <a:pt x="106028" y="294385"/>
                      <a:pt x="106662" y="295017"/>
                    </a:cubicBezTo>
                    <a:cubicBezTo>
                      <a:pt x="117985" y="297231"/>
                      <a:pt x="129307" y="293278"/>
                      <a:pt x="138334" y="286558"/>
                    </a:cubicBezTo>
                    <a:cubicBezTo>
                      <a:pt x="140234" y="284977"/>
                      <a:pt x="142135" y="288219"/>
                      <a:pt x="140868" y="289800"/>
                    </a:cubicBezTo>
                    <a:cubicBezTo>
                      <a:pt x="134454" y="297626"/>
                      <a:pt x="124081" y="302764"/>
                      <a:pt x="113788" y="303397"/>
                    </a:cubicBezTo>
                    <a:cubicBezTo>
                      <a:pt x="118301" y="311223"/>
                      <a:pt x="120202" y="320788"/>
                      <a:pt x="119568" y="329247"/>
                    </a:cubicBezTo>
                    <a:cubicBezTo>
                      <a:pt x="118618" y="341184"/>
                      <a:pt x="110937" y="348535"/>
                      <a:pt x="100882" y="353041"/>
                    </a:cubicBezTo>
                    <a:cubicBezTo>
                      <a:pt x="112204" y="362449"/>
                      <a:pt x="116401" y="375097"/>
                      <a:pt x="111254" y="388299"/>
                    </a:cubicBezTo>
                    <a:cubicBezTo>
                      <a:pt x="124715" y="380789"/>
                      <a:pt x="142135" y="392409"/>
                      <a:pt x="150924" y="406955"/>
                    </a:cubicBezTo>
                    <a:cubicBezTo>
                      <a:pt x="160663" y="391777"/>
                      <a:pt x="179745" y="391144"/>
                      <a:pt x="192018" y="402054"/>
                    </a:cubicBezTo>
                    <a:cubicBezTo>
                      <a:pt x="193285" y="396915"/>
                      <a:pt x="201045" y="397231"/>
                      <a:pt x="202312" y="402054"/>
                    </a:cubicBezTo>
                    <a:cubicBezTo>
                      <a:pt x="205162" y="412093"/>
                      <a:pt x="206588" y="425295"/>
                      <a:pt x="218781" y="428852"/>
                    </a:cubicBezTo>
                    <a:cubicBezTo>
                      <a:pt x="227887" y="431461"/>
                      <a:pt x="237468" y="430512"/>
                      <a:pt x="246257" y="427271"/>
                    </a:cubicBezTo>
                    <a:cubicBezTo>
                      <a:pt x="266923" y="419603"/>
                      <a:pt x="290202" y="400631"/>
                      <a:pt x="290519" y="376362"/>
                    </a:cubicBezTo>
                    <a:cubicBezTo>
                      <a:pt x="290836" y="351144"/>
                      <a:pt x="269774" y="333436"/>
                      <a:pt x="246574" y="327666"/>
                    </a:cubicBezTo>
                    <a:cubicBezTo>
                      <a:pt x="226541" y="322843"/>
                      <a:pt x="205162" y="323871"/>
                      <a:pt x="200649" y="347033"/>
                    </a:cubicBezTo>
                    <a:cubicBezTo>
                      <a:pt x="199699" y="350986"/>
                      <a:pt x="194552" y="350354"/>
                      <a:pt x="193285" y="347033"/>
                    </a:cubicBezTo>
                    <a:cubicBezTo>
                      <a:pt x="182596" y="317784"/>
                      <a:pt x="222265" y="309326"/>
                      <a:pt x="243011" y="312883"/>
                    </a:cubicBezTo>
                    <a:cubicBezTo>
                      <a:pt x="273416" y="318100"/>
                      <a:pt x="308968" y="341579"/>
                      <a:pt x="305405" y="376757"/>
                    </a:cubicBezTo>
                    <a:cubicBezTo>
                      <a:pt x="304296" y="386164"/>
                      <a:pt x="301129" y="395097"/>
                      <a:pt x="296616" y="403556"/>
                    </a:cubicBezTo>
                    <a:cubicBezTo>
                      <a:pt x="309602" y="393516"/>
                      <a:pt x="326705" y="394465"/>
                      <a:pt x="338661" y="405137"/>
                    </a:cubicBezTo>
                    <a:cubicBezTo>
                      <a:pt x="340562" y="388061"/>
                      <a:pt x="349588" y="374781"/>
                      <a:pt x="366691" y="367113"/>
                    </a:cubicBezTo>
                    <a:cubicBezTo>
                      <a:pt x="360911" y="353595"/>
                      <a:pt x="360594" y="340946"/>
                      <a:pt x="368275" y="328377"/>
                    </a:cubicBezTo>
                    <a:cubicBezTo>
                      <a:pt x="349588" y="319760"/>
                      <a:pt x="341195" y="303950"/>
                      <a:pt x="346658" y="283634"/>
                    </a:cubicBezTo>
                    <a:cubicBezTo>
                      <a:pt x="331456" y="290985"/>
                      <a:pt x="314986" y="287507"/>
                      <a:pt x="304613" y="273594"/>
                    </a:cubicBezTo>
                    <a:cubicBezTo>
                      <a:pt x="294003" y="300076"/>
                      <a:pt x="249741" y="288140"/>
                      <a:pt x="257105" y="256202"/>
                    </a:cubicBezTo>
                    <a:cubicBezTo>
                      <a:pt x="258055" y="252961"/>
                      <a:pt x="263598" y="253594"/>
                      <a:pt x="263281" y="257151"/>
                    </a:cubicBezTo>
                    <a:cubicBezTo>
                      <a:pt x="262331" y="281894"/>
                      <a:pt x="291627" y="288060"/>
                      <a:pt x="300417" y="264819"/>
                    </a:cubicBezTo>
                    <a:cubicBezTo>
                      <a:pt x="301367" y="262606"/>
                      <a:pt x="304930" y="261657"/>
                      <a:pt x="306197" y="264187"/>
                    </a:cubicBezTo>
                    <a:cubicBezTo>
                      <a:pt x="314274" y="279997"/>
                      <a:pt x="331060" y="286796"/>
                      <a:pt x="346579" y="276124"/>
                    </a:cubicBezTo>
                    <a:cubicBezTo>
                      <a:pt x="363049" y="264740"/>
                      <a:pt x="358456" y="250906"/>
                      <a:pt x="339770" y="246084"/>
                    </a:cubicBezTo>
                    <a:cubicBezTo>
                      <a:pt x="335573" y="245135"/>
                      <a:pt x="337473" y="239048"/>
                      <a:pt x="341353" y="239681"/>
                    </a:cubicBezTo>
                    <a:cubicBezTo>
                      <a:pt x="341670" y="239681"/>
                      <a:pt x="342303" y="239364"/>
                      <a:pt x="342620" y="239364"/>
                    </a:cubicBezTo>
                    <a:cubicBezTo>
                      <a:pt x="349113" y="238416"/>
                      <a:pt x="360673" y="234779"/>
                      <a:pt x="365899" y="228376"/>
                    </a:cubicBezTo>
                    <a:cubicBezTo>
                      <a:pt x="364474" y="226479"/>
                      <a:pt x="365583" y="223238"/>
                      <a:pt x="368116" y="221973"/>
                    </a:cubicBezTo>
                    <a:cubicBezTo>
                      <a:pt x="368116" y="220866"/>
                      <a:pt x="368116" y="219601"/>
                      <a:pt x="367800" y="218653"/>
                    </a:cubicBezTo>
                    <a:cubicBezTo>
                      <a:pt x="364474" y="205530"/>
                      <a:pt x="347371" y="213514"/>
                      <a:pt x="340324" y="218337"/>
                    </a:cubicBezTo>
                    <a:cubicBezTo>
                      <a:pt x="337157" y="220550"/>
                      <a:pt x="332327" y="217072"/>
                      <a:pt x="333594" y="213198"/>
                    </a:cubicBezTo>
                    <a:cubicBezTo>
                      <a:pt x="335811" y="207111"/>
                      <a:pt x="340007" y="195174"/>
                      <a:pt x="333910" y="189720"/>
                    </a:cubicBezTo>
                    <a:cubicBezTo>
                      <a:pt x="330426" y="186558"/>
                      <a:pt x="325517" y="186558"/>
                      <a:pt x="321004" y="187506"/>
                    </a:cubicBezTo>
                    <a:close/>
                    <a:moveTo>
                      <a:pt x="408429" y="10825"/>
                    </a:moveTo>
                    <a:cubicBezTo>
                      <a:pt x="398264" y="11556"/>
                      <a:pt x="384863" y="18335"/>
                      <a:pt x="379518" y="26872"/>
                    </a:cubicBezTo>
                    <a:cubicBezTo>
                      <a:pt x="377935" y="29086"/>
                      <a:pt x="374372" y="30034"/>
                      <a:pt x="372392" y="27821"/>
                    </a:cubicBezTo>
                    <a:cubicBezTo>
                      <a:pt x="365345" y="19995"/>
                      <a:pt x="354735" y="15805"/>
                      <a:pt x="344045" y="19046"/>
                    </a:cubicBezTo>
                    <a:cubicBezTo>
                      <a:pt x="331377" y="23236"/>
                      <a:pt x="331060" y="31932"/>
                      <a:pt x="342224" y="39521"/>
                    </a:cubicBezTo>
                    <a:cubicBezTo>
                      <a:pt x="342224" y="39204"/>
                      <a:pt x="342224" y="38888"/>
                      <a:pt x="342541" y="38572"/>
                    </a:cubicBezTo>
                    <a:cubicBezTo>
                      <a:pt x="343887" y="36517"/>
                      <a:pt x="346421" y="37940"/>
                      <a:pt x="346104" y="39837"/>
                    </a:cubicBezTo>
                    <a:cubicBezTo>
                      <a:pt x="340957" y="61102"/>
                      <a:pt x="362890" y="77545"/>
                      <a:pt x="378727" y="59521"/>
                    </a:cubicBezTo>
                    <a:cubicBezTo>
                      <a:pt x="381577" y="55647"/>
                      <a:pt x="386803" y="60469"/>
                      <a:pt x="384903" y="64343"/>
                    </a:cubicBezTo>
                    <a:cubicBezTo>
                      <a:pt x="383794" y="65924"/>
                      <a:pt x="382527" y="67979"/>
                      <a:pt x="381260" y="69244"/>
                    </a:cubicBezTo>
                    <a:cubicBezTo>
                      <a:pt x="372550" y="83790"/>
                      <a:pt x="385536" y="94699"/>
                      <a:pt x="402322" y="91458"/>
                    </a:cubicBezTo>
                    <a:cubicBezTo>
                      <a:pt x="408419" y="90509"/>
                      <a:pt x="416892" y="87584"/>
                      <a:pt x="418792" y="81102"/>
                    </a:cubicBezTo>
                    <a:cubicBezTo>
                      <a:pt x="421722" y="71141"/>
                      <a:pt x="411666" y="61418"/>
                      <a:pt x="405569" y="55331"/>
                    </a:cubicBezTo>
                    <a:cubicBezTo>
                      <a:pt x="403668" y="52959"/>
                      <a:pt x="406598" y="49165"/>
                      <a:pt x="408815" y="51062"/>
                    </a:cubicBezTo>
                    <a:cubicBezTo>
                      <a:pt x="411032" y="52643"/>
                      <a:pt x="413408" y="55015"/>
                      <a:pt x="415941" y="57228"/>
                    </a:cubicBezTo>
                    <a:cubicBezTo>
                      <a:pt x="416575" y="56280"/>
                      <a:pt x="417921" y="55331"/>
                      <a:pt x="419821" y="55647"/>
                    </a:cubicBezTo>
                    <a:cubicBezTo>
                      <a:pt x="424651" y="56596"/>
                      <a:pt x="442071" y="57228"/>
                      <a:pt x="434707" y="47189"/>
                    </a:cubicBezTo>
                    <a:cubicBezTo>
                      <a:pt x="431144" y="42366"/>
                      <a:pt x="426235" y="39679"/>
                      <a:pt x="420455" y="37465"/>
                    </a:cubicBezTo>
                    <a:cubicBezTo>
                      <a:pt x="417604" y="36517"/>
                      <a:pt x="416654" y="33592"/>
                      <a:pt x="417921" y="31062"/>
                    </a:cubicBezTo>
                    <a:cubicBezTo>
                      <a:pt x="425522" y="15410"/>
                      <a:pt x="418594" y="10093"/>
                      <a:pt x="408429" y="10825"/>
                    </a:cubicBezTo>
                    <a:close/>
                    <a:moveTo>
                      <a:pt x="414437" y="627"/>
                    </a:moveTo>
                    <a:cubicBezTo>
                      <a:pt x="430907" y="4184"/>
                      <a:pt x="431857" y="17781"/>
                      <a:pt x="426710" y="30667"/>
                    </a:cubicBezTo>
                    <a:cubicBezTo>
                      <a:pt x="435974" y="35094"/>
                      <a:pt x="447376" y="43473"/>
                      <a:pt x="444130" y="54145"/>
                    </a:cubicBezTo>
                    <a:cubicBezTo>
                      <a:pt x="440962" y="64501"/>
                      <a:pt x="430273" y="65450"/>
                      <a:pt x="421167" y="63236"/>
                    </a:cubicBezTo>
                    <a:cubicBezTo>
                      <a:pt x="425443" y="69007"/>
                      <a:pt x="428294" y="75885"/>
                      <a:pt x="425760" y="82604"/>
                    </a:cubicBezTo>
                    <a:cubicBezTo>
                      <a:pt x="422276" y="92644"/>
                      <a:pt x="412220" y="97150"/>
                      <a:pt x="402481" y="98731"/>
                    </a:cubicBezTo>
                    <a:cubicBezTo>
                      <a:pt x="393533" y="100391"/>
                      <a:pt x="380548" y="99047"/>
                      <a:pt x="374451" y="91379"/>
                    </a:cubicBezTo>
                    <a:cubicBezTo>
                      <a:pt x="370175" y="86161"/>
                      <a:pt x="369621" y="80707"/>
                      <a:pt x="370808" y="75252"/>
                    </a:cubicBezTo>
                    <a:cubicBezTo>
                      <a:pt x="356239" y="79126"/>
                      <a:pt x="339532" y="67189"/>
                      <a:pt x="338820" y="51378"/>
                    </a:cubicBezTo>
                    <a:cubicBezTo>
                      <a:pt x="306513" y="92090"/>
                      <a:pt x="326151" y="133751"/>
                      <a:pt x="334623" y="178810"/>
                    </a:cubicBezTo>
                    <a:cubicBezTo>
                      <a:pt x="337473" y="179759"/>
                      <a:pt x="340086" y="181814"/>
                      <a:pt x="341987" y="184344"/>
                    </a:cubicBezTo>
                    <a:cubicBezTo>
                      <a:pt x="346896" y="190431"/>
                      <a:pt x="346896" y="198257"/>
                      <a:pt x="345312" y="205609"/>
                    </a:cubicBezTo>
                    <a:cubicBezTo>
                      <a:pt x="357823" y="201103"/>
                      <a:pt x="374451" y="200155"/>
                      <a:pt x="376985" y="216281"/>
                    </a:cubicBezTo>
                    <a:cubicBezTo>
                      <a:pt x="377301" y="217862"/>
                      <a:pt x="377301" y="219522"/>
                      <a:pt x="377301" y="220787"/>
                    </a:cubicBezTo>
                    <a:cubicBezTo>
                      <a:pt x="411507" y="219839"/>
                      <a:pt x="436766" y="246005"/>
                      <a:pt x="421880" y="277942"/>
                    </a:cubicBezTo>
                    <a:cubicBezTo>
                      <a:pt x="457115" y="278890"/>
                      <a:pt x="467330" y="321104"/>
                      <a:pt x="432490" y="336915"/>
                    </a:cubicBezTo>
                    <a:cubicBezTo>
                      <a:pt x="457115" y="339919"/>
                      <a:pt x="477702" y="359524"/>
                      <a:pt x="481265" y="384030"/>
                    </a:cubicBezTo>
                    <a:cubicBezTo>
                      <a:pt x="484512" y="406718"/>
                      <a:pt x="470576" y="425690"/>
                      <a:pt x="451969" y="435730"/>
                    </a:cubicBezTo>
                    <a:cubicBezTo>
                      <a:pt x="506207" y="467667"/>
                      <a:pt x="455769" y="535415"/>
                      <a:pt x="403748" y="528853"/>
                    </a:cubicBezTo>
                    <a:cubicBezTo>
                      <a:pt x="414120" y="579288"/>
                      <a:pt x="334623" y="603716"/>
                      <a:pt x="300100" y="569881"/>
                    </a:cubicBezTo>
                    <a:cubicBezTo>
                      <a:pt x="308414" y="624032"/>
                      <a:pt x="235093" y="612174"/>
                      <a:pt x="205717" y="584427"/>
                    </a:cubicBezTo>
                    <a:cubicBezTo>
                      <a:pt x="187347" y="606324"/>
                      <a:pt x="138571" y="597075"/>
                      <a:pt x="144431" y="572490"/>
                    </a:cubicBezTo>
                    <a:cubicBezTo>
                      <a:pt x="128595" y="598972"/>
                      <a:pt x="101119" y="612253"/>
                      <a:pt x="73960" y="592885"/>
                    </a:cubicBezTo>
                    <a:cubicBezTo>
                      <a:pt x="47514" y="573755"/>
                      <a:pt x="40625" y="533834"/>
                      <a:pt x="44188" y="503794"/>
                    </a:cubicBezTo>
                    <a:cubicBezTo>
                      <a:pt x="45138" y="497707"/>
                      <a:pt x="46880" y="490908"/>
                      <a:pt x="49414" y="485137"/>
                    </a:cubicBezTo>
                    <a:cubicBezTo>
                      <a:pt x="54878" y="472805"/>
                      <a:pt x="54244" y="479999"/>
                      <a:pt x="43872" y="476679"/>
                    </a:cubicBezTo>
                    <a:cubicBezTo>
                      <a:pt x="31678" y="472489"/>
                      <a:pt x="23839" y="466718"/>
                      <a:pt x="18059" y="454781"/>
                    </a:cubicBezTo>
                    <a:cubicBezTo>
                      <a:pt x="8003" y="434860"/>
                      <a:pt x="15367" y="406718"/>
                      <a:pt x="28986" y="388694"/>
                    </a:cubicBezTo>
                    <a:cubicBezTo>
                      <a:pt x="12833" y="385136"/>
                      <a:pt x="-311" y="370591"/>
                      <a:pt x="5" y="352883"/>
                    </a:cubicBezTo>
                    <a:cubicBezTo>
                      <a:pt x="322" y="330591"/>
                      <a:pt x="12833" y="313436"/>
                      <a:pt x="32628" y="305768"/>
                    </a:cubicBezTo>
                    <a:cubicBezTo>
                      <a:pt x="14891" y="274464"/>
                      <a:pt x="46564" y="235096"/>
                      <a:pt x="80136" y="247981"/>
                    </a:cubicBezTo>
                    <a:cubicBezTo>
                      <a:pt x="71981" y="234068"/>
                      <a:pt x="74910" y="216044"/>
                      <a:pt x="91697" y="205056"/>
                    </a:cubicBezTo>
                    <a:cubicBezTo>
                      <a:pt x="92013" y="204740"/>
                      <a:pt x="92330" y="204740"/>
                      <a:pt x="92647" y="204423"/>
                    </a:cubicBezTo>
                    <a:cubicBezTo>
                      <a:pt x="110383" y="98098"/>
                      <a:pt x="236439" y="48691"/>
                      <a:pt x="332723" y="39600"/>
                    </a:cubicBezTo>
                    <a:cubicBezTo>
                      <a:pt x="324250" y="32406"/>
                      <a:pt x="321083" y="21813"/>
                      <a:pt x="333039" y="14382"/>
                    </a:cubicBezTo>
                    <a:cubicBezTo>
                      <a:pt x="346658" y="6082"/>
                      <a:pt x="362811" y="7346"/>
                      <a:pt x="374451" y="17386"/>
                    </a:cubicBezTo>
                    <a:cubicBezTo>
                      <a:pt x="383715" y="5765"/>
                      <a:pt x="399551" y="-2377"/>
                      <a:pt x="414437" y="627"/>
                    </a:cubicBezTo>
                    <a:close/>
                  </a:path>
                </a:pathLst>
              </a:custGeom>
              <a:solidFill>
                <a:schemeClr val="bg1"/>
              </a:solidFill>
              <a:ln>
                <a:noFill/>
              </a:ln>
            </p:spPr>
          </p:sp>
        </p:grpSp>
      </p:grpSp>
      <p:grpSp>
        <p:nvGrpSpPr>
          <p:cNvPr id="234" name="组合 233"/>
          <p:cNvGrpSpPr/>
          <p:nvPr/>
        </p:nvGrpSpPr>
        <p:grpSpPr>
          <a:xfrm>
            <a:off x="2886153" y="7363268"/>
            <a:ext cx="413003" cy="422177"/>
            <a:chOff x="9370106" y="3004925"/>
            <a:chExt cx="926903" cy="947494"/>
          </a:xfrm>
        </p:grpSpPr>
        <p:sp>
          <p:nvSpPr>
            <p:cNvPr id="282" name="文本框 56"/>
            <p:cNvSpPr/>
            <p:nvPr/>
          </p:nvSpPr>
          <p:spPr>
            <a:xfrm>
              <a:off x="9370106" y="3537972"/>
              <a:ext cx="926903" cy="414447"/>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动画</a:t>
              </a:r>
            </a:p>
          </p:txBody>
        </p:sp>
        <p:grpSp>
          <p:nvGrpSpPr>
            <p:cNvPr id="283" name="组合 282"/>
            <p:cNvGrpSpPr/>
            <p:nvPr/>
          </p:nvGrpSpPr>
          <p:grpSpPr>
            <a:xfrm>
              <a:off x="9521819" y="3004925"/>
              <a:ext cx="636551" cy="636551"/>
              <a:chOff x="9521819" y="3004925"/>
              <a:chExt cx="636551" cy="636551"/>
            </a:xfrm>
          </p:grpSpPr>
          <p:sp>
            <p:nvSpPr>
              <p:cNvPr id="284" name="椭圆 22"/>
              <p:cNvSpPr/>
              <p:nvPr/>
            </p:nvSpPr>
            <p:spPr>
              <a:xfrm>
                <a:off x="9521819" y="3004925"/>
                <a:ext cx="636551" cy="636551"/>
              </a:xfrm>
              <a:prstGeom prst="ellipse"/>
              <a:solidFill>
                <a:srgbClr val="005490"/>
              </a:solidFill>
              <a:ln>
                <a:noFill/>
              </a:ln>
              <a:extLst>
                <a:ext uri="{91240B29-F687-4F45-9708-019B960494DF}">
                  <a14:hiddenLine xmlns:a14="http://schemas.microsoft.com/office/drawing/2010/main" w="25400">
                    <a:solidFill>
                      <a:srgbClr val="395E8A"/>
                    </a:solidFill>
                    <a:bevel/>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6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5" name="animation_46381"/>
              <p:cNvSpPr/>
              <p:nvPr/>
            </p:nvSpPr>
            <p:spPr>
              <a:xfrm>
                <a:off x="9655417" y="3125796"/>
                <a:ext cx="386637" cy="386172"/>
              </a:xfrm>
              <a:custGeom>
                <a:gdLst>
                  <a:gd name="T0" fmla="*/ 35 w 667"/>
                  <a:gd name="T1" fmla="*/ 190 h 667"/>
                  <a:gd name="T2" fmla="*/ 35 w 667"/>
                  <a:gd name="T3" fmla="*/ 157 h 667"/>
                  <a:gd name="T4" fmla="*/ 667 w 667"/>
                  <a:gd name="T5" fmla="*/ 157 h 667"/>
                  <a:gd name="T6" fmla="*/ 667 w 667"/>
                  <a:gd name="T7" fmla="*/ 67 h 667"/>
                  <a:gd name="T8" fmla="*/ 600 w 667"/>
                  <a:gd name="T9" fmla="*/ 0 h 667"/>
                  <a:gd name="T10" fmla="*/ 67 w 667"/>
                  <a:gd name="T11" fmla="*/ 0 h 667"/>
                  <a:gd name="T12" fmla="*/ 0 w 667"/>
                  <a:gd name="T13" fmla="*/ 67 h 667"/>
                  <a:gd name="T14" fmla="*/ 0 w 667"/>
                  <a:gd name="T15" fmla="*/ 600 h 667"/>
                  <a:gd name="T16" fmla="*/ 67 w 667"/>
                  <a:gd name="T17" fmla="*/ 667 h 667"/>
                  <a:gd name="T18" fmla="*/ 600 w 667"/>
                  <a:gd name="T19" fmla="*/ 667 h 667"/>
                  <a:gd name="T20" fmla="*/ 667 w 667"/>
                  <a:gd name="T21" fmla="*/ 600 h 667"/>
                  <a:gd name="T22" fmla="*/ 667 w 667"/>
                  <a:gd name="T23" fmla="*/ 190 h 667"/>
                  <a:gd name="T24" fmla="*/ 35 w 667"/>
                  <a:gd name="T25" fmla="*/ 190 h 667"/>
                  <a:gd name="T26" fmla="*/ 225 w 667"/>
                  <a:gd name="T27" fmla="*/ 542 h 667"/>
                  <a:gd name="T28" fmla="*/ 225 w 667"/>
                  <a:gd name="T29" fmla="*/ 292 h 667"/>
                  <a:gd name="T30" fmla="*/ 475 w 667"/>
                  <a:gd name="T31" fmla="*/ 417 h 667"/>
                  <a:gd name="T32" fmla="*/ 225 w 667"/>
                  <a:gd name="T33" fmla="*/ 542 h 6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7" h="667">
                    <a:moveTo>
                      <a:pt x="35" y="190"/>
                    </a:moveTo>
                    <a:lnTo>
                      <a:pt x="35" y="157"/>
                    </a:lnTo>
                    <a:lnTo>
                      <a:pt x="667" y="157"/>
                    </a:lnTo>
                    <a:lnTo>
                      <a:pt x="667" y="67"/>
                    </a:lnTo>
                    <a:cubicBezTo>
                      <a:pt x="667" y="30"/>
                      <a:pt x="637" y="0"/>
                      <a:pt x="600" y="0"/>
                    </a:cubicBezTo>
                    <a:lnTo>
                      <a:pt x="67" y="0"/>
                    </a:lnTo>
                    <a:cubicBezTo>
                      <a:pt x="30" y="0"/>
                      <a:pt x="0" y="30"/>
                      <a:pt x="0" y="67"/>
                    </a:cubicBezTo>
                    <a:lnTo>
                      <a:pt x="0" y="600"/>
                    </a:lnTo>
                    <a:cubicBezTo>
                      <a:pt x="0" y="637"/>
                      <a:pt x="30" y="667"/>
                      <a:pt x="67" y="667"/>
                    </a:cubicBezTo>
                    <a:lnTo>
                      <a:pt x="600" y="667"/>
                    </a:lnTo>
                    <a:cubicBezTo>
                      <a:pt x="637" y="667"/>
                      <a:pt x="667" y="637"/>
                      <a:pt x="667" y="600"/>
                    </a:cubicBezTo>
                    <a:lnTo>
                      <a:pt x="667" y="190"/>
                    </a:lnTo>
                    <a:lnTo>
                      <a:pt x="35" y="190"/>
                    </a:lnTo>
                    <a:close/>
                    <a:moveTo>
                      <a:pt x="225" y="542"/>
                    </a:moveTo>
                    <a:lnTo>
                      <a:pt x="225" y="292"/>
                    </a:lnTo>
                    <a:lnTo>
                      <a:pt x="475" y="417"/>
                    </a:lnTo>
                    <a:lnTo>
                      <a:pt x="225" y="542"/>
                    </a:lnTo>
                    <a:close/>
                  </a:path>
                </a:pathLst>
              </a:custGeom>
              <a:solidFill>
                <a:schemeClr val="bg1"/>
              </a:solidFill>
              <a:ln>
                <a:noFill/>
              </a:ln>
            </p:spPr>
          </p:sp>
        </p:grpSp>
      </p:grpSp>
      <p:grpSp>
        <p:nvGrpSpPr>
          <p:cNvPr id="235" name="组合 234"/>
          <p:cNvGrpSpPr/>
          <p:nvPr/>
        </p:nvGrpSpPr>
        <p:grpSpPr>
          <a:xfrm>
            <a:off x="3254545" y="6832500"/>
            <a:ext cx="428774" cy="422655"/>
            <a:chOff x="9173199" y="4548771"/>
            <a:chExt cx="962298" cy="948567"/>
          </a:xfrm>
        </p:grpSpPr>
        <p:sp>
          <p:nvSpPr>
            <p:cNvPr id="278" name="文本框 65"/>
            <p:cNvSpPr/>
            <p:nvPr/>
          </p:nvSpPr>
          <p:spPr>
            <a:xfrm>
              <a:off x="9173199" y="5082891"/>
              <a:ext cx="962298" cy="414447"/>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动漫</a:t>
              </a:r>
            </a:p>
          </p:txBody>
        </p:sp>
        <p:grpSp>
          <p:nvGrpSpPr>
            <p:cNvPr id="279" name="组合 278"/>
            <p:cNvGrpSpPr/>
            <p:nvPr/>
          </p:nvGrpSpPr>
          <p:grpSpPr>
            <a:xfrm>
              <a:off x="9325874" y="4548771"/>
              <a:ext cx="636551" cy="636550"/>
              <a:chOff x="9521819" y="4548771"/>
              <a:chExt cx="636551" cy="636550"/>
            </a:xfrm>
          </p:grpSpPr>
          <p:sp>
            <p:nvSpPr>
              <p:cNvPr id="280" name="椭圆 28"/>
              <p:cNvSpPr/>
              <p:nvPr/>
            </p:nvSpPr>
            <p:spPr>
              <a:xfrm>
                <a:off x="9521819" y="4548771"/>
                <a:ext cx="636551" cy="636550"/>
              </a:xfrm>
              <a:prstGeom prst="ellipse"/>
              <a:solidFill>
                <a:srgbClr val="005490"/>
              </a:solidFill>
              <a:ln>
                <a:noFill/>
              </a:ln>
              <a:extLst>
                <a:ext uri="{91240B29-F687-4F45-9708-019B960494DF}">
                  <a14:hiddenLine xmlns:a14="http://schemas.microsoft.com/office/drawing/2010/main" w="25400">
                    <a:solidFill>
                      <a:srgbClr val="395E8A"/>
                    </a:solidFill>
                    <a:bevel/>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6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1" name="pokemon_86481"/>
              <p:cNvSpPr/>
              <p:nvPr/>
            </p:nvSpPr>
            <p:spPr>
              <a:xfrm>
                <a:off x="9634085" y="4659617"/>
                <a:ext cx="415998" cy="415369"/>
              </a:xfrm>
              <a:custGeom>
                <a:gdLst>
                  <a:gd name="T0" fmla="*/ 1291 w 2582"/>
                  <a:gd name="T1" fmla="*/ 2582 h 2582"/>
                  <a:gd name="T2" fmla="*/ 0 w 2582"/>
                  <a:gd name="T3" fmla="*/ 1291 h 2582"/>
                  <a:gd name="T4" fmla="*/ 1291 w 2582"/>
                  <a:gd name="T5" fmla="*/ 0 h 2582"/>
                  <a:gd name="T6" fmla="*/ 2582 w 2582"/>
                  <a:gd name="T7" fmla="*/ 1291 h 2582"/>
                  <a:gd name="T8" fmla="*/ 1291 w 2582"/>
                  <a:gd name="T9" fmla="*/ 2582 h 2582"/>
                  <a:gd name="T10" fmla="*/ 58 w 2582"/>
                  <a:gd name="T11" fmla="*/ 1404 h 2582"/>
                  <a:gd name="T12" fmla="*/ 1291 w 2582"/>
                  <a:gd name="T13" fmla="*/ 2529 h 2582"/>
                  <a:gd name="T14" fmla="*/ 2524 w 2582"/>
                  <a:gd name="T15" fmla="*/ 1404 h 2582"/>
                  <a:gd name="T16" fmla="*/ 1686 w 2582"/>
                  <a:gd name="T17" fmla="*/ 1404 h 2582"/>
                  <a:gd name="T18" fmla="*/ 1291 w 2582"/>
                  <a:gd name="T19" fmla="*/ 1702 h 2582"/>
                  <a:gd name="T20" fmla="*/ 896 w 2582"/>
                  <a:gd name="T21" fmla="*/ 1404 h 2582"/>
                  <a:gd name="T22" fmla="*/ 58 w 2582"/>
                  <a:gd name="T23" fmla="*/ 1404 h 2582"/>
                  <a:gd name="T24" fmla="*/ 942 w 2582"/>
                  <a:gd name="T25" fmla="*/ 1214 h 2582"/>
                  <a:gd name="T26" fmla="*/ 933 w 2582"/>
                  <a:gd name="T27" fmla="*/ 1291 h 2582"/>
                  <a:gd name="T28" fmla="*/ 1291 w 2582"/>
                  <a:gd name="T29" fmla="*/ 1649 h 2582"/>
                  <a:gd name="T30" fmla="*/ 1649 w 2582"/>
                  <a:gd name="T31" fmla="*/ 1291 h 2582"/>
                  <a:gd name="T32" fmla="*/ 1291 w 2582"/>
                  <a:gd name="T33" fmla="*/ 933 h 2582"/>
                  <a:gd name="T34" fmla="*/ 943 w 2582"/>
                  <a:gd name="T35" fmla="*/ 1207 h 2582"/>
                  <a:gd name="T36" fmla="*/ 942 w 2582"/>
                  <a:gd name="T37" fmla="*/ 1214 h 2582"/>
                  <a:gd name="T38" fmla="*/ 1698 w 2582"/>
                  <a:gd name="T39" fmla="*/ 1351 h 2582"/>
                  <a:gd name="T40" fmla="*/ 2527 w 2582"/>
                  <a:gd name="T41" fmla="*/ 1351 h 2582"/>
                  <a:gd name="T42" fmla="*/ 2529 w 2582"/>
                  <a:gd name="T43" fmla="*/ 1291 h 2582"/>
                  <a:gd name="T44" fmla="*/ 2527 w 2582"/>
                  <a:gd name="T45" fmla="*/ 1231 h 2582"/>
                  <a:gd name="T46" fmla="*/ 1698 w 2582"/>
                  <a:gd name="T47" fmla="*/ 1231 h 2582"/>
                  <a:gd name="T48" fmla="*/ 1702 w 2582"/>
                  <a:gd name="T49" fmla="*/ 1291 h 2582"/>
                  <a:gd name="T50" fmla="*/ 1698 w 2582"/>
                  <a:gd name="T51" fmla="*/ 1351 h 2582"/>
                  <a:gd name="T52" fmla="*/ 55 w 2582"/>
                  <a:gd name="T53" fmla="*/ 1351 h 2582"/>
                  <a:gd name="T54" fmla="*/ 884 w 2582"/>
                  <a:gd name="T55" fmla="*/ 1351 h 2582"/>
                  <a:gd name="T56" fmla="*/ 880 w 2582"/>
                  <a:gd name="T57" fmla="*/ 1291 h 2582"/>
                  <a:gd name="T58" fmla="*/ 884 w 2582"/>
                  <a:gd name="T59" fmla="*/ 1231 h 2582"/>
                  <a:gd name="T60" fmla="*/ 55 w 2582"/>
                  <a:gd name="T61" fmla="*/ 1231 h 2582"/>
                  <a:gd name="T62" fmla="*/ 53 w 2582"/>
                  <a:gd name="T63" fmla="*/ 1291 h 2582"/>
                  <a:gd name="T64" fmla="*/ 55 w 2582"/>
                  <a:gd name="T65" fmla="*/ 1351 h 2582"/>
                  <a:gd name="T66" fmla="*/ 1686 w 2582"/>
                  <a:gd name="T67" fmla="*/ 1178 h 2582"/>
                  <a:gd name="T68" fmla="*/ 2524 w 2582"/>
                  <a:gd name="T69" fmla="*/ 1178 h 2582"/>
                  <a:gd name="T70" fmla="*/ 1291 w 2582"/>
                  <a:gd name="T71" fmla="*/ 53 h 2582"/>
                  <a:gd name="T72" fmla="*/ 58 w 2582"/>
                  <a:gd name="T73" fmla="*/ 1178 h 2582"/>
                  <a:gd name="T74" fmla="*/ 152 w 2582"/>
                  <a:gd name="T75" fmla="*/ 1178 h 2582"/>
                  <a:gd name="T76" fmla="*/ 514 w 2582"/>
                  <a:gd name="T77" fmla="*/ 451 h 2582"/>
                  <a:gd name="T78" fmla="*/ 1291 w 2582"/>
                  <a:gd name="T79" fmla="*/ 147 h 2582"/>
                  <a:gd name="T80" fmla="*/ 1318 w 2582"/>
                  <a:gd name="T81" fmla="*/ 173 h 2582"/>
                  <a:gd name="T82" fmla="*/ 1291 w 2582"/>
                  <a:gd name="T83" fmla="*/ 200 h 2582"/>
                  <a:gd name="T84" fmla="*/ 206 w 2582"/>
                  <a:gd name="T85" fmla="*/ 1178 h 2582"/>
                  <a:gd name="T86" fmla="*/ 896 w 2582"/>
                  <a:gd name="T87" fmla="*/ 1178 h 2582"/>
                  <a:gd name="T88" fmla="*/ 1291 w 2582"/>
                  <a:gd name="T89" fmla="*/ 880 h 2582"/>
                  <a:gd name="T90" fmla="*/ 1686 w 2582"/>
                  <a:gd name="T91" fmla="*/ 1178 h 2582"/>
                  <a:gd name="T92" fmla="*/ 1291 w 2582"/>
                  <a:gd name="T93" fmla="*/ 1499 h 2582"/>
                  <a:gd name="T94" fmla="*/ 1083 w 2582"/>
                  <a:gd name="T95" fmla="*/ 1291 h 2582"/>
                  <a:gd name="T96" fmla="*/ 1291 w 2582"/>
                  <a:gd name="T97" fmla="*/ 1083 h 2582"/>
                  <a:gd name="T98" fmla="*/ 1499 w 2582"/>
                  <a:gd name="T99" fmla="*/ 1291 h 2582"/>
                  <a:gd name="T100" fmla="*/ 1291 w 2582"/>
                  <a:gd name="T101" fmla="*/ 1499 h 2582"/>
                  <a:gd name="T102" fmla="*/ 1291 w 2582"/>
                  <a:gd name="T103" fmla="*/ 1136 h 2582"/>
                  <a:gd name="T104" fmla="*/ 1136 w 2582"/>
                  <a:gd name="T105" fmla="*/ 1291 h 2582"/>
                  <a:gd name="T106" fmla="*/ 1291 w 2582"/>
                  <a:gd name="T107" fmla="*/ 1446 h 2582"/>
                  <a:gd name="T108" fmla="*/ 1446 w 2582"/>
                  <a:gd name="T109" fmla="*/ 1291 h 2582"/>
                  <a:gd name="T110" fmla="*/ 1291 w 2582"/>
                  <a:gd name="T111" fmla="*/ 1136 h 258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82" h="2582">
                    <a:moveTo>
                      <a:pt x="1291" y="2582"/>
                    </a:moveTo>
                    <a:cubicBezTo>
                      <a:pt x="579" y="2582"/>
                      <a:pt x="0" y="2003"/>
                      <a:pt x="0" y="1291"/>
                    </a:cubicBezTo>
                    <a:cubicBezTo>
                      <a:pt x="0" y="579"/>
                      <a:pt x="579" y="0"/>
                      <a:pt x="1291" y="0"/>
                    </a:cubicBezTo>
                    <a:cubicBezTo>
                      <a:pt x="2003" y="0"/>
                      <a:pt x="2582" y="579"/>
                      <a:pt x="2582" y="1291"/>
                    </a:cubicBezTo>
                    <a:cubicBezTo>
                      <a:pt x="2582" y="2003"/>
                      <a:pt x="2003" y="2582"/>
                      <a:pt x="1291" y="2582"/>
                    </a:cubicBezTo>
                    <a:close/>
                    <a:moveTo>
                      <a:pt x="58" y="1404"/>
                    </a:moveTo>
                    <a:cubicBezTo>
                      <a:pt x="116" y="2034"/>
                      <a:pt x="647" y="2529"/>
                      <a:pt x="1291" y="2529"/>
                    </a:cubicBezTo>
                    <a:cubicBezTo>
                      <a:pt x="1935" y="2529"/>
                      <a:pt x="2466" y="2034"/>
                      <a:pt x="2524" y="1404"/>
                    </a:cubicBezTo>
                    <a:lnTo>
                      <a:pt x="1686" y="1404"/>
                    </a:lnTo>
                    <a:cubicBezTo>
                      <a:pt x="1637" y="1576"/>
                      <a:pt x="1479" y="1702"/>
                      <a:pt x="1291" y="1702"/>
                    </a:cubicBezTo>
                    <a:cubicBezTo>
                      <a:pt x="1104" y="1702"/>
                      <a:pt x="945" y="1576"/>
                      <a:pt x="896" y="1404"/>
                    </a:cubicBezTo>
                    <a:lnTo>
                      <a:pt x="58" y="1404"/>
                    </a:lnTo>
                    <a:close/>
                    <a:moveTo>
                      <a:pt x="942" y="1214"/>
                    </a:moveTo>
                    <a:cubicBezTo>
                      <a:pt x="936" y="1239"/>
                      <a:pt x="933" y="1265"/>
                      <a:pt x="933" y="1291"/>
                    </a:cubicBezTo>
                    <a:cubicBezTo>
                      <a:pt x="933" y="1488"/>
                      <a:pt x="1094" y="1649"/>
                      <a:pt x="1291" y="1649"/>
                    </a:cubicBezTo>
                    <a:cubicBezTo>
                      <a:pt x="1488" y="1649"/>
                      <a:pt x="1649" y="1488"/>
                      <a:pt x="1649" y="1291"/>
                    </a:cubicBezTo>
                    <a:cubicBezTo>
                      <a:pt x="1649" y="1094"/>
                      <a:pt x="1488" y="933"/>
                      <a:pt x="1291" y="933"/>
                    </a:cubicBezTo>
                    <a:cubicBezTo>
                      <a:pt x="1123" y="933"/>
                      <a:pt x="981" y="1050"/>
                      <a:pt x="943" y="1207"/>
                    </a:cubicBezTo>
                    <a:cubicBezTo>
                      <a:pt x="943" y="1210"/>
                      <a:pt x="942" y="1212"/>
                      <a:pt x="942" y="1214"/>
                    </a:cubicBezTo>
                    <a:close/>
                    <a:moveTo>
                      <a:pt x="1698" y="1351"/>
                    </a:moveTo>
                    <a:lnTo>
                      <a:pt x="2527" y="1351"/>
                    </a:lnTo>
                    <a:cubicBezTo>
                      <a:pt x="2528" y="1331"/>
                      <a:pt x="2529" y="1311"/>
                      <a:pt x="2529" y="1291"/>
                    </a:cubicBezTo>
                    <a:cubicBezTo>
                      <a:pt x="2529" y="1271"/>
                      <a:pt x="2528" y="1251"/>
                      <a:pt x="2527" y="1231"/>
                    </a:cubicBezTo>
                    <a:lnTo>
                      <a:pt x="1698" y="1231"/>
                    </a:lnTo>
                    <a:cubicBezTo>
                      <a:pt x="1701" y="1251"/>
                      <a:pt x="1702" y="1271"/>
                      <a:pt x="1702" y="1291"/>
                    </a:cubicBezTo>
                    <a:cubicBezTo>
                      <a:pt x="1702" y="1311"/>
                      <a:pt x="1701" y="1331"/>
                      <a:pt x="1698" y="1351"/>
                    </a:cubicBezTo>
                    <a:close/>
                    <a:moveTo>
                      <a:pt x="55" y="1351"/>
                    </a:moveTo>
                    <a:lnTo>
                      <a:pt x="884" y="1351"/>
                    </a:lnTo>
                    <a:cubicBezTo>
                      <a:pt x="881" y="1331"/>
                      <a:pt x="880" y="1311"/>
                      <a:pt x="880" y="1291"/>
                    </a:cubicBezTo>
                    <a:cubicBezTo>
                      <a:pt x="880" y="1271"/>
                      <a:pt x="881" y="1251"/>
                      <a:pt x="884" y="1231"/>
                    </a:cubicBezTo>
                    <a:lnTo>
                      <a:pt x="55" y="1231"/>
                    </a:lnTo>
                    <a:cubicBezTo>
                      <a:pt x="54" y="1251"/>
                      <a:pt x="53" y="1271"/>
                      <a:pt x="53" y="1291"/>
                    </a:cubicBezTo>
                    <a:cubicBezTo>
                      <a:pt x="53" y="1311"/>
                      <a:pt x="54" y="1331"/>
                      <a:pt x="55" y="1351"/>
                    </a:cubicBezTo>
                    <a:close/>
                    <a:moveTo>
                      <a:pt x="1686" y="1178"/>
                    </a:moveTo>
                    <a:lnTo>
                      <a:pt x="2524" y="1178"/>
                    </a:lnTo>
                    <a:cubicBezTo>
                      <a:pt x="2466" y="548"/>
                      <a:pt x="1935" y="53"/>
                      <a:pt x="1291" y="53"/>
                    </a:cubicBezTo>
                    <a:cubicBezTo>
                      <a:pt x="647" y="53"/>
                      <a:pt x="116" y="548"/>
                      <a:pt x="58" y="1178"/>
                    </a:cubicBezTo>
                    <a:lnTo>
                      <a:pt x="152" y="1178"/>
                    </a:lnTo>
                    <a:cubicBezTo>
                      <a:pt x="179" y="900"/>
                      <a:pt x="307" y="642"/>
                      <a:pt x="514" y="451"/>
                    </a:cubicBezTo>
                    <a:cubicBezTo>
                      <a:pt x="726" y="255"/>
                      <a:pt x="1002" y="147"/>
                      <a:pt x="1291" y="147"/>
                    </a:cubicBezTo>
                    <a:cubicBezTo>
                      <a:pt x="1306" y="147"/>
                      <a:pt x="1318" y="159"/>
                      <a:pt x="1318" y="173"/>
                    </a:cubicBezTo>
                    <a:cubicBezTo>
                      <a:pt x="1318" y="188"/>
                      <a:pt x="1306" y="200"/>
                      <a:pt x="1291" y="200"/>
                    </a:cubicBezTo>
                    <a:cubicBezTo>
                      <a:pt x="735" y="200"/>
                      <a:pt x="263" y="628"/>
                      <a:pt x="206" y="1178"/>
                    </a:cubicBezTo>
                    <a:lnTo>
                      <a:pt x="896" y="1178"/>
                    </a:lnTo>
                    <a:cubicBezTo>
                      <a:pt x="945" y="1006"/>
                      <a:pt x="1104" y="880"/>
                      <a:pt x="1291" y="880"/>
                    </a:cubicBezTo>
                    <a:cubicBezTo>
                      <a:pt x="1479" y="880"/>
                      <a:pt x="1637" y="1006"/>
                      <a:pt x="1686" y="1178"/>
                    </a:cubicBezTo>
                    <a:close/>
                    <a:moveTo>
                      <a:pt x="1291" y="1499"/>
                    </a:moveTo>
                    <a:cubicBezTo>
                      <a:pt x="1176" y="1499"/>
                      <a:pt x="1083" y="1406"/>
                      <a:pt x="1083" y="1291"/>
                    </a:cubicBezTo>
                    <a:cubicBezTo>
                      <a:pt x="1083" y="1176"/>
                      <a:pt x="1176" y="1083"/>
                      <a:pt x="1291" y="1083"/>
                    </a:cubicBezTo>
                    <a:cubicBezTo>
                      <a:pt x="1406" y="1083"/>
                      <a:pt x="1499" y="1176"/>
                      <a:pt x="1499" y="1291"/>
                    </a:cubicBezTo>
                    <a:cubicBezTo>
                      <a:pt x="1499" y="1406"/>
                      <a:pt x="1406" y="1499"/>
                      <a:pt x="1291" y="1499"/>
                    </a:cubicBezTo>
                    <a:close/>
                    <a:moveTo>
                      <a:pt x="1291" y="1136"/>
                    </a:moveTo>
                    <a:cubicBezTo>
                      <a:pt x="1206" y="1136"/>
                      <a:pt x="1136" y="1206"/>
                      <a:pt x="1136" y="1291"/>
                    </a:cubicBezTo>
                    <a:cubicBezTo>
                      <a:pt x="1136" y="1376"/>
                      <a:pt x="1206" y="1446"/>
                      <a:pt x="1291" y="1446"/>
                    </a:cubicBezTo>
                    <a:cubicBezTo>
                      <a:pt x="1376" y="1446"/>
                      <a:pt x="1446" y="1376"/>
                      <a:pt x="1446" y="1291"/>
                    </a:cubicBezTo>
                    <a:cubicBezTo>
                      <a:pt x="1446" y="1206"/>
                      <a:pt x="1376" y="1136"/>
                      <a:pt x="1291" y="1136"/>
                    </a:cubicBezTo>
                    <a:close/>
                  </a:path>
                </a:pathLst>
              </a:custGeom>
              <a:solidFill>
                <a:schemeClr val="bg1"/>
              </a:solidFill>
              <a:ln>
                <a:noFill/>
              </a:ln>
            </p:spPr>
          </p:sp>
        </p:grpSp>
      </p:grpSp>
      <p:grpSp>
        <p:nvGrpSpPr>
          <p:cNvPr id="236" name="组合 235"/>
          <p:cNvGrpSpPr/>
          <p:nvPr/>
        </p:nvGrpSpPr>
        <p:grpSpPr>
          <a:xfrm>
            <a:off x="1524069" y="6832501"/>
            <a:ext cx="415227" cy="425011"/>
            <a:chOff x="5951363" y="3016958"/>
            <a:chExt cx="931896" cy="953855"/>
          </a:xfrm>
        </p:grpSpPr>
        <p:sp>
          <p:nvSpPr>
            <p:cNvPr id="274" name="文本框 49"/>
            <p:cNvSpPr/>
            <p:nvPr/>
          </p:nvSpPr>
          <p:spPr>
            <a:xfrm>
              <a:off x="5951363" y="3556366"/>
              <a:ext cx="931896" cy="414447"/>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绘本</a:t>
              </a:r>
            </a:p>
          </p:txBody>
        </p:sp>
        <p:grpSp>
          <p:nvGrpSpPr>
            <p:cNvPr id="275" name="组合 274"/>
            <p:cNvGrpSpPr/>
            <p:nvPr/>
          </p:nvGrpSpPr>
          <p:grpSpPr>
            <a:xfrm>
              <a:off x="6096000" y="3016958"/>
              <a:ext cx="636550" cy="636551"/>
              <a:chOff x="6096000" y="3016958"/>
              <a:chExt cx="636550" cy="636551"/>
            </a:xfrm>
          </p:grpSpPr>
          <p:sp>
            <p:nvSpPr>
              <p:cNvPr id="276" name="椭圆 7"/>
              <p:cNvSpPr/>
              <p:nvPr/>
            </p:nvSpPr>
            <p:spPr>
              <a:xfrm>
                <a:off x="6096000" y="3016958"/>
                <a:ext cx="636550" cy="636551"/>
              </a:xfrm>
              <a:prstGeom prst="ellipse"/>
              <a:solidFill>
                <a:srgbClr val="005490"/>
              </a:solidFill>
              <a:ln>
                <a:noFill/>
              </a:ln>
              <a:extLst>
                <a:ext uri="{91240B29-F687-4F45-9708-019B960494DF}">
                  <a14:hiddenLine xmlns:a14="http://schemas.microsoft.com/office/drawing/2010/main" w="25400">
                    <a:solidFill>
                      <a:srgbClr val="395E8A"/>
                    </a:solidFill>
                    <a:bevel/>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6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7" name="two-books-with-apple-on-top_27480"/>
              <p:cNvSpPr/>
              <p:nvPr/>
            </p:nvSpPr>
            <p:spPr>
              <a:xfrm>
                <a:off x="6195528" y="3094508"/>
                <a:ext cx="493830" cy="446971"/>
              </a:xfrm>
              <a:custGeom>
                <a:gdLst>
                  <a:gd name="connsiteX0" fmla="*/ 215325 w 608256"/>
                  <a:gd name="connsiteY0" fmla="*/ 448746 h 550540"/>
                  <a:gd name="connsiteX1" fmla="*/ 232806 w 608256"/>
                  <a:gd name="connsiteY1" fmla="*/ 514162 h 550540"/>
                  <a:gd name="connsiteX2" fmla="*/ 271200 w 608256"/>
                  <a:gd name="connsiteY2" fmla="*/ 522155 h 550540"/>
                  <a:gd name="connsiteX3" fmla="*/ 269240 w 608256"/>
                  <a:gd name="connsiteY3" fmla="*/ 459024 h 550540"/>
                  <a:gd name="connsiteX4" fmla="*/ 82496 w 608256"/>
                  <a:gd name="connsiteY4" fmla="*/ 423298 h 550540"/>
                  <a:gd name="connsiteX5" fmla="*/ 102755 w 608256"/>
                  <a:gd name="connsiteY5" fmla="*/ 486756 h 550540"/>
                  <a:gd name="connsiteX6" fmla="*/ 102755 w 608256"/>
                  <a:gd name="connsiteY6" fmla="*/ 487082 h 550540"/>
                  <a:gd name="connsiteX7" fmla="*/ 201764 w 608256"/>
                  <a:gd name="connsiteY7" fmla="*/ 507637 h 550540"/>
                  <a:gd name="connsiteX8" fmla="*/ 192615 w 608256"/>
                  <a:gd name="connsiteY8" fmla="*/ 444342 h 550540"/>
                  <a:gd name="connsiteX9" fmla="*/ 26620 w 608256"/>
                  <a:gd name="connsiteY9" fmla="*/ 412531 h 550540"/>
                  <a:gd name="connsiteX10" fmla="*/ 40018 w 608256"/>
                  <a:gd name="connsiteY10" fmla="*/ 474032 h 550540"/>
                  <a:gd name="connsiteX11" fmla="*/ 70733 w 608256"/>
                  <a:gd name="connsiteY11" fmla="*/ 480394 h 550540"/>
                  <a:gd name="connsiteX12" fmla="*/ 59623 w 608256"/>
                  <a:gd name="connsiteY12" fmla="*/ 418893 h 550540"/>
                  <a:gd name="connsiteX13" fmla="*/ 518067 w 608256"/>
                  <a:gd name="connsiteY13" fmla="*/ 410410 h 550540"/>
                  <a:gd name="connsiteX14" fmla="*/ 293420 w 608256"/>
                  <a:gd name="connsiteY14" fmla="*/ 460492 h 550540"/>
                  <a:gd name="connsiteX15" fmla="*/ 299955 w 608256"/>
                  <a:gd name="connsiteY15" fmla="*/ 525907 h 550540"/>
                  <a:gd name="connsiteX16" fmla="*/ 532281 w 608256"/>
                  <a:gd name="connsiteY16" fmla="*/ 468159 h 550540"/>
                  <a:gd name="connsiteX17" fmla="*/ 518067 w 608256"/>
                  <a:gd name="connsiteY17" fmla="*/ 410410 h 550540"/>
                  <a:gd name="connsiteX18" fmla="*/ 82660 w 608256"/>
                  <a:gd name="connsiteY18" fmla="*/ 381536 h 550540"/>
                  <a:gd name="connsiteX19" fmla="*/ 327893 w 608256"/>
                  <a:gd name="connsiteY19" fmla="*/ 432433 h 550540"/>
                  <a:gd name="connsiteX20" fmla="*/ 330181 w 608256"/>
                  <a:gd name="connsiteY20" fmla="*/ 432759 h 550540"/>
                  <a:gd name="connsiteX21" fmla="*/ 330507 w 608256"/>
                  <a:gd name="connsiteY21" fmla="*/ 432759 h 550540"/>
                  <a:gd name="connsiteX22" fmla="*/ 330834 w 608256"/>
                  <a:gd name="connsiteY22" fmla="*/ 432596 h 550540"/>
                  <a:gd name="connsiteX23" fmla="*/ 333121 w 608256"/>
                  <a:gd name="connsiteY23" fmla="*/ 432433 h 550540"/>
                  <a:gd name="connsiteX24" fmla="*/ 516760 w 608256"/>
                  <a:gd name="connsiteY24" fmla="*/ 386593 h 550540"/>
                  <a:gd name="connsiteX25" fmla="*/ 517741 w 608256"/>
                  <a:gd name="connsiteY25" fmla="*/ 386756 h 550540"/>
                  <a:gd name="connsiteX26" fmla="*/ 530158 w 608256"/>
                  <a:gd name="connsiteY26" fmla="*/ 383983 h 550540"/>
                  <a:gd name="connsiteX27" fmla="*/ 541431 w 608256"/>
                  <a:gd name="connsiteY27" fmla="*/ 387735 h 550540"/>
                  <a:gd name="connsiteX28" fmla="*/ 543555 w 608256"/>
                  <a:gd name="connsiteY28" fmla="*/ 399318 h 550540"/>
                  <a:gd name="connsiteX29" fmla="*/ 555972 w 608256"/>
                  <a:gd name="connsiteY29" fmla="*/ 462123 h 550540"/>
                  <a:gd name="connsiteX30" fmla="*/ 559239 w 608256"/>
                  <a:gd name="connsiteY30" fmla="*/ 461471 h 550540"/>
                  <a:gd name="connsiteX31" fmla="*/ 573290 w 608256"/>
                  <a:gd name="connsiteY31" fmla="*/ 469790 h 550540"/>
                  <a:gd name="connsiteX32" fmla="*/ 564794 w 608256"/>
                  <a:gd name="connsiteY32" fmla="*/ 483820 h 550540"/>
                  <a:gd name="connsiteX33" fmla="*/ 298322 w 608256"/>
                  <a:gd name="connsiteY33" fmla="*/ 550214 h 550540"/>
                  <a:gd name="connsiteX34" fmla="*/ 296198 w 608256"/>
                  <a:gd name="connsiteY34" fmla="*/ 550377 h 550540"/>
                  <a:gd name="connsiteX35" fmla="*/ 295871 w 608256"/>
                  <a:gd name="connsiteY35" fmla="*/ 550540 h 550540"/>
                  <a:gd name="connsiteX36" fmla="*/ 295544 w 608256"/>
                  <a:gd name="connsiteY36" fmla="*/ 550540 h 550540"/>
                  <a:gd name="connsiteX37" fmla="*/ 293257 w 608256"/>
                  <a:gd name="connsiteY37" fmla="*/ 550214 h 550540"/>
                  <a:gd name="connsiteX38" fmla="*/ 31195 w 608256"/>
                  <a:gd name="connsiteY38" fmla="*/ 495728 h 550540"/>
                  <a:gd name="connsiteX39" fmla="*/ 24496 w 608256"/>
                  <a:gd name="connsiteY39" fmla="*/ 491650 h 550540"/>
                  <a:gd name="connsiteX40" fmla="*/ 11753 w 608256"/>
                  <a:gd name="connsiteY40" fmla="*/ 392955 h 550540"/>
                  <a:gd name="connsiteX41" fmla="*/ 23189 w 608256"/>
                  <a:gd name="connsiteY41" fmla="*/ 388388 h 550540"/>
                  <a:gd name="connsiteX42" fmla="*/ 34789 w 608256"/>
                  <a:gd name="connsiteY42" fmla="*/ 390672 h 550540"/>
                  <a:gd name="connsiteX43" fmla="*/ 249973 w 608256"/>
                  <a:gd name="connsiteY43" fmla="*/ 320701 h 550540"/>
                  <a:gd name="connsiteX44" fmla="*/ 267454 w 608256"/>
                  <a:gd name="connsiteY44" fmla="*/ 385948 h 550540"/>
                  <a:gd name="connsiteX45" fmla="*/ 305848 w 608256"/>
                  <a:gd name="connsiteY45" fmla="*/ 393941 h 550540"/>
                  <a:gd name="connsiteX46" fmla="*/ 303888 w 608256"/>
                  <a:gd name="connsiteY46" fmla="*/ 330977 h 550540"/>
                  <a:gd name="connsiteX47" fmla="*/ 117144 w 608256"/>
                  <a:gd name="connsiteY47" fmla="*/ 295092 h 550540"/>
                  <a:gd name="connsiteX48" fmla="*/ 137403 w 608256"/>
                  <a:gd name="connsiteY48" fmla="*/ 358707 h 550540"/>
                  <a:gd name="connsiteX49" fmla="*/ 137567 w 608256"/>
                  <a:gd name="connsiteY49" fmla="*/ 359034 h 550540"/>
                  <a:gd name="connsiteX50" fmla="*/ 236412 w 608256"/>
                  <a:gd name="connsiteY50" fmla="*/ 379586 h 550540"/>
                  <a:gd name="connsiteX51" fmla="*/ 227263 w 608256"/>
                  <a:gd name="connsiteY51" fmla="*/ 316297 h 550540"/>
                  <a:gd name="connsiteX52" fmla="*/ 61432 w 608256"/>
                  <a:gd name="connsiteY52" fmla="*/ 284489 h 550540"/>
                  <a:gd name="connsiteX53" fmla="*/ 74829 w 608256"/>
                  <a:gd name="connsiteY53" fmla="*/ 345821 h 550540"/>
                  <a:gd name="connsiteX54" fmla="*/ 105381 w 608256"/>
                  <a:gd name="connsiteY54" fmla="*/ 352346 h 550540"/>
                  <a:gd name="connsiteX55" fmla="*/ 94271 w 608256"/>
                  <a:gd name="connsiteY55" fmla="*/ 290851 h 550540"/>
                  <a:gd name="connsiteX56" fmla="*/ 552715 w 608256"/>
                  <a:gd name="connsiteY56" fmla="*/ 282205 h 550540"/>
                  <a:gd name="connsiteX57" fmla="*/ 328068 w 608256"/>
                  <a:gd name="connsiteY57" fmla="*/ 332446 h 550540"/>
                  <a:gd name="connsiteX58" fmla="*/ 334767 w 608256"/>
                  <a:gd name="connsiteY58" fmla="*/ 397856 h 550540"/>
                  <a:gd name="connsiteX59" fmla="*/ 566929 w 608256"/>
                  <a:gd name="connsiteY59" fmla="*/ 339949 h 550540"/>
                  <a:gd name="connsiteX60" fmla="*/ 552715 w 608256"/>
                  <a:gd name="connsiteY60" fmla="*/ 282205 h 550540"/>
                  <a:gd name="connsiteX61" fmla="*/ 214192 w 608256"/>
                  <a:gd name="connsiteY61" fmla="*/ 234901 h 550540"/>
                  <a:gd name="connsiteX62" fmla="*/ 233961 w 608256"/>
                  <a:gd name="connsiteY62" fmla="*/ 257901 h 550540"/>
                  <a:gd name="connsiteX63" fmla="*/ 263043 w 608256"/>
                  <a:gd name="connsiteY63" fmla="*/ 268830 h 550540"/>
                  <a:gd name="connsiteX64" fmla="*/ 274316 w 608256"/>
                  <a:gd name="connsiteY64" fmla="*/ 267525 h 550540"/>
                  <a:gd name="connsiteX65" fmla="*/ 314508 w 608256"/>
                  <a:gd name="connsiteY65" fmla="*/ 267525 h 550540"/>
                  <a:gd name="connsiteX66" fmla="*/ 325944 w 608256"/>
                  <a:gd name="connsiteY66" fmla="*/ 268830 h 550540"/>
                  <a:gd name="connsiteX67" fmla="*/ 355026 w 608256"/>
                  <a:gd name="connsiteY67" fmla="*/ 257901 h 550540"/>
                  <a:gd name="connsiteX68" fmla="*/ 374305 w 608256"/>
                  <a:gd name="connsiteY68" fmla="*/ 235227 h 550540"/>
                  <a:gd name="connsiteX69" fmla="*/ 552552 w 608256"/>
                  <a:gd name="connsiteY69" fmla="*/ 258716 h 550540"/>
                  <a:gd name="connsiteX70" fmla="*/ 564806 w 608256"/>
                  <a:gd name="connsiteY70" fmla="*/ 255943 h 550540"/>
                  <a:gd name="connsiteX71" fmla="*/ 576079 w 608256"/>
                  <a:gd name="connsiteY71" fmla="*/ 259532 h 550540"/>
                  <a:gd name="connsiteX72" fmla="*/ 578203 w 608256"/>
                  <a:gd name="connsiteY72" fmla="*/ 271276 h 550540"/>
                  <a:gd name="connsiteX73" fmla="*/ 590620 w 608256"/>
                  <a:gd name="connsiteY73" fmla="*/ 334077 h 550540"/>
                  <a:gd name="connsiteX74" fmla="*/ 593887 w 608256"/>
                  <a:gd name="connsiteY74" fmla="*/ 333261 h 550540"/>
                  <a:gd name="connsiteX75" fmla="*/ 607938 w 608256"/>
                  <a:gd name="connsiteY75" fmla="*/ 341743 h 550540"/>
                  <a:gd name="connsiteX76" fmla="*/ 599442 w 608256"/>
                  <a:gd name="connsiteY76" fmla="*/ 355608 h 550540"/>
                  <a:gd name="connsiteX77" fmla="*/ 332970 w 608256"/>
                  <a:gd name="connsiteY77" fmla="*/ 421997 h 550540"/>
                  <a:gd name="connsiteX78" fmla="*/ 330846 w 608256"/>
                  <a:gd name="connsiteY78" fmla="*/ 422323 h 550540"/>
                  <a:gd name="connsiteX79" fmla="*/ 330519 w 608256"/>
                  <a:gd name="connsiteY79" fmla="*/ 422323 h 550540"/>
                  <a:gd name="connsiteX80" fmla="*/ 330192 w 608256"/>
                  <a:gd name="connsiteY80" fmla="*/ 422323 h 550540"/>
                  <a:gd name="connsiteX81" fmla="*/ 327905 w 608256"/>
                  <a:gd name="connsiteY81" fmla="*/ 422160 h 550540"/>
                  <a:gd name="connsiteX82" fmla="*/ 65843 w 608256"/>
                  <a:gd name="connsiteY82" fmla="*/ 367679 h 550540"/>
                  <a:gd name="connsiteX83" fmla="*/ 59144 w 608256"/>
                  <a:gd name="connsiteY83" fmla="*/ 363601 h 550540"/>
                  <a:gd name="connsiteX84" fmla="*/ 46401 w 608256"/>
                  <a:gd name="connsiteY84" fmla="*/ 264752 h 550540"/>
                  <a:gd name="connsiteX85" fmla="*/ 57837 w 608256"/>
                  <a:gd name="connsiteY85" fmla="*/ 260348 h 550540"/>
                  <a:gd name="connsiteX86" fmla="*/ 69437 w 608256"/>
                  <a:gd name="connsiteY86" fmla="*/ 262468 h 550540"/>
                  <a:gd name="connsiteX87" fmla="*/ 241966 w 608256"/>
                  <a:gd name="connsiteY87" fmla="*/ 81271 h 550540"/>
                  <a:gd name="connsiteX88" fmla="*/ 279375 w 608256"/>
                  <a:gd name="connsiteY88" fmla="*/ 91874 h 550540"/>
                  <a:gd name="connsiteX89" fmla="*/ 309597 w 608256"/>
                  <a:gd name="connsiteY89" fmla="*/ 91710 h 550540"/>
                  <a:gd name="connsiteX90" fmla="*/ 346844 w 608256"/>
                  <a:gd name="connsiteY90" fmla="*/ 81271 h 550540"/>
                  <a:gd name="connsiteX91" fmla="*/ 346680 w 608256"/>
                  <a:gd name="connsiteY91" fmla="*/ 249119 h 550540"/>
                  <a:gd name="connsiteX92" fmla="*/ 317439 w 608256"/>
                  <a:gd name="connsiteY92" fmla="*/ 255481 h 550540"/>
                  <a:gd name="connsiteX93" fmla="*/ 294568 w 608256"/>
                  <a:gd name="connsiteY93" fmla="*/ 252708 h 550540"/>
                  <a:gd name="connsiteX94" fmla="*/ 271534 w 608256"/>
                  <a:gd name="connsiteY94" fmla="*/ 255481 h 550540"/>
                  <a:gd name="connsiteX95" fmla="*/ 242292 w 608256"/>
                  <a:gd name="connsiteY95" fmla="*/ 249119 h 550540"/>
                  <a:gd name="connsiteX96" fmla="*/ 241966 w 608256"/>
                  <a:gd name="connsiteY96" fmla="*/ 81271 h 550540"/>
                  <a:gd name="connsiteX97" fmla="*/ 256820 w 608256"/>
                  <a:gd name="connsiteY97" fmla="*/ 327 h 550540"/>
                  <a:gd name="connsiteX98" fmla="*/ 306025 w 608256"/>
                  <a:gd name="connsiteY98" fmla="*/ 70473 h 550540"/>
                  <a:gd name="connsiteX99" fmla="*/ 294418 w 608256"/>
                  <a:gd name="connsiteY99" fmla="*/ 82056 h 550540"/>
                  <a:gd name="connsiteX100" fmla="*/ 282812 w 608256"/>
                  <a:gd name="connsiteY100" fmla="*/ 70473 h 550540"/>
                  <a:gd name="connsiteX101" fmla="*/ 250935 w 608256"/>
                  <a:gd name="connsiteY101" fmla="*/ 22676 h 550540"/>
                  <a:gd name="connsiteX102" fmla="*/ 242598 w 608256"/>
                  <a:gd name="connsiteY102" fmla="*/ 8647 h 550540"/>
                  <a:gd name="connsiteX103" fmla="*/ 256820 w 608256"/>
                  <a:gd name="connsiteY103" fmla="*/ 327 h 55054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8256" h="550540">
                    <a:moveTo>
                      <a:pt x="215325" y="448746"/>
                    </a:moveTo>
                    <a:cubicBezTo>
                      <a:pt x="214018" y="461144"/>
                      <a:pt x="213527" y="490019"/>
                      <a:pt x="232806" y="514162"/>
                    </a:cubicBezTo>
                    <a:lnTo>
                      <a:pt x="271200" y="522155"/>
                    </a:lnTo>
                    <a:cubicBezTo>
                      <a:pt x="261234" y="498828"/>
                      <a:pt x="263685" y="475500"/>
                      <a:pt x="269240" y="459024"/>
                    </a:cubicBezTo>
                    <a:close/>
                    <a:moveTo>
                      <a:pt x="82496" y="423298"/>
                    </a:moveTo>
                    <a:cubicBezTo>
                      <a:pt x="81679" y="437980"/>
                      <a:pt x="83313" y="464896"/>
                      <a:pt x="102755" y="486756"/>
                    </a:cubicBezTo>
                    <a:cubicBezTo>
                      <a:pt x="102755" y="486919"/>
                      <a:pt x="102755" y="486919"/>
                      <a:pt x="102755" y="487082"/>
                    </a:cubicBezTo>
                    <a:lnTo>
                      <a:pt x="201764" y="507637"/>
                    </a:lnTo>
                    <a:cubicBezTo>
                      <a:pt x="189837" y="481862"/>
                      <a:pt x="190981" y="456414"/>
                      <a:pt x="192615" y="444342"/>
                    </a:cubicBezTo>
                    <a:close/>
                    <a:moveTo>
                      <a:pt x="26620" y="412531"/>
                    </a:moveTo>
                    <a:cubicBezTo>
                      <a:pt x="15674" y="436022"/>
                      <a:pt x="33482" y="464570"/>
                      <a:pt x="40018" y="474032"/>
                    </a:cubicBezTo>
                    <a:lnTo>
                      <a:pt x="70733" y="480394"/>
                    </a:lnTo>
                    <a:cubicBezTo>
                      <a:pt x="58806" y="456577"/>
                      <a:pt x="58479" y="432759"/>
                      <a:pt x="59623" y="418893"/>
                    </a:cubicBezTo>
                    <a:close/>
                    <a:moveTo>
                      <a:pt x="518067" y="410410"/>
                    </a:moveTo>
                    <a:lnTo>
                      <a:pt x="293420" y="460492"/>
                    </a:lnTo>
                    <a:cubicBezTo>
                      <a:pt x="288846" y="470932"/>
                      <a:pt x="280023" y="498828"/>
                      <a:pt x="299955" y="525907"/>
                    </a:cubicBezTo>
                    <a:lnTo>
                      <a:pt x="532281" y="468159"/>
                    </a:lnTo>
                    <a:cubicBezTo>
                      <a:pt x="518721" y="445973"/>
                      <a:pt x="516924" y="424929"/>
                      <a:pt x="518067" y="410410"/>
                    </a:cubicBezTo>
                    <a:close/>
                    <a:moveTo>
                      <a:pt x="82660" y="381536"/>
                    </a:moveTo>
                    <a:lnTo>
                      <a:pt x="327893" y="432433"/>
                    </a:lnTo>
                    <a:cubicBezTo>
                      <a:pt x="328710" y="432596"/>
                      <a:pt x="329527" y="432759"/>
                      <a:pt x="330181" y="432759"/>
                    </a:cubicBezTo>
                    <a:cubicBezTo>
                      <a:pt x="330344" y="432759"/>
                      <a:pt x="330344" y="432759"/>
                      <a:pt x="330507" y="432759"/>
                    </a:cubicBezTo>
                    <a:cubicBezTo>
                      <a:pt x="330671" y="432759"/>
                      <a:pt x="330671" y="432759"/>
                      <a:pt x="330834" y="432596"/>
                    </a:cubicBezTo>
                    <a:cubicBezTo>
                      <a:pt x="331488" y="432596"/>
                      <a:pt x="332305" y="432596"/>
                      <a:pt x="333121" y="432433"/>
                    </a:cubicBezTo>
                    <a:lnTo>
                      <a:pt x="516760" y="386593"/>
                    </a:lnTo>
                    <a:lnTo>
                      <a:pt x="517741" y="386756"/>
                    </a:lnTo>
                    <a:lnTo>
                      <a:pt x="530158" y="383983"/>
                    </a:lnTo>
                    <a:cubicBezTo>
                      <a:pt x="534405" y="383168"/>
                      <a:pt x="538653" y="384473"/>
                      <a:pt x="541431" y="387735"/>
                    </a:cubicBezTo>
                    <a:cubicBezTo>
                      <a:pt x="544208" y="390835"/>
                      <a:pt x="545025" y="395402"/>
                      <a:pt x="543555" y="399318"/>
                    </a:cubicBezTo>
                    <a:cubicBezTo>
                      <a:pt x="543065" y="400459"/>
                      <a:pt x="532935" y="430639"/>
                      <a:pt x="555972" y="462123"/>
                    </a:cubicBezTo>
                    <a:lnTo>
                      <a:pt x="559239" y="461471"/>
                    </a:lnTo>
                    <a:cubicBezTo>
                      <a:pt x="565448" y="459839"/>
                      <a:pt x="571656" y="463591"/>
                      <a:pt x="573290" y="469790"/>
                    </a:cubicBezTo>
                    <a:cubicBezTo>
                      <a:pt x="574760" y="475989"/>
                      <a:pt x="571002" y="482188"/>
                      <a:pt x="564794" y="483820"/>
                    </a:cubicBezTo>
                    <a:lnTo>
                      <a:pt x="298322" y="550214"/>
                    </a:lnTo>
                    <a:cubicBezTo>
                      <a:pt x="297668" y="550377"/>
                      <a:pt x="296851" y="550377"/>
                      <a:pt x="296198" y="550377"/>
                    </a:cubicBezTo>
                    <a:cubicBezTo>
                      <a:pt x="296034" y="550377"/>
                      <a:pt x="296034" y="550540"/>
                      <a:pt x="295871" y="550540"/>
                    </a:cubicBezTo>
                    <a:cubicBezTo>
                      <a:pt x="295707" y="550540"/>
                      <a:pt x="295707" y="550540"/>
                      <a:pt x="295544" y="550540"/>
                    </a:cubicBezTo>
                    <a:cubicBezTo>
                      <a:pt x="294727" y="550540"/>
                      <a:pt x="294074" y="550377"/>
                      <a:pt x="293257" y="550214"/>
                    </a:cubicBezTo>
                    <a:lnTo>
                      <a:pt x="31195" y="495728"/>
                    </a:lnTo>
                    <a:cubicBezTo>
                      <a:pt x="28581" y="495239"/>
                      <a:pt x="26130" y="493771"/>
                      <a:pt x="24496" y="491650"/>
                    </a:cubicBezTo>
                    <a:cubicBezTo>
                      <a:pt x="22699" y="489366"/>
                      <a:pt x="-20106" y="435859"/>
                      <a:pt x="11753" y="392955"/>
                    </a:cubicBezTo>
                    <a:cubicBezTo>
                      <a:pt x="14367" y="389367"/>
                      <a:pt x="18778" y="387572"/>
                      <a:pt x="23189" y="388388"/>
                    </a:cubicBezTo>
                    <a:lnTo>
                      <a:pt x="34789" y="390672"/>
                    </a:lnTo>
                    <a:close/>
                    <a:moveTo>
                      <a:pt x="249973" y="320701"/>
                    </a:moveTo>
                    <a:cubicBezTo>
                      <a:pt x="248666" y="333098"/>
                      <a:pt x="248175" y="361970"/>
                      <a:pt x="267454" y="385948"/>
                    </a:cubicBezTo>
                    <a:lnTo>
                      <a:pt x="305848" y="393941"/>
                    </a:lnTo>
                    <a:cubicBezTo>
                      <a:pt x="295882" y="370615"/>
                      <a:pt x="298333" y="347452"/>
                      <a:pt x="303888" y="330977"/>
                    </a:cubicBezTo>
                    <a:close/>
                    <a:moveTo>
                      <a:pt x="117144" y="295092"/>
                    </a:moveTo>
                    <a:cubicBezTo>
                      <a:pt x="116327" y="309935"/>
                      <a:pt x="117961" y="336850"/>
                      <a:pt x="137403" y="358707"/>
                    </a:cubicBezTo>
                    <a:cubicBezTo>
                      <a:pt x="137403" y="358707"/>
                      <a:pt x="137403" y="358871"/>
                      <a:pt x="137567" y="359034"/>
                    </a:cubicBezTo>
                    <a:lnTo>
                      <a:pt x="236412" y="379586"/>
                    </a:lnTo>
                    <a:cubicBezTo>
                      <a:pt x="224485" y="353651"/>
                      <a:pt x="225629" y="328368"/>
                      <a:pt x="227263" y="316297"/>
                    </a:cubicBezTo>
                    <a:close/>
                    <a:moveTo>
                      <a:pt x="61432" y="284489"/>
                    </a:moveTo>
                    <a:cubicBezTo>
                      <a:pt x="50322" y="307815"/>
                      <a:pt x="68130" y="336523"/>
                      <a:pt x="74829" y="345821"/>
                    </a:cubicBezTo>
                    <a:lnTo>
                      <a:pt x="105381" y="352346"/>
                    </a:lnTo>
                    <a:cubicBezTo>
                      <a:pt x="93454" y="328531"/>
                      <a:pt x="93127" y="304552"/>
                      <a:pt x="94271" y="290851"/>
                    </a:cubicBezTo>
                    <a:close/>
                    <a:moveTo>
                      <a:pt x="552715" y="282205"/>
                    </a:moveTo>
                    <a:lnTo>
                      <a:pt x="328068" y="332446"/>
                    </a:lnTo>
                    <a:cubicBezTo>
                      <a:pt x="323494" y="342722"/>
                      <a:pt x="314671" y="370615"/>
                      <a:pt x="334767" y="397856"/>
                    </a:cubicBezTo>
                    <a:lnTo>
                      <a:pt x="566929" y="339949"/>
                    </a:lnTo>
                    <a:cubicBezTo>
                      <a:pt x="553369" y="317928"/>
                      <a:pt x="551572" y="296723"/>
                      <a:pt x="552715" y="282205"/>
                    </a:cubicBezTo>
                    <a:close/>
                    <a:moveTo>
                      <a:pt x="214192" y="234901"/>
                    </a:moveTo>
                    <a:cubicBezTo>
                      <a:pt x="219911" y="242242"/>
                      <a:pt x="226446" y="249908"/>
                      <a:pt x="233961" y="257901"/>
                    </a:cubicBezTo>
                    <a:cubicBezTo>
                      <a:pt x="240497" y="264752"/>
                      <a:pt x="251116" y="268830"/>
                      <a:pt x="263043" y="268830"/>
                    </a:cubicBezTo>
                    <a:cubicBezTo>
                      <a:pt x="266964" y="268830"/>
                      <a:pt x="270722" y="268340"/>
                      <a:pt x="274316" y="267525"/>
                    </a:cubicBezTo>
                    <a:cubicBezTo>
                      <a:pt x="287387" y="264262"/>
                      <a:pt x="301437" y="264262"/>
                      <a:pt x="314508" y="267525"/>
                    </a:cubicBezTo>
                    <a:cubicBezTo>
                      <a:pt x="318102" y="268340"/>
                      <a:pt x="322023" y="268830"/>
                      <a:pt x="325944" y="268830"/>
                    </a:cubicBezTo>
                    <a:cubicBezTo>
                      <a:pt x="337708" y="268830"/>
                      <a:pt x="348327" y="264752"/>
                      <a:pt x="355026" y="257901"/>
                    </a:cubicBezTo>
                    <a:cubicBezTo>
                      <a:pt x="362378" y="250071"/>
                      <a:pt x="368750" y="242568"/>
                      <a:pt x="374305" y="235227"/>
                    </a:cubicBezTo>
                    <a:lnTo>
                      <a:pt x="552552" y="258716"/>
                    </a:lnTo>
                    <a:lnTo>
                      <a:pt x="564806" y="255943"/>
                    </a:lnTo>
                    <a:cubicBezTo>
                      <a:pt x="569053" y="254965"/>
                      <a:pt x="573301" y="256433"/>
                      <a:pt x="576079" y="259532"/>
                    </a:cubicBezTo>
                    <a:cubicBezTo>
                      <a:pt x="578856" y="262794"/>
                      <a:pt x="579673" y="267199"/>
                      <a:pt x="578203" y="271276"/>
                    </a:cubicBezTo>
                    <a:cubicBezTo>
                      <a:pt x="577713" y="272418"/>
                      <a:pt x="567583" y="302432"/>
                      <a:pt x="590620" y="334077"/>
                    </a:cubicBezTo>
                    <a:lnTo>
                      <a:pt x="593887" y="333261"/>
                    </a:lnTo>
                    <a:cubicBezTo>
                      <a:pt x="600096" y="331793"/>
                      <a:pt x="606304" y="335545"/>
                      <a:pt x="607938" y="341743"/>
                    </a:cubicBezTo>
                    <a:cubicBezTo>
                      <a:pt x="609408" y="347942"/>
                      <a:pt x="605650" y="354140"/>
                      <a:pt x="599442" y="355608"/>
                    </a:cubicBezTo>
                    <a:lnTo>
                      <a:pt x="332970" y="421997"/>
                    </a:lnTo>
                    <a:cubicBezTo>
                      <a:pt x="332316" y="422160"/>
                      <a:pt x="331499" y="422323"/>
                      <a:pt x="330846" y="422323"/>
                    </a:cubicBezTo>
                    <a:cubicBezTo>
                      <a:pt x="330682" y="422323"/>
                      <a:pt x="330682" y="422323"/>
                      <a:pt x="330519" y="422323"/>
                    </a:cubicBezTo>
                    <a:cubicBezTo>
                      <a:pt x="330355" y="422323"/>
                      <a:pt x="330355" y="422323"/>
                      <a:pt x="330192" y="422323"/>
                    </a:cubicBezTo>
                    <a:cubicBezTo>
                      <a:pt x="329539" y="422323"/>
                      <a:pt x="328722" y="422323"/>
                      <a:pt x="327905" y="422160"/>
                    </a:cubicBezTo>
                    <a:lnTo>
                      <a:pt x="65843" y="367679"/>
                    </a:lnTo>
                    <a:cubicBezTo>
                      <a:pt x="63229" y="367026"/>
                      <a:pt x="60778" y="365721"/>
                      <a:pt x="59144" y="363601"/>
                    </a:cubicBezTo>
                    <a:cubicBezTo>
                      <a:pt x="57347" y="361317"/>
                      <a:pt x="14542" y="307815"/>
                      <a:pt x="46401" y="264752"/>
                    </a:cubicBezTo>
                    <a:cubicBezTo>
                      <a:pt x="49015" y="261163"/>
                      <a:pt x="53426" y="259369"/>
                      <a:pt x="57837" y="260348"/>
                    </a:cubicBezTo>
                    <a:lnTo>
                      <a:pt x="69437" y="262468"/>
                    </a:lnTo>
                    <a:close/>
                    <a:moveTo>
                      <a:pt x="241966" y="81271"/>
                    </a:moveTo>
                    <a:cubicBezTo>
                      <a:pt x="254381" y="80292"/>
                      <a:pt x="268757" y="86164"/>
                      <a:pt x="279375" y="91874"/>
                    </a:cubicBezTo>
                    <a:cubicBezTo>
                      <a:pt x="288034" y="96441"/>
                      <a:pt x="300939" y="96278"/>
                      <a:pt x="309597" y="91710"/>
                    </a:cubicBezTo>
                    <a:cubicBezTo>
                      <a:pt x="320216" y="86164"/>
                      <a:pt x="334592" y="80292"/>
                      <a:pt x="346844" y="81271"/>
                    </a:cubicBezTo>
                    <a:cubicBezTo>
                      <a:pt x="368571" y="83228"/>
                      <a:pt x="443227" y="147823"/>
                      <a:pt x="346680" y="249119"/>
                    </a:cubicBezTo>
                    <a:cubicBezTo>
                      <a:pt x="339819" y="256133"/>
                      <a:pt x="326914" y="257764"/>
                      <a:pt x="317439" y="255481"/>
                    </a:cubicBezTo>
                    <a:cubicBezTo>
                      <a:pt x="311068" y="253849"/>
                      <a:pt x="303390" y="252708"/>
                      <a:pt x="294568" y="252708"/>
                    </a:cubicBezTo>
                    <a:cubicBezTo>
                      <a:pt x="285583" y="252708"/>
                      <a:pt x="277742" y="254013"/>
                      <a:pt x="271534" y="255481"/>
                    </a:cubicBezTo>
                    <a:cubicBezTo>
                      <a:pt x="262059" y="257764"/>
                      <a:pt x="248990" y="256133"/>
                      <a:pt x="242292" y="249119"/>
                    </a:cubicBezTo>
                    <a:cubicBezTo>
                      <a:pt x="145582" y="147823"/>
                      <a:pt x="220239" y="83228"/>
                      <a:pt x="241966" y="81271"/>
                    </a:cubicBezTo>
                    <a:close/>
                    <a:moveTo>
                      <a:pt x="256820" y="327"/>
                    </a:moveTo>
                    <a:cubicBezTo>
                      <a:pt x="273821" y="4895"/>
                      <a:pt x="306188" y="25123"/>
                      <a:pt x="306025" y="70473"/>
                    </a:cubicBezTo>
                    <a:cubicBezTo>
                      <a:pt x="306025" y="76836"/>
                      <a:pt x="300794" y="82056"/>
                      <a:pt x="294418" y="82056"/>
                    </a:cubicBezTo>
                    <a:cubicBezTo>
                      <a:pt x="288043" y="82056"/>
                      <a:pt x="282812" y="76836"/>
                      <a:pt x="282812" y="70473"/>
                    </a:cubicBezTo>
                    <a:cubicBezTo>
                      <a:pt x="282976" y="31485"/>
                      <a:pt x="251262" y="22839"/>
                      <a:pt x="250935" y="22676"/>
                    </a:cubicBezTo>
                    <a:cubicBezTo>
                      <a:pt x="244724" y="21045"/>
                      <a:pt x="241127" y="14846"/>
                      <a:pt x="242598" y="8647"/>
                    </a:cubicBezTo>
                    <a:cubicBezTo>
                      <a:pt x="244233" y="2448"/>
                      <a:pt x="250609" y="-1141"/>
                      <a:pt x="256820" y="327"/>
                    </a:cubicBezTo>
                    <a:close/>
                  </a:path>
                </a:pathLst>
              </a:custGeom>
              <a:solidFill>
                <a:schemeClr val="bg1"/>
              </a:solidFill>
              <a:ln>
                <a:noFill/>
              </a:ln>
            </p:spPr>
          </p:sp>
        </p:grpSp>
      </p:grpSp>
      <p:grpSp>
        <p:nvGrpSpPr>
          <p:cNvPr id="237" name="组合 236"/>
          <p:cNvGrpSpPr/>
          <p:nvPr/>
        </p:nvGrpSpPr>
        <p:grpSpPr>
          <a:xfrm>
            <a:off x="447112" y="6796495"/>
            <a:ext cx="706782" cy="445084"/>
            <a:chOff x="5366470" y="2926627"/>
            <a:chExt cx="1586235" cy="998905"/>
          </a:xfrm>
        </p:grpSpPr>
        <p:grpSp>
          <p:nvGrpSpPr>
            <p:cNvPr id="269" name="组合 268"/>
            <p:cNvGrpSpPr/>
            <p:nvPr/>
          </p:nvGrpSpPr>
          <p:grpSpPr>
            <a:xfrm>
              <a:off x="5366470" y="2926627"/>
              <a:ext cx="1586235" cy="998905"/>
              <a:chOff x="5412860" y="2842093"/>
              <a:chExt cx="1829065" cy="1105788"/>
            </a:xfrm>
          </p:grpSpPr>
          <p:sp>
            <p:nvSpPr>
              <p:cNvPr id="271" name="文本框 65"/>
              <p:cNvSpPr/>
              <p:nvPr/>
            </p:nvSpPr>
            <p:spPr>
              <a:xfrm>
                <a:off x="5458301" y="2842093"/>
                <a:ext cx="1747844" cy="458793"/>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原创扶持</a:t>
                </a:r>
              </a:p>
            </p:txBody>
          </p:sp>
          <p:sp>
            <p:nvSpPr>
              <p:cNvPr id="272" name="文本框 65"/>
              <p:cNvSpPr/>
              <p:nvPr/>
            </p:nvSpPr>
            <p:spPr>
              <a:xfrm>
                <a:off x="5462229" y="3155986"/>
                <a:ext cx="1729496" cy="458793"/>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政策利好</a:t>
                </a:r>
              </a:p>
            </p:txBody>
          </p:sp>
          <p:sp>
            <p:nvSpPr>
              <p:cNvPr id="273" name="文本框 65"/>
              <p:cNvSpPr/>
              <p:nvPr/>
            </p:nvSpPr>
            <p:spPr>
              <a:xfrm>
                <a:off x="5412860" y="3489088"/>
                <a:ext cx="1829065" cy="458793"/>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资本注入</a:t>
                </a:r>
              </a:p>
            </p:txBody>
          </p:sp>
        </p:grpSp>
        <p:sp>
          <p:nvSpPr>
            <p:cNvPr id="270" name="矩形 269"/>
            <p:cNvSpPr/>
            <p:nvPr/>
          </p:nvSpPr>
          <p:spPr>
            <a:xfrm>
              <a:off x="5626637" y="2998297"/>
              <a:ext cx="1039532" cy="909317"/>
            </a:xfrm>
            <a:prstGeom prst="rect"/>
            <a:noFill/>
            <a:ln w="1270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grpSp>
      <p:grpSp>
        <p:nvGrpSpPr>
          <p:cNvPr id="238" name="组合 237"/>
          <p:cNvGrpSpPr/>
          <p:nvPr/>
        </p:nvGrpSpPr>
        <p:grpSpPr>
          <a:xfrm>
            <a:off x="2272090" y="6828427"/>
            <a:ext cx="681082" cy="354103"/>
            <a:chOff x="5570521" y="2998296"/>
            <a:chExt cx="1528557" cy="794716"/>
          </a:xfrm>
        </p:grpSpPr>
        <p:grpSp>
          <p:nvGrpSpPr>
            <p:cNvPr id="265" name="组合 264"/>
            <p:cNvGrpSpPr/>
            <p:nvPr/>
          </p:nvGrpSpPr>
          <p:grpSpPr>
            <a:xfrm>
              <a:off x="5570521" y="3027566"/>
              <a:ext cx="1528557" cy="743079"/>
              <a:chOff x="5648147" y="2953831"/>
              <a:chExt cx="1762557" cy="822588"/>
            </a:xfrm>
          </p:grpSpPr>
          <p:sp>
            <p:nvSpPr>
              <p:cNvPr id="267" name="文本框 65"/>
              <p:cNvSpPr/>
              <p:nvPr/>
            </p:nvSpPr>
            <p:spPr>
              <a:xfrm>
                <a:off x="5648147" y="2953831"/>
                <a:ext cx="1762557" cy="458793"/>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纸质绘本</a:t>
                </a:r>
              </a:p>
            </p:txBody>
          </p:sp>
          <p:sp>
            <p:nvSpPr>
              <p:cNvPr id="268" name="文本框 65"/>
              <p:cNvSpPr/>
              <p:nvPr/>
            </p:nvSpPr>
            <p:spPr>
              <a:xfrm>
                <a:off x="5747630" y="3317626"/>
                <a:ext cx="1585978" cy="458793"/>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电子绘本</a:t>
                </a:r>
              </a:p>
            </p:txBody>
          </p:sp>
        </p:grpSp>
        <p:sp>
          <p:nvSpPr>
            <p:cNvPr id="266" name="矩形 265"/>
            <p:cNvSpPr/>
            <p:nvPr/>
          </p:nvSpPr>
          <p:spPr>
            <a:xfrm>
              <a:off x="5856877" y="2998296"/>
              <a:ext cx="919484" cy="794716"/>
            </a:xfrm>
            <a:prstGeom prst="rect"/>
            <a:noFill/>
            <a:ln w="1270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grpSp>
      <p:cxnSp>
        <p:nvCxnSpPr>
          <p:cNvPr id="240" name="直接连接符 239"/>
          <p:cNvCxnSpPr/>
          <p:nvPr/>
        </p:nvCxnSpPr>
        <p:spPr>
          <a:xfrm>
            <a:off x="1068223" y="6986807"/>
            <a:ext cx="481218" cy="0"/>
          </a:xfrm>
          <a:prstGeom prst="line"/>
          <a:ln w="38100">
            <a:solidFill>
              <a:srgbClr val="656775"/>
            </a:solidFill>
          </a:ln>
        </p:spPr>
        <p:style>
          <a:lnRef idx="1">
            <a:schemeClr val="accent1"/>
          </a:lnRef>
          <a:fillRef idx="0">
            <a:schemeClr val="accent1"/>
          </a:fillRef>
          <a:effectRef idx="0">
            <a:schemeClr val="accent1"/>
          </a:effectRef>
          <a:fontRef idx="minor">
            <a:schemeClr val="tx1"/>
          </a:fontRef>
        </p:style>
      </p:cxnSp>
      <p:cxnSp>
        <p:nvCxnSpPr>
          <p:cNvPr id="241" name="直接连接符 240"/>
          <p:cNvCxnSpPr/>
          <p:nvPr/>
        </p:nvCxnSpPr>
        <p:spPr>
          <a:xfrm>
            <a:off x="1903998" y="6986807"/>
            <a:ext cx="481218" cy="0"/>
          </a:xfrm>
          <a:prstGeom prst="line"/>
          <a:ln w="38100">
            <a:solidFill>
              <a:srgbClr val="656775"/>
            </a:solidFill>
          </a:ln>
        </p:spPr>
        <p:style>
          <a:lnRef idx="1">
            <a:schemeClr val="accent1"/>
          </a:lnRef>
          <a:fillRef idx="0">
            <a:schemeClr val="accent1"/>
          </a:fillRef>
          <a:effectRef idx="0">
            <a:schemeClr val="accent1"/>
          </a:effectRef>
          <a:fontRef idx="minor">
            <a:schemeClr val="tx1"/>
          </a:fontRef>
        </p:style>
      </p:cxnSp>
      <p:cxnSp>
        <p:nvCxnSpPr>
          <p:cNvPr id="242" name="直接连接符 241"/>
          <p:cNvCxnSpPr/>
          <p:nvPr/>
        </p:nvCxnSpPr>
        <p:spPr>
          <a:xfrm>
            <a:off x="2809378" y="6986807"/>
            <a:ext cx="481218" cy="0"/>
          </a:xfrm>
          <a:prstGeom prst="line"/>
          <a:ln w="38100">
            <a:solidFill>
              <a:srgbClr val="656775"/>
            </a:solidFill>
          </a:ln>
        </p:spPr>
        <p:style>
          <a:lnRef idx="1">
            <a:schemeClr val="accent1"/>
          </a:lnRef>
          <a:fillRef idx="0">
            <a:schemeClr val="accent1"/>
          </a:fillRef>
          <a:effectRef idx="0">
            <a:schemeClr val="accent1"/>
          </a:effectRef>
          <a:fontRef idx="minor">
            <a:schemeClr val="tx1"/>
          </a:fontRef>
        </p:style>
      </p:cxnSp>
      <p:grpSp>
        <p:nvGrpSpPr>
          <p:cNvPr id="243" name="组合 242"/>
          <p:cNvGrpSpPr/>
          <p:nvPr/>
        </p:nvGrpSpPr>
        <p:grpSpPr>
          <a:xfrm>
            <a:off x="4106049" y="6832501"/>
            <a:ext cx="396199" cy="433155"/>
            <a:chOff x="7501315" y="4548771"/>
            <a:chExt cx="889191" cy="972133"/>
          </a:xfrm>
        </p:grpSpPr>
        <p:sp>
          <p:nvSpPr>
            <p:cNvPr id="261" name="文本框 62"/>
            <p:cNvSpPr/>
            <p:nvPr/>
          </p:nvSpPr>
          <p:spPr>
            <a:xfrm>
              <a:off x="7501315" y="5106457"/>
              <a:ext cx="889191" cy="414447"/>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电影</a:t>
              </a:r>
            </a:p>
          </p:txBody>
        </p:sp>
        <p:grpSp>
          <p:nvGrpSpPr>
            <p:cNvPr id="262" name="组合 261"/>
            <p:cNvGrpSpPr/>
            <p:nvPr/>
          </p:nvGrpSpPr>
          <p:grpSpPr>
            <a:xfrm>
              <a:off x="7618380" y="4548771"/>
              <a:ext cx="636550" cy="636550"/>
              <a:chOff x="7814325" y="4548771"/>
              <a:chExt cx="636550" cy="636550"/>
            </a:xfrm>
          </p:grpSpPr>
          <p:sp>
            <p:nvSpPr>
              <p:cNvPr id="263" name="椭圆 19"/>
              <p:cNvSpPr/>
              <p:nvPr/>
            </p:nvSpPr>
            <p:spPr>
              <a:xfrm>
                <a:off x="7814325" y="4548771"/>
                <a:ext cx="636550" cy="636550"/>
              </a:xfrm>
              <a:prstGeom prst="ellipse"/>
              <a:solidFill>
                <a:srgbClr val="005490"/>
              </a:solidFill>
              <a:ln>
                <a:noFill/>
              </a:ln>
              <a:extLst>
                <a:ext uri="{91240B29-F687-4F45-9708-019B960494DF}">
                  <a14:hiddenLine xmlns:a14="http://schemas.microsoft.com/office/drawing/2010/main" w="25400">
                    <a:solidFill>
                      <a:srgbClr val="395E8A"/>
                    </a:solidFill>
                    <a:bevel/>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6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4" name="film-strip_16050"/>
              <p:cNvSpPr/>
              <p:nvPr/>
            </p:nvSpPr>
            <p:spPr>
              <a:xfrm>
                <a:off x="7959401" y="4665437"/>
                <a:ext cx="353429" cy="394757"/>
              </a:xfrm>
              <a:custGeom>
                <a:gdLst>
                  <a:gd name="T0" fmla="*/ 2577 w 2852"/>
                  <a:gd name="T1" fmla="*/ 111 h 3190"/>
                  <a:gd name="T2" fmla="*/ 2124 w 2852"/>
                  <a:gd name="T3" fmla="*/ 0 h 3190"/>
                  <a:gd name="T4" fmla="*/ 875 w 2852"/>
                  <a:gd name="T5" fmla="*/ 111 h 3190"/>
                  <a:gd name="T6" fmla="*/ 603 w 2852"/>
                  <a:gd name="T7" fmla="*/ 111 h 3190"/>
                  <a:gd name="T8" fmla="*/ 151 w 2852"/>
                  <a:gd name="T9" fmla="*/ 18 h 3190"/>
                  <a:gd name="T10" fmla="*/ 12 w 2852"/>
                  <a:gd name="T11" fmla="*/ 1595 h 3190"/>
                  <a:gd name="T12" fmla="*/ 0 w 2852"/>
                  <a:gd name="T13" fmla="*/ 3051 h 3190"/>
                  <a:gd name="T14" fmla="*/ 275 w 2852"/>
                  <a:gd name="T15" fmla="*/ 3079 h 3190"/>
                  <a:gd name="T16" fmla="*/ 728 w 2852"/>
                  <a:gd name="T17" fmla="*/ 3190 h 3190"/>
                  <a:gd name="T18" fmla="*/ 1977 w 2852"/>
                  <a:gd name="T19" fmla="*/ 3079 h 3190"/>
                  <a:gd name="T20" fmla="*/ 2249 w 2852"/>
                  <a:gd name="T21" fmla="*/ 3079 h 3190"/>
                  <a:gd name="T22" fmla="*/ 2701 w 2852"/>
                  <a:gd name="T23" fmla="*/ 3172 h 3190"/>
                  <a:gd name="T24" fmla="*/ 2840 w 2852"/>
                  <a:gd name="T25" fmla="*/ 1595 h 3190"/>
                  <a:gd name="T26" fmla="*/ 2852 w 2852"/>
                  <a:gd name="T27" fmla="*/ 139 h 3190"/>
                  <a:gd name="T28" fmla="*/ 589 w 2852"/>
                  <a:gd name="T29" fmla="*/ 2801 h 3190"/>
                  <a:gd name="T30" fmla="*/ 278 w 2852"/>
                  <a:gd name="T31" fmla="*/ 2655 h 3190"/>
                  <a:gd name="T32" fmla="*/ 589 w 2852"/>
                  <a:gd name="T33" fmla="*/ 2801 h 3190"/>
                  <a:gd name="T34" fmla="*/ 278 w 2852"/>
                  <a:gd name="T35" fmla="*/ 2377 h 3190"/>
                  <a:gd name="T36" fmla="*/ 589 w 2852"/>
                  <a:gd name="T37" fmla="*/ 2192 h 3190"/>
                  <a:gd name="T38" fmla="*/ 589 w 2852"/>
                  <a:gd name="T39" fmla="*/ 1914 h 3190"/>
                  <a:gd name="T40" fmla="*/ 278 w 2852"/>
                  <a:gd name="T41" fmla="*/ 1729 h 3190"/>
                  <a:gd name="T42" fmla="*/ 589 w 2852"/>
                  <a:gd name="T43" fmla="*/ 1914 h 3190"/>
                  <a:gd name="T44" fmla="*/ 867 w 2852"/>
                  <a:gd name="T45" fmla="*/ 2801 h 3190"/>
                  <a:gd name="T46" fmla="*/ 1974 w 2852"/>
                  <a:gd name="T47" fmla="*/ 1729 h 3190"/>
                  <a:gd name="T48" fmla="*/ 2563 w 2852"/>
                  <a:gd name="T49" fmla="*/ 2801 h 3190"/>
                  <a:gd name="T50" fmla="*/ 2252 w 2852"/>
                  <a:gd name="T51" fmla="*/ 2655 h 3190"/>
                  <a:gd name="T52" fmla="*/ 2563 w 2852"/>
                  <a:gd name="T53" fmla="*/ 2801 h 3190"/>
                  <a:gd name="T54" fmla="*/ 2252 w 2852"/>
                  <a:gd name="T55" fmla="*/ 2377 h 3190"/>
                  <a:gd name="T56" fmla="*/ 2563 w 2852"/>
                  <a:gd name="T57" fmla="*/ 2192 h 3190"/>
                  <a:gd name="T58" fmla="*/ 2563 w 2852"/>
                  <a:gd name="T59" fmla="*/ 1914 h 3190"/>
                  <a:gd name="T60" fmla="*/ 2252 w 2852"/>
                  <a:gd name="T61" fmla="*/ 1729 h 3190"/>
                  <a:gd name="T62" fmla="*/ 2563 w 2852"/>
                  <a:gd name="T63" fmla="*/ 1914 h 3190"/>
                  <a:gd name="T64" fmla="*/ 2574 w 2852"/>
                  <a:gd name="T65" fmla="*/ 389 h 3190"/>
                  <a:gd name="T66" fmla="*/ 2263 w 2852"/>
                  <a:gd name="T67" fmla="*/ 535 h 3190"/>
                  <a:gd name="T68" fmla="*/ 2263 w 2852"/>
                  <a:gd name="T69" fmla="*/ 813 h 3190"/>
                  <a:gd name="T70" fmla="*/ 2574 w 2852"/>
                  <a:gd name="T71" fmla="*/ 998 h 3190"/>
                  <a:gd name="T72" fmla="*/ 2263 w 2852"/>
                  <a:gd name="T73" fmla="*/ 813 h 3190"/>
                  <a:gd name="T74" fmla="*/ 2574 w 2852"/>
                  <a:gd name="T75" fmla="*/ 1276 h 3190"/>
                  <a:gd name="T76" fmla="*/ 2263 w 2852"/>
                  <a:gd name="T77" fmla="*/ 1461 h 3190"/>
                  <a:gd name="T78" fmla="*/ 878 w 2852"/>
                  <a:gd name="T79" fmla="*/ 389 h 3190"/>
                  <a:gd name="T80" fmla="*/ 1985 w 2852"/>
                  <a:gd name="T81" fmla="*/ 1461 h 3190"/>
                  <a:gd name="T82" fmla="*/ 878 w 2852"/>
                  <a:gd name="T83" fmla="*/ 389 h 3190"/>
                  <a:gd name="T84" fmla="*/ 600 w 2852"/>
                  <a:gd name="T85" fmla="*/ 389 h 3190"/>
                  <a:gd name="T86" fmla="*/ 290 w 2852"/>
                  <a:gd name="T87" fmla="*/ 535 h 3190"/>
                  <a:gd name="T88" fmla="*/ 290 w 2852"/>
                  <a:gd name="T89" fmla="*/ 813 h 3190"/>
                  <a:gd name="T90" fmla="*/ 600 w 2852"/>
                  <a:gd name="T91" fmla="*/ 998 h 3190"/>
                  <a:gd name="T92" fmla="*/ 290 w 2852"/>
                  <a:gd name="T93" fmla="*/ 813 h 3190"/>
                  <a:gd name="T94" fmla="*/ 600 w 2852"/>
                  <a:gd name="T95" fmla="*/ 1276 h 3190"/>
                  <a:gd name="T96" fmla="*/ 290 w 2852"/>
                  <a:gd name="T97" fmla="*/ 1461 h 319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52" h="3190">
                    <a:moveTo>
                      <a:pt x="2713" y="0"/>
                    </a:moveTo>
                    <a:cubicBezTo>
                      <a:pt x="2646" y="0"/>
                      <a:pt x="2590" y="48"/>
                      <a:pt x="2577" y="111"/>
                    </a:cubicBezTo>
                    <a:lnTo>
                      <a:pt x="2260" y="111"/>
                    </a:lnTo>
                    <a:cubicBezTo>
                      <a:pt x="2248" y="48"/>
                      <a:pt x="2192" y="0"/>
                      <a:pt x="2124" y="0"/>
                    </a:cubicBezTo>
                    <a:cubicBezTo>
                      <a:pt x="2057" y="0"/>
                      <a:pt x="2001" y="48"/>
                      <a:pt x="1988" y="111"/>
                    </a:cubicBezTo>
                    <a:lnTo>
                      <a:pt x="875" y="111"/>
                    </a:lnTo>
                    <a:cubicBezTo>
                      <a:pt x="863" y="48"/>
                      <a:pt x="807" y="0"/>
                      <a:pt x="739" y="0"/>
                    </a:cubicBezTo>
                    <a:cubicBezTo>
                      <a:pt x="672" y="0"/>
                      <a:pt x="616" y="48"/>
                      <a:pt x="603" y="111"/>
                    </a:cubicBezTo>
                    <a:lnTo>
                      <a:pt x="281" y="111"/>
                    </a:lnTo>
                    <a:cubicBezTo>
                      <a:pt x="262" y="57"/>
                      <a:pt x="211" y="18"/>
                      <a:pt x="151" y="18"/>
                    </a:cubicBezTo>
                    <a:cubicBezTo>
                      <a:pt x="74" y="18"/>
                      <a:pt x="12" y="81"/>
                      <a:pt x="12" y="157"/>
                    </a:cubicBezTo>
                    <a:lnTo>
                      <a:pt x="12" y="1595"/>
                    </a:lnTo>
                    <a:lnTo>
                      <a:pt x="0" y="1595"/>
                    </a:lnTo>
                    <a:lnTo>
                      <a:pt x="0" y="3051"/>
                    </a:lnTo>
                    <a:cubicBezTo>
                      <a:pt x="0" y="3128"/>
                      <a:pt x="62" y="3190"/>
                      <a:pt x="139" y="3190"/>
                    </a:cubicBezTo>
                    <a:cubicBezTo>
                      <a:pt x="206" y="3190"/>
                      <a:pt x="263" y="3142"/>
                      <a:pt x="275" y="3079"/>
                    </a:cubicBezTo>
                    <a:lnTo>
                      <a:pt x="592" y="3079"/>
                    </a:lnTo>
                    <a:cubicBezTo>
                      <a:pt x="605" y="3142"/>
                      <a:pt x="661" y="3190"/>
                      <a:pt x="728" y="3190"/>
                    </a:cubicBezTo>
                    <a:cubicBezTo>
                      <a:pt x="795" y="3190"/>
                      <a:pt x="851" y="3142"/>
                      <a:pt x="864" y="3079"/>
                    </a:cubicBezTo>
                    <a:lnTo>
                      <a:pt x="1977" y="3079"/>
                    </a:lnTo>
                    <a:cubicBezTo>
                      <a:pt x="1989" y="3142"/>
                      <a:pt x="2046" y="3190"/>
                      <a:pt x="2113" y="3190"/>
                    </a:cubicBezTo>
                    <a:cubicBezTo>
                      <a:pt x="2180" y="3190"/>
                      <a:pt x="2236" y="3142"/>
                      <a:pt x="2249" y="3079"/>
                    </a:cubicBezTo>
                    <a:lnTo>
                      <a:pt x="2571" y="3079"/>
                    </a:lnTo>
                    <a:cubicBezTo>
                      <a:pt x="2590" y="3133"/>
                      <a:pt x="2641" y="3172"/>
                      <a:pt x="2701" y="3172"/>
                    </a:cubicBezTo>
                    <a:cubicBezTo>
                      <a:pt x="2778" y="3172"/>
                      <a:pt x="2840" y="3109"/>
                      <a:pt x="2840" y="3033"/>
                    </a:cubicBezTo>
                    <a:lnTo>
                      <a:pt x="2840" y="1595"/>
                    </a:lnTo>
                    <a:lnTo>
                      <a:pt x="2852" y="1595"/>
                    </a:lnTo>
                    <a:lnTo>
                      <a:pt x="2852" y="139"/>
                    </a:lnTo>
                    <a:cubicBezTo>
                      <a:pt x="2852" y="62"/>
                      <a:pt x="2790" y="0"/>
                      <a:pt x="2713" y="0"/>
                    </a:cubicBezTo>
                    <a:close/>
                    <a:moveTo>
                      <a:pt x="589" y="2801"/>
                    </a:moveTo>
                    <a:lnTo>
                      <a:pt x="278" y="2801"/>
                    </a:lnTo>
                    <a:lnTo>
                      <a:pt x="278" y="2655"/>
                    </a:lnTo>
                    <a:lnTo>
                      <a:pt x="589" y="2655"/>
                    </a:lnTo>
                    <a:lnTo>
                      <a:pt x="589" y="2801"/>
                    </a:lnTo>
                    <a:close/>
                    <a:moveTo>
                      <a:pt x="589" y="2377"/>
                    </a:moveTo>
                    <a:lnTo>
                      <a:pt x="278" y="2377"/>
                    </a:lnTo>
                    <a:lnTo>
                      <a:pt x="278" y="2192"/>
                    </a:lnTo>
                    <a:lnTo>
                      <a:pt x="589" y="2192"/>
                    </a:lnTo>
                    <a:lnTo>
                      <a:pt x="589" y="2377"/>
                    </a:lnTo>
                    <a:close/>
                    <a:moveTo>
                      <a:pt x="589" y="1914"/>
                    </a:moveTo>
                    <a:lnTo>
                      <a:pt x="278" y="1914"/>
                    </a:lnTo>
                    <a:lnTo>
                      <a:pt x="278" y="1729"/>
                    </a:lnTo>
                    <a:lnTo>
                      <a:pt x="589" y="1729"/>
                    </a:lnTo>
                    <a:lnTo>
                      <a:pt x="589" y="1914"/>
                    </a:lnTo>
                    <a:close/>
                    <a:moveTo>
                      <a:pt x="1974" y="2801"/>
                    </a:moveTo>
                    <a:lnTo>
                      <a:pt x="867" y="2801"/>
                    </a:lnTo>
                    <a:lnTo>
                      <a:pt x="867" y="1729"/>
                    </a:lnTo>
                    <a:lnTo>
                      <a:pt x="1974" y="1729"/>
                    </a:lnTo>
                    <a:lnTo>
                      <a:pt x="1974" y="2801"/>
                    </a:lnTo>
                    <a:close/>
                    <a:moveTo>
                      <a:pt x="2563" y="2801"/>
                    </a:moveTo>
                    <a:lnTo>
                      <a:pt x="2252" y="2801"/>
                    </a:lnTo>
                    <a:lnTo>
                      <a:pt x="2252" y="2655"/>
                    </a:lnTo>
                    <a:lnTo>
                      <a:pt x="2563" y="2655"/>
                    </a:lnTo>
                    <a:lnTo>
                      <a:pt x="2563" y="2801"/>
                    </a:lnTo>
                    <a:close/>
                    <a:moveTo>
                      <a:pt x="2563" y="2377"/>
                    </a:moveTo>
                    <a:lnTo>
                      <a:pt x="2252" y="2377"/>
                    </a:lnTo>
                    <a:lnTo>
                      <a:pt x="2252" y="2192"/>
                    </a:lnTo>
                    <a:lnTo>
                      <a:pt x="2563" y="2192"/>
                    </a:lnTo>
                    <a:lnTo>
                      <a:pt x="2563" y="2377"/>
                    </a:lnTo>
                    <a:close/>
                    <a:moveTo>
                      <a:pt x="2563" y="1914"/>
                    </a:moveTo>
                    <a:lnTo>
                      <a:pt x="2252" y="1914"/>
                    </a:lnTo>
                    <a:lnTo>
                      <a:pt x="2252" y="1729"/>
                    </a:lnTo>
                    <a:lnTo>
                      <a:pt x="2563" y="1729"/>
                    </a:lnTo>
                    <a:lnTo>
                      <a:pt x="2563" y="1914"/>
                    </a:lnTo>
                    <a:close/>
                    <a:moveTo>
                      <a:pt x="2263" y="389"/>
                    </a:moveTo>
                    <a:lnTo>
                      <a:pt x="2574" y="389"/>
                    </a:lnTo>
                    <a:lnTo>
                      <a:pt x="2574" y="535"/>
                    </a:lnTo>
                    <a:lnTo>
                      <a:pt x="2263" y="535"/>
                    </a:lnTo>
                    <a:lnTo>
                      <a:pt x="2263" y="389"/>
                    </a:lnTo>
                    <a:close/>
                    <a:moveTo>
                      <a:pt x="2263" y="813"/>
                    </a:moveTo>
                    <a:lnTo>
                      <a:pt x="2574" y="813"/>
                    </a:lnTo>
                    <a:lnTo>
                      <a:pt x="2574" y="998"/>
                    </a:lnTo>
                    <a:lnTo>
                      <a:pt x="2263" y="998"/>
                    </a:lnTo>
                    <a:lnTo>
                      <a:pt x="2263" y="813"/>
                    </a:lnTo>
                    <a:close/>
                    <a:moveTo>
                      <a:pt x="2263" y="1276"/>
                    </a:moveTo>
                    <a:lnTo>
                      <a:pt x="2574" y="1276"/>
                    </a:lnTo>
                    <a:lnTo>
                      <a:pt x="2574" y="1461"/>
                    </a:lnTo>
                    <a:lnTo>
                      <a:pt x="2263" y="1461"/>
                    </a:lnTo>
                    <a:lnTo>
                      <a:pt x="2263" y="1276"/>
                    </a:lnTo>
                    <a:close/>
                    <a:moveTo>
                      <a:pt x="878" y="389"/>
                    </a:moveTo>
                    <a:lnTo>
                      <a:pt x="1985" y="389"/>
                    </a:lnTo>
                    <a:lnTo>
                      <a:pt x="1985" y="1461"/>
                    </a:lnTo>
                    <a:lnTo>
                      <a:pt x="878" y="1461"/>
                    </a:lnTo>
                    <a:lnTo>
                      <a:pt x="878" y="389"/>
                    </a:lnTo>
                    <a:close/>
                    <a:moveTo>
                      <a:pt x="290" y="389"/>
                    </a:moveTo>
                    <a:lnTo>
                      <a:pt x="600" y="389"/>
                    </a:lnTo>
                    <a:lnTo>
                      <a:pt x="600" y="535"/>
                    </a:lnTo>
                    <a:lnTo>
                      <a:pt x="290" y="535"/>
                    </a:lnTo>
                    <a:lnTo>
                      <a:pt x="290" y="389"/>
                    </a:lnTo>
                    <a:close/>
                    <a:moveTo>
                      <a:pt x="290" y="813"/>
                    </a:moveTo>
                    <a:lnTo>
                      <a:pt x="600" y="813"/>
                    </a:lnTo>
                    <a:lnTo>
                      <a:pt x="600" y="998"/>
                    </a:lnTo>
                    <a:lnTo>
                      <a:pt x="290" y="998"/>
                    </a:lnTo>
                    <a:lnTo>
                      <a:pt x="290" y="813"/>
                    </a:lnTo>
                    <a:close/>
                    <a:moveTo>
                      <a:pt x="290" y="1276"/>
                    </a:moveTo>
                    <a:lnTo>
                      <a:pt x="600" y="1276"/>
                    </a:lnTo>
                    <a:lnTo>
                      <a:pt x="600" y="1461"/>
                    </a:lnTo>
                    <a:lnTo>
                      <a:pt x="290" y="1461"/>
                    </a:lnTo>
                    <a:lnTo>
                      <a:pt x="290" y="1276"/>
                    </a:lnTo>
                    <a:close/>
                  </a:path>
                </a:pathLst>
              </a:custGeom>
              <a:solidFill>
                <a:schemeClr val="bg1"/>
              </a:solidFill>
              <a:ln>
                <a:noFill/>
              </a:ln>
            </p:spPr>
          </p:sp>
        </p:grpSp>
      </p:grpSp>
      <p:grpSp>
        <p:nvGrpSpPr>
          <p:cNvPr id="244" name="组合 243"/>
          <p:cNvGrpSpPr/>
          <p:nvPr/>
        </p:nvGrpSpPr>
        <p:grpSpPr>
          <a:xfrm>
            <a:off x="4985009" y="6832504"/>
            <a:ext cx="332558" cy="419064"/>
            <a:chOff x="5910884" y="4548771"/>
            <a:chExt cx="746360" cy="940508"/>
          </a:xfrm>
        </p:grpSpPr>
        <p:sp>
          <p:nvSpPr>
            <p:cNvPr id="257" name="文本框 59"/>
            <p:cNvSpPr/>
            <p:nvPr/>
          </p:nvSpPr>
          <p:spPr>
            <a:xfrm>
              <a:off x="5918990" y="5074832"/>
              <a:ext cx="738254" cy="414447"/>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en-US" altLang="zh-CN"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IP</a:t>
              </a:r>
              <a:endParaRPr lang="zh-CN" altLang="en-US" sz="6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58" name="组合 257"/>
            <p:cNvGrpSpPr/>
            <p:nvPr/>
          </p:nvGrpSpPr>
          <p:grpSpPr>
            <a:xfrm>
              <a:off x="5910884" y="4548771"/>
              <a:ext cx="636551" cy="636550"/>
              <a:chOff x="6106829" y="4548771"/>
              <a:chExt cx="636551" cy="636550"/>
            </a:xfrm>
          </p:grpSpPr>
          <p:sp>
            <p:nvSpPr>
              <p:cNvPr id="259" name="椭圆 10"/>
              <p:cNvSpPr/>
              <p:nvPr/>
            </p:nvSpPr>
            <p:spPr>
              <a:xfrm>
                <a:off x="6106829" y="4548771"/>
                <a:ext cx="636551" cy="636550"/>
              </a:xfrm>
              <a:prstGeom prst="ellipse"/>
              <a:solidFill>
                <a:srgbClr val="005490"/>
              </a:solidFill>
              <a:ln>
                <a:noFill/>
              </a:ln>
              <a:extLst>
                <a:ext uri="{91240B29-F687-4F45-9708-019B960494DF}">
                  <a14:hiddenLine xmlns:a14="http://schemas.microsoft.com/office/drawing/2010/main" w="25400">
                    <a:solidFill>
                      <a:srgbClr val="395E8A"/>
                    </a:solidFill>
                    <a:bevel/>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6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0" name="cartoons-character-with-big-eyes_38048"/>
              <p:cNvSpPr/>
              <p:nvPr/>
            </p:nvSpPr>
            <p:spPr>
              <a:xfrm>
                <a:off x="6199004" y="4650286"/>
                <a:ext cx="472024" cy="446879"/>
              </a:xfrm>
              <a:custGeom>
                <a:gdLst>
                  <a:gd name="connsiteX0" fmla="*/ 294592 w 599817"/>
                  <a:gd name="connsiteY0" fmla="*/ 376285 h 567865"/>
                  <a:gd name="connsiteX1" fmla="*/ 361527 w 599817"/>
                  <a:gd name="connsiteY1" fmla="*/ 376285 h 567865"/>
                  <a:gd name="connsiteX2" fmla="*/ 373270 w 599817"/>
                  <a:gd name="connsiteY2" fmla="*/ 387965 h 567865"/>
                  <a:gd name="connsiteX3" fmla="*/ 361527 w 599817"/>
                  <a:gd name="connsiteY3" fmla="*/ 399644 h 567865"/>
                  <a:gd name="connsiteX4" fmla="*/ 294592 w 599817"/>
                  <a:gd name="connsiteY4" fmla="*/ 399644 h 567865"/>
                  <a:gd name="connsiteX5" fmla="*/ 282849 w 599817"/>
                  <a:gd name="connsiteY5" fmla="*/ 387965 h 567865"/>
                  <a:gd name="connsiteX6" fmla="*/ 294592 w 599817"/>
                  <a:gd name="connsiteY6" fmla="*/ 376285 h 567865"/>
                  <a:gd name="connsiteX7" fmla="*/ 291670 w 599817"/>
                  <a:gd name="connsiteY7" fmla="*/ 242617 h 567865"/>
                  <a:gd name="connsiteX8" fmla="*/ 153758 w 599817"/>
                  <a:gd name="connsiteY8" fmla="*/ 369200 h 567865"/>
                  <a:gd name="connsiteX9" fmla="*/ 102701 w 599817"/>
                  <a:gd name="connsiteY9" fmla="*/ 359238 h 567865"/>
                  <a:gd name="connsiteX10" fmla="*/ 131457 w 599817"/>
                  <a:gd name="connsiteY10" fmla="*/ 544424 h 567865"/>
                  <a:gd name="connsiteX11" fmla="*/ 198359 w 599817"/>
                  <a:gd name="connsiteY11" fmla="*/ 544424 h 567865"/>
                  <a:gd name="connsiteX12" fmla="*/ 299887 w 599817"/>
                  <a:gd name="connsiteY12" fmla="*/ 454175 h 567865"/>
                  <a:gd name="connsiteX13" fmla="*/ 401414 w 599817"/>
                  <a:gd name="connsiteY13" fmla="*/ 544424 h 567865"/>
                  <a:gd name="connsiteX14" fmla="*/ 468316 w 599817"/>
                  <a:gd name="connsiteY14" fmla="*/ 544424 h 567865"/>
                  <a:gd name="connsiteX15" fmla="*/ 497659 w 599817"/>
                  <a:gd name="connsiteY15" fmla="*/ 359238 h 567865"/>
                  <a:gd name="connsiteX16" fmla="*/ 446015 w 599817"/>
                  <a:gd name="connsiteY16" fmla="*/ 369200 h 567865"/>
                  <a:gd name="connsiteX17" fmla="*/ 308690 w 599817"/>
                  <a:gd name="connsiteY17" fmla="*/ 242617 h 567865"/>
                  <a:gd name="connsiteX18" fmla="*/ 426053 w 599817"/>
                  <a:gd name="connsiteY18" fmla="*/ 170537 h 567865"/>
                  <a:gd name="connsiteX19" fmla="*/ 419013 w 599817"/>
                  <a:gd name="connsiteY19" fmla="*/ 177569 h 567865"/>
                  <a:gd name="connsiteX20" fmla="*/ 426053 w 599817"/>
                  <a:gd name="connsiteY20" fmla="*/ 184014 h 567865"/>
                  <a:gd name="connsiteX21" fmla="*/ 432506 w 599817"/>
                  <a:gd name="connsiteY21" fmla="*/ 177569 h 567865"/>
                  <a:gd name="connsiteX22" fmla="*/ 426053 w 599817"/>
                  <a:gd name="connsiteY22" fmla="*/ 170537 h 567865"/>
                  <a:gd name="connsiteX23" fmla="*/ 143195 w 599817"/>
                  <a:gd name="connsiteY23" fmla="*/ 170537 h 567865"/>
                  <a:gd name="connsiteX24" fmla="*/ 136744 w 599817"/>
                  <a:gd name="connsiteY24" fmla="*/ 177569 h 567865"/>
                  <a:gd name="connsiteX25" fmla="*/ 143195 w 599817"/>
                  <a:gd name="connsiteY25" fmla="*/ 184014 h 567865"/>
                  <a:gd name="connsiteX26" fmla="*/ 150234 w 599817"/>
                  <a:gd name="connsiteY26" fmla="*/ 177569 h 567865"/>
                  <a:gd name="connsiteX27" fmla="*/ 143195 w 599817"/>
                  <a:gd name="connsiteY27" fmla="*/ 170537 h 567865"/>
                  <a:gd name="connsiteX28" fmla="*/ 454799 w 599817"/>
                  <a:gd name="connsiteY28" fmla="*/ 169366 h 567865"/>
                  <a:gd name="connsiteX29" fmla="*/ 455972 w 599817"/>
                  <a:gd name="connsiteY29" fmla="*/ 177569 h 567865"/>
                  <a:gd name="connsiteX30" fmla="*/ 428399 w 599817"/>
                  <a:gd name="connsiteY30" fmla="*/ 207452 h 567865"/>
                  <a:gd name="connsiteX31" fmla="*/ 436612 w 599817"/>
                  <a:gd name="connsiteY31" fmla="*/ 209209 h 567865"/>
                  <a:gd name="connsiteX32" fmla="*/ 460665 w 599817"/>
                  <a:gd name="connsiteY32" fmla="*/ 184600 h 567865"/>
                  <a:gd name="connsiteX33" fmla="*/ 454799 w 599817"/>
                  <a:gd name="connsiteY33" fmla="*/ 169366 h 567865"/>
                  <a:gd name="connsiteX34" fmla="*/ 172521 w 599817"/>
                  <a:gd name="connsiteY34" fmla="*/ 169366 h 567865"/>
                  <a:gd name="connsiteX35" fmla="*/ 173694 w 599817"/>
                  <a:gd name="connsiteY35" fmla="*/ 177569 h 567865"/>
                  <a:gd name="connsiteX36" fmla="*/ 145542 w 599817"/>
                  <a:gd name="connsiteY36" fmla="*/ 207452 h 567865"/>
                  <a:gd name="connsiteX37" fmla="*/ 153753 w 599817"/>
                  <a:gd name="connsiteY37" fmla="*/ 209209 h 567865"/>
                  <a:gd name="connsiteX38" fmla="*/ 178386 w 599817"/>
                  <a:gd name="connsiteY38" fmla="*/ 184600 h 567865"/>
                  <a:gd name="connsiteX39" fmla="*/ 172521 w 599817"/>
                  <a:gd name="connsiteY39" fmla="*/ 169366 h 567865"/>
                  <a:gd name="connsiteX40" fmla="*/ 519960 w 599817"/>
                  <a:gd name="connsiteY40" fmla="*/ 143578 h 567865"/>
                  <a:gd name="connsiteX41" fmla="*/ 539913 w 599817"/>
                  <a:gd name="connsiteY41" fmla="*/ 239101 h 567865"/>
                  <a:gd name="connsiteX42" fmla="*/ 539913 w 599817"/>
                  <a:gd name="connsiteY42" fmla="*/ 240859 h 567865"/>
                  <a:gd name="connsiteX43" fmla="*/ 528763 w 599817"/>
                  <a:gd name="connsiteY43" fmla="*/ 310011 h 567865"/>
                  <a:gd name="connsiteX44" fmla="*/ 561040 w 599817"/>
                  <a:gd name="connsiteY44" fmla="*/ 230897 h 567865"/>
                  <a:gd name="connsiteX45" fmla="*/ 519960 w 599817"/>
                  <a:gd name="connsiteY45" fmla="*/ 143578 h 567865"/>
                  <a:gd name="connsiteX46" fmla="*/ 80400 w 599817"/>
                  <a:gd name="connsiteY46" fmla="*/ 143578 h 567865"/>
                  <a:gd name="connsiteX47" fmla="*/ 39320 w 599817"/>
                  <a:gd name="connsiteY47" fmla="*/ 230897 h 567865"/>
                  <a:gd name="connsiteX48" fmla="*/ 71010 w 599817"/>
                  <a:gd name="connsiteY48" fmla="*/ 310011 h 567865"/>
                  <a:gd name="connsiteX49" fmla="*/ 60447 w 599817"/>
                  <a:gd name="connsiteY49" fmla="*/ 240859 h 567865"/>
                  <a:gd name="connsiteX50" fmla="*/ 60447 w 599817"/>
                  <a:gd name="connsiteY50" fmla="*/ 239101 h 567865"/>
                  <a:gd name="connsiteX51" fmla="*/ 80400 w 599817"/>
                  <a:gd name="connsiteY51" fmla="*/ 143578 h 567865"/>
                  <a:gd name="connsiteX52" fmla="*/ 436612 w 599817"/>
                  <a:gd name="connsiteY52" fmla="*/ 137139 h 567865"/>
                  <a:gd name="connsiteX53" fmla="*/ 484131 w 599817"/>
                  <a:gd name="connsiteY53" fmla="*/ 184600 h 567865"/>
                  <a:gd name="connsiteX54" fmla="*/ 436612 w 599817"/>
                  <a:gd name="connsiteY54" fmla="*/ 232647 h 567865"/>
                  <a:gd name="connsiteX55" fmla="*/ 389094 w 599817"/>
                  <a:gd name="connsiteY55" fmla="*/ 184600 h 567865"/>
                  <a:gd name="connsiteX56" fmla="*/ 436612 w 599817"/>
                  <a:gd name="connsiteY56" fmla="*/ 137139 h 567865"/>
                  <a:gd name="connsiteX57" fmla="*/ 153753 w 599817"/>
                  <a:gd name="connsiteY57" fmla="*/ 137139 h 567865"/>
                  <a:gd name="connsiteX58" fmla="*/ 201847 w 599817"/>
                  <a:gd name="connsiteY58" fmla="*/ 184600 h 567865"/>
                  <a:gd name="connsiteX59" fmla="*/ 153753 w 599817"/>
                  <a:gd name="connsiteY59" fmla="*/ 232647 h 567865"/>
                  <a:gd name="connsiteX60" fmla="*/ 106245 w 599817"/>
                  <a:gd name="connsiteY60" fmla="*/ 184600 h 567865"/>
                  <a:gd name="connsiteX61" fmla="*/ 153753 w 599817"/>
                  <a:gd name="connsiteY61" fmla="*/ 137139 h 567865"/>
                  <a:gd name="connsiteX62" fmla="*/ 446015 w 599817"/>
                  <a:gd name="connsiteY62" fmla="*/ 116620 h 567865"/>
                  <a:gd name="connsiteX63" fmla="*/ 331577 w 599817"/>
                  <a:gd name="connsiteY63" fmla="*/ 230897 h 567865"/>
                  <a:gd name="connsiteX64" fmla="*/ 446015 w 599817"/>
                  <a:gd name="connsiteY64" fmla="*/ 345759 h 567865"/>
                  <a:gd name="connsiteX65" fmla="*/ 501767 w 599817"/>
                  <a:gd name="connsiteY65" fmla="*/ 331108 h 567865"/>
                  <a:gd name="connsiteX66" fmla="*/ 516439 w 599817"/>
                  <a:gd name="connsiteY66" fmla="*/ 238515 h 567865"/>
                  <a:gd name="connsiteX67" fmla="*/ 481814 w 599817"/>
                  <a:gd name="connsiteY67" fmla="*/ 122481 h 567865"/>
                  <a:gd name="connsiteX68" fmla="*/ 446015 w 599817"/>
                  <a:gd name="connsiteY68" fmla="*/ 116620 h 567865"/>
                  <a:gd name="connsiteX69" fmla="*/ 153758 w 599817"/>
                  <a:gd name="connsiteY69" fmla="*/ 116620 h 567865"/>
                  <a:gd name="connsiteX70" fmla="*/ 117959 w 599817"/>
                  <a:gd name="connsiteY70" fmla="*/ 122481 h 567865"/>
                  <a:gd name="connsiteX71" fmla="*/ 83921 w 599817"/>
                  <a:gd name="connsiteY71" fmla="*/ 238515 h 567865"/>
                  <a:gd name="connsiteX72" fmla="*/ 98006 w 599817"/>
                  <a:gd name="connsiteY72" fmla="*/ 331108 h 567865"/>
                  <a:gd name="connsiteX73" fmla="*/ 153758 w 599817"/>
                  <a:gd name="connsiteY73" fmla="*/ 345759 h 567865"/>
                  <a:gd name="connsiteX74" fmla="*/ 268783 w 599817"/>
                  <a:gd name="connsiteY74" fmla="*/ 230897 h 567865"/>
                  <a:gd name="connsiteX75" fmla="*/ 153758 w 599817"/>
                  <a:gd name="connsiteY75" fmla="*/ 116620 h 567865"/>
                  <a:gd name="connsiteX76" fmla="*/ 299887 w 599817"/>
                  <a:gd name="connsiteY76" fmla="*/ 23441 h 567865"/>
                  <a:gd name="connsiteX77" fmla="*/ 140260 w 599817"/>
                  <a:gd name="connsiteY77" fmla="*/ 93765 h 567865"/>
                  <a:gd name="connsiteX78" fmla="*/ 153758 w 599817"/>
                  <a:gd name="connsiteY78" fmla="*/ 93179 h 567865"/>
                  <a:gd name="connsiteX79" fmla="*/ 291670 w 599817"/>
                  <a:gd name="connsiteY79" fmla="*/ 219176 h 567865"/>
                  <a:gd name="connsiteX80" fmla="*/ 308690 w 599817"/>
                  <a:gd name="connsiteY80" fmla="*/ 219176 h 567865"/>
                  <a:gd name="connsiteX81" fmla="*/ 446015 w 599817"/>
                  <a:gd name="connsiteY81" fmla="*/ 93179 h 567865"/>
                  <a:gd name="connsiteX82" fmla="*/ 460100 w 599817"/>
                  <a:gd name="connsiteY82" fmla="*/ 93765 h 567865"/>
                  <a:gd name="connsiteX83" fmla="*/ 299887 w 599817"/>
                  <a:gd name="connsiteY83" fmla="*/ 23441 h 567865"/>
                  <a:gd name="connsiteX84" fmla="*/ 299887 w 599817"/>
                  <a:gd name="connsiteY84" fmla="*/ 0 h 567865"/>
                  <a:gd name="connsiteX85" fmla="*/ 497072 w 599817"/>
                  <a:gd name="connsiteY85" fmla="*/ 103142 h 567865"/>
                  <a:gd name="connsiteX86" fmla="*/ 583928 w 599817"/>
                  <a:gd name="connsiteY86" fmla="*/ 219176 h 567865"/>
                  <a:gd name="connsiteX87" fmla="*/ 588623 w 599817"/>
                  <a:gd name="connsiteY87" fmla="*/ 219176 h 567865"/>
                  <a:gd name="connsiteX88" fmla="*/ 599773 w 599817"/>
                  <a:gd name="connsiteY88" fmla="*/ 230897 h 567865"/>
                  <a:gd name="connsiteX89" fmla="*/ 588036 w 599817"/>
                  <a:gd name="connsiteY89" fmla="*/ 242617 h 567865"/>
                  <a:gd name="connsiteX90" fmla="*/ 583341 w 599817"/>
                  <a:gd name="connsiteY90" fmla="*/ 242617 h 567865"/>
                  <a:gd name="connsiteX91" fmla="*/ 523481 w 599817"/>
                  <a:gd name="connsiteY91" fmla="*/ 345173 h 567865"/>
                  <a:gd name="connsiteX92" fmla="*/ 490030 w 599817"/>
                  <a:gd name="connsiteY92" fmla="*/ 557903 h 567865"/>
                  <a:gd name="connsiteX93" fmla="*/ 478293 w 599817"/>
                  <a:gd name="connsiteY93" fmla="*/ 567865 h 567865"/>
                  <a:gd name="connsiteX94" fmla="*/ 390263 w 599817"/>
                  <a:gd name="connsiteY94" fmla="*/ 567865 h 567865"/>
                  <a:gd name="connsiteX95" fmla="*/ 378526 w 599817"/>
                  <a:gd name="connsiteY95" fmla="*/ 556144 h 567865"/>
                  <a:gd name="connsiteX96" fmla="*/ 299887 w 599817"/>
                  <a:gd name="connsiteY96" fmla="*/ 477616 h 567865"/>
                  <a:gd name="connsiteX97" fmla="*/ 221247 w 599817"/>
                  <a:gd name="connsiteY97" fmla="*/ 556144 h 567865"/>
                  <a:gd name="connsiteX98" fmla="*/ 209510 w 599817"/>
                  <a:gd name="connsiteY98" fmla="*/ 567865 h 567865"/>
                  <a:gd name="connsiteX99" fmla="*/ 121480 w 599817"/>
                  <a:gd name="connsiteY99" fmla="*/ 567865 h 567865"/>
                  <a:gd name="connsiteX100" fmla="*/ 109743 w 599817"/>
                  <a:gd name="connsiteY100" fmla="*/ 557903 h 567865"/>
                  <a:gd name="connsiteX101" fmla="*/ 76879 w 599817"/>
                  <a:gd name="connsiteY101" fmla="*/ 345173 h 567865"/>
                  <a:gd name="connsiteX102" fmla="*/ 16432 w 599817"/>
                  <a:gd name="connsiteY102" fmla="*/ 242617 h 567865"/>
                  <a:gd name="connsiteX103" fmla="*/ 11737 w 599817"/>
                  <a:gd name="connsiteY103" fmla="*/ 242617 h 567865"/>
                  <a:gd name="connsiteX104" fmla="*/ 0 w 599817"/>
                  <a:gd name="connsiteY104" fmla="*/ 230897 h 567865"/>
                  <a:gd name="connsiteX105" fmla="*/ 11737 w 599817"/>
                  <a:gd name="connsiteY105" fmla="*/ 219176 h 567865"/>
                  <a:gd name="connsiteX106" fmla="*/ 16432 w 599817"/>
                  <a:gd name="connsiteY106" fmla="*/ 219176 h 567865"/>
                  <a:gd name="connsiteX107" fmla="*/ 102701 w 599817"/>
                  <a:gd name="connsiteY107" fmla="*/ 103142 h 567865"/>
                  <a:gd name="connsiteX108" fmla="*/ 299887 w 599817"/>
                  <a:gd name="connsiteY108" fmla="*/ 0 h 5678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599817" h="567865">
                    <a:moveTo>
                      <a:pt x="294592" y="376285"/>
                    </a:moveTo>
                    <a:lnTo>
                      <a:pt x="361527" y="376285"/>
                    </a:lnTo>
                    <a:cubicBezTo>
                      <a:pt x="367986" y="376285"/>
                      <a:pt x="373270" y="381541"/>
                      <a:pt x="373270" y="387965"/>
                    </a:cubicBezTo>
                    <a:cubicBezTo>
                      <a:pt x="373270" y="394388"/>
                      <a:pt x="367986" y="399644"/>
                      <a:pt x="361527" y="399644"/>
                    </a:cubicBezTo>
                    <a:lnTo>
                      <a:pt x="294592" y="399644"/>
                    </a:lnTo>
                    <a:cubicBezTo>
                      <a:pt x="288133" y="399644"/>
                      <a:pt x="282849" y="394388"/>
                      <a:pt x="282849" y="387965"/>
                    </a:cubicBezTo>
                    <a:cubicBezTo>
                      <a:pt x="282849" y="381541"/>
                      <a:pt x="288133" y="376285"/>
                      <a:pt x="294592" y="376285"/>
                    </a:cubicBezTo>
                    <a:close/>
                    <a:moveTo>
                      <a:pt x="291670" y="242617"/>
                    </a:moveTo>
                    <a:cubicBezTo>
                      <a:pt x="285802" y="313527"/>
                      <a:pt x="225942" y="369200"/>
                      <a:pt x="153758" y="369200"/>
                    </a:cubicBezTo>
                    <a:cubicBezTo>
                      <a:pt x="135565" y="369200"/>
                      <a:pt x="118546" y="365684"/>
                      <a:pt x="102701" y="359238"/>
                    </a:cubicBezTo>
                    <a:lnTo>
                      <a:pt x="131457" y="544424"/>
                    </a:lnTo>
                    <a:lnTo>
                      <a:pt x="198359" y="544424"/>
                    </a:lnTo>
                    <a:cubicBezTo>
                      <a:pt x="204228" y="493439"/>
                      <a:pt x="247656" y="454175"/>
                      <a:pt x="299887" y="454175"/>
                    </a:cubicBezTo>
                    <a:cubicBezTo>
                      <a:pt x="352704" y="454175"/>
                      <a:pt x="395545" y="493439"/>
                      <a:pt x="401414" y="544424"/>
                    </a:cubicBezTo>
                    <a:lnTo>
                      <a:pt x="468316" y="544424"/>
                    </a:lnTo>
                    <a:lnTo>
                      <a:pt x="497659" y="359238"/>
                    </a:lnTo>
                    <a:cubicBezTo>
                      <a:pt x="481814" y="365684"/>
                      <a:pt x="464208" y="369200"/>
                      <a:pt x="446015" y="369200"/>
                    </a:cubicBezTo>
                    <a:cubicBezTo>
                      <a:pt x="373831" y="369200"/>
                      <a:pt x="314558" y="313527"/>
                      <a:pt x="308690" y="242617"/>
                    </a:cubicBezTo>
                    <a:close/>
                    <a:moveTo>
                      <a:pt x="426053" y="170537"/>
                    </a:moveTo>
                    <a:cubicBezTo>
                      <a:pt x="421946" y="170537"/>
                      <a:pt x="419013" y="173467"/>
                      <a:pt x="419013" y="177569"/>
                    </a:cubicBezTo>
                    <a:cubicBezTo>
                      <a:pt x="419013" y="181084"/>
                      <a:pt x="421946" y="184014"/>
                      <a:pt x="426053" y="184014"/>
                    </a:cubicBezTo>
                    <a:cubicBezTo>
                      <a:pt x="429573" y="184014"/>
                      <a:pt x="432506" y="181084"/>
                      <a:pt x="432506" y="177569"/>
                    </a:cubicBezTo>
                    <a:cubicBezTo>
                      <a:pt x="432506" y="173467"/>
                      <a:pt x="429573" y="170537"/>
                      <a:pt x="426053" y="170537"/>
                    </a:cubicBezTo>
                    <a:close/>
                    <a:moveTo>
                      <a:pt x="143195" y="170537"/>
                    </a:moveTo>
                    <a:cubicBezTo>
                      <a:pt x="139676" y="170537"/>
                      <a:pt x="136744" y="173467"/>
                      <a:pt x="136744" y="177569"/>
                    </a:cubicBezTo>
                    <a:cubicBezTo>
                      <a:pt x="136744" y="181084"/>
                      <a:pt x="139676" y="184014"/>
                      <a:pt x="143195" y="184014"/>
                    </a:cubicBezTo>
                    <a:cubicBezTo>
                      <a:pt x="147301" y="184014"/>
                      <a:pt x="150234" y="181084"/>
                      <a:pt x="150234" y="177569"/>
                    </a:cubicBezTo>
                    <a:cubicBezTo>
                      <a:pt x="150234" y="173467"/>
                      <a:pt x="147301" y="170537"/>
                      <a:pt x="143195" y="170537"/>
                    </a:cubicBezTo>
                    <a:close/>
                    <a:moveTo>
                      <a:pt x="454799" y="169366"/>
                    </a:moveTo>
                    <a:cubicBezTo>
                      <a:pt x="455972" y="171709"/>
                      <a:pt x="455972" y="174639"/>
                      <a:pt x="455972" y="177569"/>
                    </a:cubicBezTo>
                    <a:cubicBezTo>
                      <a:pt x="455972" y="193389"/>
                      <a:pt x="443652" y="206280"/>
                      <a:pt x="428399" y="207452"/>
                    </a:cubicBezTo>
                    <a:cubicBezTo>
                      <a:pt x="430746" y="208623"/>
                      <a:pt x="433679" y="209209"/>
                      <a:pt x="436612" y="209209"/>
                    </a:cubicBezTo>
                    <a:cubicBezTo>
                      <a:pt x="450105" y="209209"/>
                      <a:pt x="460665" y="198077"/>
                      <a:pt x="460665" y="184600"/>
                    </a:cubicBezTo>
                    <a:cubicBezTo>
                      <a:pt x="460665" y="178741"/>
                      <a:pt x="458318" y="173467"/>
                      <a:pt x="454799" y="169366"/>
                    </a:cubicBezTo>
                    <a:close/>
                    <a:moveTo>
                      <a:pt x="172521" y="169366"/>
                    </a:moveTo>
                    <a:cubicBezTo>
                      <a:pt x="173108" y="171709"/>
                      <a:pt x="173694" y="174639"/>
                      <a:pt x="173694" y="177569"/>
                    </a:cubicBezTo>
                    <a:cubicBezTo>
                      <a:pt x="173694" y="193389"/>
                      <a:pt x="161377" y="206280"/>
                      <a:pt x="145542" y="207452"/>
                    </a:cubicBezTo>
                    <a:cubicBezTo>
                      <a:pt x="148474" y="208623"/>
                      <a:pt x="150820" y="209209"/>
                      <a:pt x="153753" y="209209"/>
                    </a:cubicBezTo>
                    <a:cubicBezTo>
                      <a:pt x="167243" y="209209"/>
                      <a:pt x="178386" y="198077"/>
                      <a:pt x="178386" y="184600"/>
                    </a:cubicBezTo>
                    <a:cubicBezTo>
                      <a:pt x="178386" y="178741"/>
                      <a:pt x="176040" y="173467"/>
                      <a:pt x="172521" y="169366"/>
                    </a:cubicBezTo>
                    <a:close/>
                    <a:moveTo>
                      <a:pt x="519960" y="143578"/>
                    </a:moveTo>
                    <a:cubicBezTo>
                      <a:pt x="532871" y="172879"/>
                      <a:pt x="539913" y="205111"/>
                      <a:pt x="539913" y="239101"/>
                    </a:cubicBezTo>
                    <a:cubicBezTo>
                      <a:pt x="539913" y="239687"/>
                      <a:pt x="539913" y="240273"/>
                      <a:pt x="539913" y="240859"/>
                    </a:cubicBezTo>
                    <a:lnTo>
                      <a:pt x="528763" y="310011"/>
                    </a:lnTo>
                    <a:cubicBezTo>
                      <a:pt x="548716" y="289500"/>
                      <a:pt x="561040" y="261956"/>
                      <a:pt x="561040" y="230897"/>
                    </a:cubicBezTo>
                    <a:cubicBezTo>
                      <a:pt x="561040" y="195735"/>
                      <a:pt x="544608" y="164675"/>
                      <a:pt x="519960" y="143578"/>
                    </a:cubicBezTo>
                    <a:close/>
                    <a:moveTo>
                      <a:pt x="80400" y="143578"/>
                    </a:moveTo>
                    <a:cubicBezTo>
                      <a:pt x="55165" y="164675"/>
                      <a:pt x="39320" y="195735"/>
                      <a:pt x="39320" y="230897"/>
                    </a:cubicBezTo>
                    <a:cubicBezTo>
                      <a:pt x="39320" y="261956"/>
                      <a:pt x="51644" y="289500"/>
                      <a:pt x="71010" y="310011"/>
                    </a:cubicBezTo>
                    <a:lnTo>
                      <a:pt x="60447" y="240859"/>
                    </a:lnTo>
                    <a:cubicBezTo>
                      <a:pt x="60447" y="240273"/>
                      <a:pt x="60447" y="239687"/>
                      <a:pt x="60447" y="239101"/>
                    </a:cubicBezTo>
                    <a:cubicBezTo>
                      <a:pt x="60447" y="205111"/>
                      <a:pt x="67489" y="172879"/>
                      <a:pt x="80400" y="143578"/>
                    </a:cubicBezTo>
                    <a:close/>
                    <a:moveTo>
                      <a:pt x="436612" y="137139"/>
                    </a:moveTo>
                    <a:cubicBezTo>
                      <a:pt x="463012" y="137139"/>
                      <a:pt x="484131" y="158233"/>
                      <a:pt x="484131" y="184600"/>
                    </a:cubicBezTo>
                    <a:cubicBezTo>
                      <a:pt x="484131" y="210967"/>
                      <a:pt x="463012" y="232647"/>
                      <a:pt x="436612" y="232647"/>
                    </a:cubicBezTo>
                    <a:cubicBezTo>
                      <a:pt x="410213" y="232647"/>
                      <a:pt x="389094" y="210967"/>
                      <a:pt x="389094" y="184600"/>
                    </a:cubicBezTo>
                    <a:cubicBezTo>
                      <a:pt x="389094" y="158233"/>
                      <a:pt x="410213" y="137139"/>
                      <a:pt x="436612" y="137139"/>
                    </a:cubicBezTo>
                    <a:close/>
                    <a:moveTo>
                      <a:pt x="153753" y="137139"/>
                    </a:moveTo>
                    <a:cubicBezTo>
                      <a:pt x="180146" y="137139"/>
                      <a:pt x="201847" y="158233"/>
                      <a:pt x="201847" y="184600"/>
                    </a:cubicBezTo>
                    <a:cubicBezTo>
                      <a:pt x="201847" y="210967"/>
                      <a:pt x="180146" y="232647"/>
                      <a:pt x="153753" y="232647"/>
                    </a:cubicBezTo>
                    <a:cubicBezTo>
                      <a:pt x="127946" y="232647"/>
                      <a:pt x="106245" y="210967"/>
                      <a:pt x="106245" y="184600"/>
                    </a:cubicBezTo>
                    <a:cubicBezTo>
                      <a:pt x="106245" y="158233"/>
                      <a:pt x="127946" y="137139"/>
                      <a:pt x="153753" y="137139"/>
                    </a:cubicBezTo>
                    <a:close/>
                    <a:moveTo>
                      <a:pt x="446015" y="116620"/>
                    </a:moveTo>
                    <a:cubicBezTo>
                      <a:pt x="382634" y="116620"/>
                      <a:pt x="331577" y="168191"/>
                      <a:pt x="331577" y="230897"/>
                    </a:cubicBezTo>
                    <a:cubicBezTo>
                      <a:pt x="331577" y="294188"/>
                      <a:pt x="382634" y="345759"/>
                      <a:pt x="446015" y="345759"/>
                    </a:cubicBezTo>
                    <a:cubicBezTo>
                      <a:pt x="466555" y="345759"/>
                      <a:pt x="485335" y="340485"/>
                      <a:pt x="501767" y="331108"/>
                    </a:cubicBezTo>
                    <a:lnTo>
                      <a:pt x="516439" y="238515"/>
                    </a:lnTo>
                    <a:cubicBezTo>
                      <a:pt x="516439" y="195735"/>
                      <a:pt x="503528" y="155884"/>
                      <a:pt x="481814" y="122481"/>
                    </a:cubicBezTo>
                    <a:cubicBezTo>
                      <a:pt x="470663" y="118964"/>
                      <a:pt x="458339" y="116620"/>
                      <a:pt x="446015" y="116620"/>
                    </a:cubicBezTo>
                    <a:close/>
                    <a:moveTo>
                      <a:pt x="153758" y="116620"/>
                    </a:moveTo>
                    <a:cubicBezTo>
                      <a:pt x="141434" y="116620"/>
                      <a:pt x="129697" y="118378"/>
                      <a:pt x="117959" y="122481"/>
                    </a:cubicBezTo>
                    <a:cubicBezTo>
                      <a:pt x="96832" y="155884"/>
                      <a:pt x="83921" y="195735"/>
                      <a:pt x="83921" y="238515"/>
                    </a:cubicBezTo>
                    <a:lnTo>
                      <a:pt x="98006" y="331108"/>
                    </a:lnTo>
                    <a:cubicBezTo>
                      <a:pt x="115025" y="340485"/>
                      <a:pt x="133805" y="345759"/>
                      <a:pt x="153758" y="345759"/>
                    </a:cubicBezTo>
                    <a:cubicBezTo>
                      <a:pt x="217139" y="345759"/>
                      <a:pt x="268783" y="294188"/>
                      <a:pt x="268783" y="230897"/>
                    </a:cubicBezTo>
                    <a:cubicBezTo>
                      <a:pt x="268783" y="168191"/>
                      <a:pt x="217139" y="116620"/>
                      <a:pt x="153758" y="116620"/>
                    </a:cubicBezTo>
                    <a:close/>
                    <a:moveTo>
                      <a:pt x="299887" y="23441"/>
                    </a:moveTo>
                    <a:cubicBezTo>
                      <a:pt x="236505" y="23441"/>
                      <a:pt x="179580" y="50399"/>
                      <a:pt x="140260" y="93765"/>
                    </a:cubicBezTo>
                    <a:cubicBezTo>
                      <a:pt x="144955" y="93179"/>
                      <a:pt x="149063" y="93179"/>
                      <a:pt x="153758" y="93179"/>
                    </a:cubicBezTo>
                    <a:cubicBezTo>
                      <a:pt x="225942" y="93179"/>
                      <a:pt x="285802" y="148852"/>
                      <a:pt x="291670" y="219176"/>
                    </a:cubicBezTo>
                    <a:lnTo>
                      <a:pt x="308690" y="219176"/>
                    </a:lnTo>
                    <a:cubicBezTo>
                      <a:pt x="314558" y="148852"/>
                      <a:pt x="373831" y="93179"/>
                      <a:pt x="446015" y="93179"/>
                    </a:cubicBezTo>
                    <a:cubicBezTo>
                      <a:pt x="450710" y="93179"/>
                      <a:pt x="455405" y="93179"/>
                      <a:pt x="460100" y="93765"/>
                    </a:cubicBezTo>
                    <a:cubicBezTo>
                      <a:pt x="420193" y="50399"/>
                      <a:pt x="363268" y="23441"/>
                      <a:pt x="299887" y="23441"/>
                    </a:cubicBezTo>
                    <a:close/>
                    <a:moveTo>
                      <a:pt x="299887" y="0"/>
                    </a:moveTo>
                    <a:cubicBezTo>
                      <a:pt x="381460" y="0"/>
                      <a:pt x="453644" y="40436"/>
                      <a:pt x="497072" y="103142"/>
                    </a:cubicBezTo>
                    <a:cubicBezTo>
                      <a:pt x="544608" y="121895"/>
                      <a:pt x="579233" y="166433"/>
                      <a:pt x="583928" y="219176"/>
                    </a:cubicBezTo>
                    <a:lnTo>
                      <a:pt x="588623" y="219176"/>
                    </a:lnTo>
                    <a:cubicBezTo>
                      <a:pt x="595078" y="219176"/>
                      <a:pt x="600360" y="224450"/>
                      <a:pt x="599773" y="230897"/>
                    </a:cubicBezTo>
                    <a:cubicBezTo>
                      <a:pt x="599773" y="237343"/>
                      <a:pt x="595078" y="242617"/>
                      <a:pt x="588036" y="242617"/>
                    </a:cubicBezTo>
                    <a:lnTo>
                      <a:pt x="583341" y="242617"/>
                    </a:lnTo>
                    <a:cubicBezTo>
                      <a:pt x="579820" y="285398"/>
                      <a:pt x="556932" y="322904"/>
                      <a:pt x="523481" y="345173"/>
                    </a:cubicBezTo>
                    <a:lnTo>
                      <a:pt x="490030" y="557903"/>
                    </a:lnTo>
                    <a:cubicBezTo>
                      <a:pt x="489443" y="563763"/>
                      <a:pt x="484161" y="567865"/>
                      <a:pt x="478293" y="567865"/>
                    </a:cubicBezTo>
                    <a:lnTo>
                      <a:pt x="390263" y="567865"/>
                    </a:lnTo>
                    <a:cubicBezTo>
                      <a:pt x="383808" y="567865"/>
                      <a:pt x="378526" y="562591"/>
                      <a:pt x="378526" y="556144"/>
                    </a:cubicBezTo>
                    <a:cubicBezTo>
                      <a:pt x="378526" y="512778"/>
                      <a:pt x="343314" y="477616"/>
                      <a:pt x="299887" y="477616"/>
                    </a:cubicBezTo>
                    <a:cubicBezTo>
                      <a:pt x="256459" y="477616"/>
                      <a:pt x="221247" y="512778"/>
                      <a:pt x="221247" y="556144"/>
                    </a:cubicBezTo>
                    <a:cubicBezTo>
                      <a:pt x="221247" y="562591"/>
                      <a:pt x="215965" y="567865"/>
                      <a:pt x="209510" y="567865"/>
                    </a:cubicBezTo>
                    <a:lnTo>
                      <a:pt x="121480" y="567865"/>
                    </a:lnTo>
                    <a:cubicBezTo>
                      <a:pt x="115612" y="567865"/>
                      <a:pt x="110917" y="563763"/>
                      <a:pt x="109743" y="557903"/>
                    </a:cubicBezTo>
                    <a:lnTo>
                      <a:pt x="76879" y="345173"/>
                    </a:lnTo>
                    <a:cubicBezTo>
                      <a:pt x="42841" y="322904"/>
                      <a:pt x="19953" y="285398"/>
                      <a:pt x="16432" y="242617"/>
                    </a:cubicBezTo>
                    <a:lnTo>
                      <a:pt x="11737" y="242617"/>
                    </a:lnTo>
                    <a:cubicBezTo>
                      <a:pt x="5282" y="242617"/>
                      <a:pt x="0" y="237343"/>
                      <a:pt x="0" y="230897"/>
                    </a:cubicBezTo>
                    <a:cubicBezTo>
                      <a:pt x="0" y="224450"/>
                      <a:pt x="5282" y="219176"/>
                      <a:pt x="11737" y="219176"/>
                    </a:cubicBezTo>
                    <a:lnTo>
                      <a:pt x="16432" y="219176"/>
                    </a:lnTo>
                    <a:cubicBezTo>
                      <a:pt x="21127" y="166433"/>
                      <a:pt x="55752" y="121895"/>
                      <a:pt x="102701" y="103142"/>
                    </a:cubicBezTo>
                    <a:cubicBezTo>
                      <a:pt x="146129" y="40436"/>
                      <a:pt x="218313" y="0"/>
                      <a:pt x="299887" y="0"/>
                    </a:cubicBezTo>
                    <a:close/>
                  </a:path>
                </a:pathLst>
              </a:custGeom>
              <a:solidFill>
                <a:schemeClr val="bg1"/>
              </a:solidFill>
              <a:ln>
                <a:noFill/>
              </a:ln>
            </p:spPr>
          </p:sp>
        </p:grpSp>
      </p:grpSp>
      <p:cxnSp>
        <p:nvCxnSpPr>
          <p:cNvPr id="245" name="直接连接符 244"/>
          <p:cNvCxnSpPr/>
          <p:nvPr/>
        </p:nvCxnSpPr>
        <p:spPr>
          <a:xfrm>
            <a:off x="3635368" y="6986807"/>
            <a:ext cx="481218" cy="0"/>
          </a:xfrm>
          <a:prstGeom prst="line"/>
          <a:ln w="38100">
            <a:solidFill>
              <a:srgbClr val="656775"/>
            </a:solidFill>
          </a:ln>
        </p:spPr>
        <p:style>
          <a:lnRef idx="1">
            <a:schemeClr val="accent1"/>
          </a:lnRef>
          <a:fillRef idx="0">
            <a:schemeClr val="accent1"/>
          </a:fillRef>
          <a:effectRef idx="0">
            <a:schemeClr val="accent1"/>
          </a:effectRef>
          <a:fontRef idx="minor">
            <a:schemeClr val="tx1"/>
          </a:fontRef>
        </p:style>
      </p:cxnSp>
      <p:cxnSp>
        <p:nvCxnSpPr>
          <p:cNvPr id="246" name="直接连接符 245"/>
          <p:cNvCxnSpPr/>
          <p:nvPr/>
        </p:nvCxnSpPr>
        <p:spPr>
          <a:xfrm>
            <a:off x="4477430" y="6986807"/>
            <a:ext cx="481218" cy="0"/>
          </a:xfrm>
          <a:prstGeom prst="line"/>
          <a:ln w="38100">
            <a:solidFill>
              <a:srgbClr val="656775"/>
            </a:solidFill>
          </a:ln>
        </p:spPr>
        <p:style>
          <a:lnRef idx="1">
            <a:schemeClr val="accent1"/>
          </a:lnRef>
          <a:fillRef idx="0">
            <a:schemeClr val="accent1"/>
          </a:fillRef>
          <a:effectRef idx="0">
            <a:schemeClr val="accent1"/>
          </a:effectRef>
          <a:fontRef idx="minor">
            <a:schemeClr val="tx1"/>
          </a:fontRef>
        </p:style>
      </p:cxnSp>
      <p:cxnSp>
        <p:nvCxnSpPr>
          <p:cNvPr id="247" name="直接连接符 246"/>
          <p:cNvCxnSpPr/>
          <p:nvPr/>
        </p:nvCxnSpPr>
        <p:spPr>
          <a:xfrm flipV="1">
            <a:off x="3110370" y="7185828"/>
            <a:ext cx="196154" cy="175401"/>
          </a:xfrm>
          <a:prstGeom prst="line"/>
          <a:ln w="38100">
            <a:solidFill>
              <a:srgbClr val="656775"/>
            </a:solidFill>
          </a:ln>
        </p:spPr>
        <p:style>
          <a:lnRef idx="1">
            <a:schemeClr val="accent1"/>
          </a:lnRef>
          <a:fillRef idx="0">
            <a:schemeClr val="accent1"/>
          </a:fillRef>
          <a:effectRef idx="0">
            <a:schemeClr val="accent1"/>
          </a:effectRef>
          <a:fontRef idx="minor">
            <a:schemeClr val="tx1"/>
          </a:fontRef>
        </p:style>
      </p:cxnSp>
      <p:cxnSp>
        <p:nvCxnSpPr>
          <p:cNvPr id="248" name="直接连接符 247"/>
          <p:cNvCxnSpPr/>
          <p:nvPr/>
        </p:nvCxnSpPr>
        <p:spPr>
          <a:xfrm flipH="1" flipV="1">
            <a:off x="3603126" y="7175064"/>
            <a:ext cx="235365" cy="181215"/>
          </a:xfrm>
          <a:prstGeom prst="line"/>
          <a:ln w="38100">
            <a:solidFill>
              <a:srgbClr val="656775"/>
            </a:solidFill>
          </a:ln>
        </p:spPr>
        <p:style>
          <a:lnRef idx="1">
            <a:schemeClr val="accent1"/>
          </a:lnRef>
          <a:fillRef idx="0">
            <a:schemeClr val="accent1"/>
          </a:fillRef>
          <a:effectRef idx="0">
            <a:schemeClr val="accent1"/>
          </a:effectRef>
          <a:fontRef idx="minor">
            <a:schemeClr val="tx1"/>
          </a:fontRef>
        </p:style>
      </p:cxnSp>
      <p:sp>
        <p:nvSpPr>
          <p:cNvPr id="249" name="文本框 56"/>
          <p:cNvSpPr/>
          <p:nvPr/>
        </p:nvSpPr>
        <p:spPr>
          <a:xfrm>
            <a:off x="1206488" y="7514980"/>
            <a:ext cx="512615" cy="184666"/>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绘本阅读</a:t>
            </a:r>
          </a:p>
        </p:txBody>
      </p:sp>
      <p:sp>
        <p:nvSpPr>
          <p:cNvPr id="250" name="文本框 56"/>
          <p:cNvSpPr/>
          <p:nvPr/>
        </p:nvSpPr>
        <p:spPr>
          <a:xfrm>
            <a:off x="1760048" y="7514980"/>
            <a:ext cx="491176" cy="184666"/>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600" b="1" dirty="1">
                <a:latin typeface="微软雅黑" panose="020b0503020204020204" pitchFamily="34" charset="-122"/>
                <a:ea typeface="微软雅黑" panose="020b0503020204020204" pitchFamily="34" charset="-122"/>
                <a:sym typeface="微软雅黑" panose="020b0503020204020204" pitchFamily="34" charset="-122"/>
              </a:rPr>
              <a:t>绘本教育</a:t>
            </a:r>
          </a:p>
        </p:txBody>
      </p:sp>
      <p:sp>
        <p:nvSpPr>
          <p:cNvPr id="251" name="箭头: 右 250"/>
          <p:cNvSpPr/>
          <p:nvPr/>
        </p:nvSpPr>
        <p:spPr>
          <a:xfrm>
            <a:off x="1661258" y="7553200"/>
            <a:ext cx="93924" cy="61549"/>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cxnSp>
        <p:nvCxnSpPr>
          <p:cNvPr id="252" name="连接符: 肘形 251"/>
          <p:cNvCxnSpPr>
            <a:endCxn id="250" idx="0"/>
          </p:cNvCxnSpPr>
          <p:nvPr/>
        </p:nvCxnSpPr>
        <p:spPr>
          <a:xfrm rot="16200000" flipH="1">
            <a:off x="1716041" y="7225385"/>
            <a:ext cx="305236" cy="273953"/>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3" name="连接符: 肘形 252"/>
          <p:cNvCxnSpPr>
            <a:endCxn id="249" idx="0"/>
          </p:cNvCxnSpPr>
          <p:nvPr/>
        </p:nvCxnSpPr>
        <p:spPr>
          <a:xfrm rot="5400000">
            <a:off x="1444622" y="7227919"/>
            <a:ext cx="305236" cy="268887"/>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5" name="连接符: 肘形 254"/>
          <p:cNvCxnSpPr>
            <a:stCxn id="263" idx="0"/>
          </p:cNvCxnSpPr>
          <p:nvPr/>
        </p:nvCxnSpPr>
        <p:spPr>
          <a:xfrm rot="5400000" flipH="1" flipV="1">
            <a:off x="4413065" y="6505998"/>
            <a:ext cx="213462" cy="439545"/>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6" name="连接符: 肘形 255"/>
          <p:cNvCxnSpPr>
            <a:stCxn id="259" idx="0"/>
          </p:cNvCxnSpPr>
          <p:nvPr/>
        </p:nvCxnSpPr>
        <p:spPr>
          <a:xfrm rot="16200000" flipV="1">
            <a:off x="4826465" y="6532143"/>
            <a:ext cx="213462" cy="387254"/>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0" name="文本框 289"/>
          <p:cNvSpPr txBox="1"/>
          <p:nvPr/>
        </p:nvSpPr>
        <p:spPr>
          <a:xfrm>
            <a:off x="474298" y="2896532"/>
            <a:ext cx="5181965" cy="215444"/>
          </a:xfrm>
          <a:prstGeom prst="rect"/>
          <a:solidFill>
            <a:srgbClr val="005490"/>
          </a:solidFill>
        </p:spPr>
        <p:txBody>
          <a:bodyPr wrap="square" rtlCol="0">
            <a:spAutoFit/>
          </a:bodyPr>
          <a:lstStyle/>
          <a:p>
            <a:r>
              <a:rPr lang="zh-CN" altLang="en-US" sz="800" b="1" dirty="1">
                <a:solidFill>
                  <a:schemeClr val="bg1"/>
                </a:solidFill>
                <a:latin typeface="微软雅黑" panose="020b0503020204020204" pitchFamily="34" charset="-122"/>
                <a:ea typeface="微软雅黑" panose="020b0503020204020204" pitchFamily="34" charset="-122"/>
              </a:rPr>
              <a:t>电子绘本行业属于新兴行业，处于跑马圈地阶段</a:t>
            </a:r>
          </a:p>
        </p:txBody>
      </p:sp>
      <p:sp>
        <p:nvSpPr>
          <p:cNvPr id="291" name="文本框 290"/>
          <p:cNvSpPr txBox="1"/>
          <p:nvPr/>
        </p:nvSpPr>
        <p:spPr>
          <a:xfrm>
            <a:off x="474490" y="5590603"/>
            <a:ext cx="5173057" cy="215444"/>
          </a:xfrm>
          <a:prstGeom prst="rect"/>
          <a:solidFill>
            <a:srgbClr val="005490"/>
          </a:solidFill>
        </p:spPr>
        <p:txBody>
          <a:bodyPr wrap="square" rtlCol="0">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绘本行业横向拓展，产业延伸，附加值增加</a:t>
            </a:r>
          </a:p>
        </p:txBody>
      </p:sp>
      <p:grpSp>
        <p:nvGrpSpPr>
          <p:cNvPr id="8" name="组合 7"/>
          <p:cNvGrpSpPr/>
          <p:nvPr/>
        </p:nvGrpSpPr>
        <p:grpSpPr>
          <a:xfrm>
            <a:off x="3481000" y="4092311"/>
            <a:ext cx="2119961" cy="1222706"/>
            <a:chOff x="3481000" y="4060896"/>
            <a:chExt cx="2119961" cy="1222706"/>
          </a:xfrm>
        </p:grpSpPr>
        <p:grpSp>
          <p:nvGrpSpPr>
            <p:cNvPr id="128" name="组合 127"/>
            <p:cNvGrpSpPr/>
            <p:nvPr/>
          </p:nvGrpSpPr>
          <p:grpSpPr>
            <a:xfrm>
              <a:off x="3481000" y="4552773"/>
              <a:ext cx="2119961" cy="252140"/>
              <a:chOff x="773346" y="3802804"/>
              <a:chExt cx="5707652" cy="728647"/>
            </a:xfrm>
          </p:grpSpPr>
          <p:grpSp>
            <p:nvGrpSpPr>
              <p:cNvPr id="141" name="Group 94"/>
              <p:cNvGrpSpPr/>
              <p:nvPr/>
            </p:nvGrpSpPr>
            <p:grpSpPr>
              <a:xfrm>
                <a:off x="773346" y="3802804"/>
                <a:ext cx="589804" cy="728170"/>
                <a:chOff x="1994399" y="2158871"/>
                <a:chExt cx="589804" cy="728170"/>
              </a:xfrm>
            </p:grpSpPr>
            <p:sp>
              <p:nvSpPr>
                <p:cNvPr id="158" name="Freeform 5"/>
                <p:cNvSpPr/>
                <p:nvPr/>
              </p:nvSpPr>
              <p:spPr>
                <a:xfrm>
                  <a:off x="1994399" y="2158871"/>
                  <a:ext cx="459824" cy="728170"/>
                </a:xfrm>
                <a:custGeom>
                  <a:gdLst>
                    <a:gd name="T0" fmla="*/ 139 w 139"/>
                    <a:gd name="T1" fmla="*/ 218 h 218"/>
                    <a:gd name="T2" fmla="*/ 139 w 139"/>
                    <a:gd name="T3" fmla="*/ 0 h 218"/>
                    <a:gd name="T4" fmla="*/ 109 w 139"/>
                    <a:gd name="T5" fmla="*/ 0 h 218"/>
                    <a:gd name="T6" fmla="*/ 0 w 139"/>
                    <a:gd name="T7" fmla="*/ 109 h 218"/>
                    <a:gd name="T8" fmla="*/ 0 w 139"/>
                    <a:gd name="T9" fmla="*/ 109 h 218"/>
                    <a:gd name="T10" fmla="*/ 109 w 139"/>
                    <a:gd name="T11" fmla="*/ 218 h 218"/>
                    <a:gd name="T12" fmla="*/ 139 w 139"/>
                    <a:gd name="T13" fmla="*/ 218 h 218"/>
                  </a:gdLst>
                  <a:cxnLst>
                    <a:cxn ang="0">
                      <a:pos x="T0" y="T1"/>
                    </a:cxn>
                    <a:cxn ang="0">
                      <a:pos x="T2" y="T3"/>
                    </a:cxn>
                    <a:cxn ang="0">
                      <a:pos x="T4" y="T5"/>
                    </a:cxn>
                    <a:cxn ang="0">
                      <a:pos x="T6" y="T7"/>
                    </a:cxn>
                    <a:cxn ang="0">
                      <a:pos x="T8" y="T9"/>
                    </a:cxn>
                    <a:cxn ang="0">
                      <a:pos x="T10" y="T11"/>
                    </a:cxn>
                    <a:cxn ang="0">
                      <a:pos x="T12" y="T13"/>
                    </a:cxn>
                  </a:cxnLst>
                  <a:rect l="0" t="0" r="r" b="b"/>
                  <a:pathLst>
                    <a:path w="139" h="218">
                      <a:moveTo>
                        <a:pt x="139" y="218"/>
                      </a:moveTo>
                      <a:cubicBezTo>
                        <a:pt x="139" y="0"/>
                        <a:pt x="139" y="0"/>
                        <a:pt x="139" y="0"/>
                      </a:cubicBezTo>
                      <a:cubicBezTo>
                        <a:pt x="109" y="0"/>
                        <a:pt x="109" y="0"/>
                        <a:pt x="109" y="0"/>
                      </a:cubicBezTo>
                      <a:cubicBezTo>
                        <a:pt x="49" y="0"/>
                        <a:pt x="0" y="49"/>
                        <a:pt x="0" y="109"/>
                      </a:cubicBezTo>
                      <a:cubicBezTo>
                        <a:pt x="0" y="109"/>
                        <a:pt x="0" y="109"/>
                        <a:pt x="0" y="109"/>
                      </a:cubicBezTo>
                      <a:cubicBezTo>
                        <a:pt x="0" y="169"/>
                        <a:pt x="49" y="218"/>
                        <a:pt x="109" y="218"/>
                      </a:cubicBezTo>
                      <a:lnTo>
                        <a:pt x="139" y="218"/>
                      </a:lnTo>
                      <a:close/>
                    </a:path>
                  </a:pathLst>
                </a:custGeom>
                <a:solidFill>
                  <a:srgbClr val="F2F2F2"/>
                </a:solidFill>
                <a:ln>
                  <a:noFill/>
                </a:ln>
              </p:spPr>
              <p:txBody>
                <a:bodyPr vert="horz" wrap="square" lIns="91440" tIns="45720" rIns="91440" bIns="45720" numCol="1" anchor="t" anchorCtr="0" compatLnSpc="1">
                  <a:prstTxWarp prst="textNoShape"/>
                </a:bodyPr>
                <a:lstStyle/>
                <a:p>
                  <a:endParaRPr lang="id-ID" sz="600">
                    <a:latin typeface="微软雅黑" panose="020b0503020204020204" pitchFamily="34" charset="-122"/>
                    <a:ea typeface="微软雅黑" panose="020b0503020204020204" pitchFamily="34" charset="-122"/>
                  </a:endParaRPr>
                </a:p>
              </p:txBody>
            </p:sp>
            <p:sp>
              <p:nvSpPr>
                <p:cNvPr id="159" name="Rectangle 6"/>
                <p:cNvSpPr/>
                <p:nvPr/>
              </p:nvSpPr>
              <p:spPr>
                <a:xfrm>
                  <a:off x="2417884" y="2158871"/>
                  <a:ext cx="166319" cy="728170"/>
                </a:xfrm>
                <a:prstGeom prst="rect"/>
                <a:solidFill>
                  <a:schemeClr val="tx1">
                    <a:lumMod val="65000"/>
                    <a:lumOff val="35000"/>
                  </a:schemeClr>
                </a:solidFill>
                <a:ln>
                  <a:noFill/>
                </a:ln>
              </p:spPr>
              <p:txBody>
                <a:bodyPr vert="horz" wrap="square" lIns="91440" tIns="45720" rIns="91440" bIns="45720" numCol="1" anchor="t" anchorCtr="0" compatLnSpc="1">
                  <a:prstTxWarp prst="textNoShape"/>
                </a:bodyPr>
                <a:lstStyle/>
                <a:p>
                  <a:endParaRPr lang="id-ID" sz="600">
                    <a:latin typeface="微软雅黑" panose="020b0503020204020204" pitchFamily="34" charset="-122"/>
                    <a:ea typeface="微软雅黑" panose="020b0503020204020204" pitchFamily="34" charset="-122"/>
                  </a:endParaRPr>
                </a:p>
              </p:txBody>
            </p:sp>
            <p:sp>
              <p:nvSpPr>
                <p:cNvPr id="160" name="Freeform 9"/>
                <p:cNvSpPr/>
                <p:nvPr/>
              </p:nvSpPr>
              <p:spPr>
                <a:xfrm>
                  <a:off x="1994399" y="2523655"/>
                  <a:ext cx="585611" cy="363386"/>
                </a:xfrm>
                <a:custGeom>
                  <a:gdLst>
                    <a:gd name="T0" fmla="*/ 0 w 177"/>
                    <a:gd name="T1" fmla="*/ 0 h 109"/>
                    <a:gd name="T2" fmla="*/ 177 w 177"/>
                    <a:gd name="T3" fmla="*/ 0 h 109"/>
                    <a:gd name="T4" fmla="*/ 177 w 177"/>
                    <a:gd name="T5" fmla="*/ 109 h 109"/>
                    <a:gd name="T6" fmla="*/ 139 w 177"/>
                    <a:gd name="T7" fmla="*/ 109 h 109"/>
                    <a:gd name="T8" fmla="*/ 128 w 177"/>
                    <a:gd name="T9" fmla="*/ 109 h 109"/>
                    <a:gd name="T10" fmla="*/ 109 w 177"/>
                    <a:gd name="T11" fmla="*/ 109 h 109"/>
                    <a:gd name="T12" fmla="*/ 0 w 177"/>
                    <a:gd name="T13" fmla="*/ 0 h 109"/>
                  </a:gdLst>
                  <a:cxnLst>
                    <a:cxn ang="0">
                      <a:pos x="T0" y="T1"/>
                    </a:cxn>
                    <a:cxn ang="0">
                      <a:pos x="T2" y="T3"/>
                    </a:cxn>
                    <a:cxn ang="0">
                      <a:pos x="T4" y="T5"/>
                    </a:cxn>
                    <a:cxn ang="0">
                      <a:pos x="T6" y="T7"/>
                    </a:cxn>
                    <a:cxn ang="0">
                      <a:pos x="T8" y="T9"/>
                    </a:cxn>
                    <a:cxn ang="0">
                      <a:pos x="T10" y="T11"/>
                    </a:cxn>
                    <a:cxn ang="0">
                      <a:pos x="T12" y="T13"/>
                    </a:cxn>
                  </a:cxnLst>
                  <a:rect l="0" t="0" r="r" b="b"/>
                  <a:pathLst>
                    <a:path w="177" h="109">
                      <a:moveTo>
                        <a:pt x="0" y="0"/>
                      </a:moveTo>
                      <a:cubicBezTo>
                        <a:pt x="177" y="0"/>
                        <a:pt x="177" y="0"/>
                        <a:pt x="177" y="0"/>
                      </a:cubicBezTo>
                      <a:cubicBezTo>
                        <a:pt x="177" y="109"/>
                        <a:pt x="177" y="109"/>
                        <a:pt x="177" y="109"/>
                      </a:cubicBezTo>
                      <a:cubicBezTo>
                        <a:pt x="139" y="109"/>
                        <a:pt x="139" y="109"/>
                        <a:pt x="139" y="109"/>
                      </a:cubicBezTo>
                      <a:cubicBezTo>
                        <a:pt x="128" y="109"/>
                        <a:pt x="128" y="109"/>
                        <a:pt x="128" y="109"/>
                      </a:cubicBezTo>
                      <a:cubicBezTo>
                        <a:pt x="109" y="109"/>
                        <a:pt x="109" y="109"/>
                        <a:pt x="109" y="109"/>
                      </a:cubicBezTo>
                      <a:cubicBezTo>
                        <a:pt x="49" y="109"/>
                        <a:pt x="0" y="60"/>
                        <a:pt x="0" y="0"/>
                      </a:cubicBezTo>
                      <a:close/>
                    </a:path>
                  </a:pathLst>
                </a:custGeom>
                <a:solidFill>
                  <a:srgbClr val="333333">
                    <a:alpha val="10000"/>
                  </a:srgbClr>
                </a:solidFill>
                <a:ln>
                  <a:noFill/>
                </a:ln>
              </p:spPr>
              <p:txBody>
                <a:bodyPr vert="horz" wrap="square" lIns="91440" tIns="45720" rIns="91440" bIns="45720" numCol="1" anchor="t" anchorCtr="0" compatLnSpc="1">
                  <a:prstTxWarp prst="textNoShape"/>
                </a:bodyPr>
                <a:lstStyle/>
                <a:p>
                  <a:endParaRPr lang="id-ID" sz="600">
                    <a:latin typeface="微软雅黑" panose="020b0503020204020204" pitchFamily="34" charset="-122"/>
                    <a:ea typeface="微软雅黑" panose="020b0503020204020204" pitchFamily="34" charset="-122"/>
                  </a:endParaRPr>
                </a:p>
              </p:txBody>
            </p:sp>
          </p:grpSp>
          <p:sp>
            <p:nvSpPr>
              <p:cNvPr id="156" name="Rectangle 10"/>
              <p:cNvSpPr/>
              <p:nvPr/>
            </p:nvSpPr>
            <p:spPr>
              <a:xfrm>
                <a:off x="1360548" y="3803281"/>
                <a:ext cx="1127619" cy="728169"/>
              </a:xfrm>
              <a:prstGeom prst="rect"/>
              <a:solidFill>
                <a:srgbClr val="FFCF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bodyPr>
              <a:lstStyle/>
              <a:p>
                <a:pPr algn="ctr"/>
                <a:r>
                  <a:rPr lang="en-US" sz="600" dirty="1">
                    <a:solidFill>
                      <a:schemeClr val="bg1"/>
                    </a:solidFill>
                    <a:latin typeface="微软雅黑" panose="020b0503020204020204" pitchFamily="34" charset="-122"/>
                    <a:ea typeface="微软雅黑" panose="020b0503020204020204" pitchFamily="34" charset="-122"/>
                  </a:rPr>
                  <a:t>2014</a:t>
                </a:r>
                <a:endParaRPr lang="id-ID" sz="600">
                  <a:solidFill>
                    <a:schemeClr val="bg1"/>
                  </a:solidFill>
                  <a:latin typeface="微软雅黑" panose="020b0503020204020204" pitchFamily="34" charset="-122"/>
                  <a:ea typeface="微软雅黑" panose="020b0503020204020204" pitchFamily="34" charset="-122"/>
                </a:endParaRPr>
              </a:p>
            </p:txBody>
          </p:sp>
          <p:grpSp>
            <p:nvGrpSpPr>
              <p:cNvPr id="143" name="Group 65"/>
              <p:cNvGrpSpPr/>
              <p:nvPr/>
            </p:nvGrpSpPr>
            <p:grpSpPr>
              <a:xfrm>
                <a:off x="2481418" y="3803281"/>
                <a:ext cx="1127618" cy="728170"/>
                <a:chOff x="5294624" y="4285619"/>
                <a:chExt cx="383237" cy="532444"/>
              </a:xfrm>
            </p:grpSpPr>
            <p:sp>
              <p:nvSpPr>
                <p:cNvPr id="154" name="Rectangle 12"/>
                <p:cNvSpPr/>
                <p:nvPr/>
              </p:nvSpPr>
              <p:spPr>
                <a:xfrm>
                  <a:off x="5294624" y="4285619"/>
                  <a:ext cx="383237" cy="532444"/>
                </a:xfrm>
                <a:prstGeom prst="rect"/>
                <a:solidFill>
                  <a:srgbClr val="00B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bodyPr>
                <a:lstStyle/>
                <a:p>
                  <a:pPr algn="ctr"/>
                  <a:r>
                    <a:rPr lang="en-US" sz="600" dirty="1">
                      <a:solidFill>
                        <a:schemeClr val="bg1"/>
                      </a:solidFill>
                      <a:latin typeface="微软雅黑" panose="020b0503020204020204" pitchFamily="34" charset="-122"/>
                      <a:ea typeface="微软雅黑" panose="020b0503020204020204" pitchFamily="34" charset="-122"/>
                    </a:rPr>
                    <a:t>2015</a:t>
                  </a:r>
                  <a:endParaRPr lang="id-ID" sz="600">
                    <a:solidFill>
                      <a:schemeClr val="bg1"/>
                    </a:solidFill>
                    <a:latin typeface="微软雅黑" panose="020b0503020204020204" pitchFamily="34" charset="-122"/>
                    <a:ea typeface="微软雅黑" panose="020b0503020204020204" pitchFamily="34" charset="-122"/>
                  </a:endParaRPr>
                </a:p>
              </p:txBody>
            </p:sp>
            <p:sp>
              <p:nvSpPr>
                <p:cNvPr id="155" name="Rectangle 13"/>
                <p:cNvSpPr/>
                <p:nvPr/>
              </p:nvSpPr>
              <p:spPr>
                <a:xfrm>
                  <a:off x="5294624" y="4552352"/>
                  <a:ext cx="383237" cy="265711"/>
                </a:xfrm>
                <a:prstGeom prst="rect"/>
                <a:solidFill>
                  <a:srgbClr val="333333">
                    <a:alpha val="10000"/>
                  </a:srgbClr>
                </a:solidFill>
                <a:ln>
                  <a:noFill/>
                </a:ln>
              </p:spPr>
              <p:txBody>
                <a:bodyPr vert="horz" wrap="square" lIns="91440" tIns="45720" rIns="91440" bIns="45720" numCol="1" anchor="ctr" anchorCtr="0" compatLnSpc="1">
                  <a:prstTxWarp prst="textNoShape"/>
                </a:bodyPr>
                <a:lstStyle/>
                <a:p>
                  <a:pPr algn="ctr"/>
                  <a:endParaRPr lang="id-ID" sz="600">
                    <a:latin typeface="微软雅黑" panose="020b0503020204020204" pitchFamily="34" charset="-122"/>
                    <a:ea typeface="微软雅黑" panose="020b0503020204020204" pitchFamily="34" charset="-122"/>
                  </a:endParaRPr>
                </a:p>
              </p:txBody>
            </p:sp>
          </p:grpSp>
          <p:grpSp>
            <p:nvGrpSpPr>
              <p:cNvPr id="144" name="Group 64"/>
              <p:cNvGrpSpPr/>
              <p:nvPr/>
            </p:nvGrpSpPr>
            <p:grpSpPr>
              <a:xfrm>
                <a:off x="3592837" y="3803281"/>
                <a:ext cx="1117074" cy="728170"/>
                <a:chOff x="5677862" y="4285619"/>
                <a:chExt cx="382215" cy="532444"/>
              </a:xfrm>
            </p:grpSpPr>
            <p:sp>
              <p:nvSpPr>
                <p:cNvPr id="152" name="Rectangle 14"/>
                <p:cNvSpPr/>
                <p:nvPr/>
              </p:nvSpPr>
              <p:spPr>
                <a:xfrm>
                  <a:off x="5677862" y="4285619"/>
                  <a:ext cx="382215" cy="532444"/>
                </a:xfrm>
                <a:prstGeom prst="rect"/>
                <a:solidFill>
                  <a:srgbClr val="93796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bodyPr>
                <a:lstStyle/>
                <a:p>
                  <a:pPr algn="ctr"/>
                  <a:r>
                    <a:rPr lang="en-US" sz="600" dirty="1">
                      <a:solidFill>
                        <a:schemeClr val="bg1"/>
                      </a:solidFill>
                      <a:latin typeface="微软雅黑" panose="020b0503020204020204" pitchFamily="34" charset="-122"/>
                      <a:ea typeface="微软雅黑" panose="020b0503020204020204" pitchFamily="34" charset="-122"/>
                    </a:rPr>
                    <a:t>2016</a:t>
                  </a:r>
                  <a:endParaRPr lang="id-ID" sz="600">
                    <a:solidFill>
                      <a:schemeClr val="bg1"/>
                    </a:solidFill>
                    <a:latin typeface="微软雅黑" panose="020b0503020204020204" pitchFamily="34" charset="-122"/>
                    <a:ea typeface="微软雅黑" panose="020b0503020204020204" pitchFamily="34" charset="-122"/>
                  </a:endParaRPr>
                </a:p>
              </p:txBody>
            </p:sp>
            <p:sp>
              <p:nvSpPr>
                <p:cNvPr id="153" name="Rectangle 15"/>
                <p:cNvSpPr/>
                <p:nvPr/>
              </p:nvSpPr>
              <p:spPr>
                <a:xfrm>
                  <a:off x="5677862" y="4552352"/>
                  <a:ext cx="382215" cy="265711"/>
                </a:xfrm>
                <a:prstGeom prst="rect"/>
                <a:solidFill>
                  <a:srgbClr val="333333">
                    <a:alpha val="10000"/>
                  </a:srgbClr>
                </a:solidFill>
                <a:ln>
                  <a:noFill/>
                </a:ln>
              </p:spPr>
              <p:txBody>
                <a:bodyPr vert="horz" wrap="square" lIns="91440" tIns="45720" rIns="91440" bIns="45720" numCol="1" anchor="ctr" anchorCtr="0" compatLnSpc="1">
                  <a:prstTxWarp prst="textNoShape"/>
                </a:bodyPr>
                <a:lstStyle/>
                <a:p>
                  <a:pPr algn="ctr"/>
                  <a:endParaRPr lang="id-ID" sz="600">
                    <a:latin typeface="微软雅黑" panose="020b0503020204020204" pitchFamily="34" charset="-122"/>
                    <a:ea typeface="微软雅黑" panose="020b0503020204020204" pitchFamily="34" charset="-122"/>
                  </a:endParaRPr>
                </a:p>
              </p:txBody>
            </p:sp>
          </p:grpSp>
          <p:grpSp>
            <p:nvGrpSpPr>
              <p:cNvPr id="145" name="Group 63"/>
              <p:cNvGrpSpPr/>
              <p:nvPr/>
            </p:nvGrpSpPr>
            <p:grpSpPr>
              <a:xfrm>
                <a:off x="4702702" y="3803281"/>
                <a:ext cx="1117073" cy="728170"/>
                <a:chOff x="6060077" y="4285619"/>
                <a:chExt cx="382215" cy="532444"/>
              </a:xfrm>
            </p:grpSpPr>
            <p:sp>
              <p:nvSpPr>
                <p:cNvPr id="150" name="Rectangle 16"/>
                <p:cNvSpPr/>
                <p:nvPr/>
              </p:nvSpPr>
              <p:spPr>
                <a:xfrm>
                  <a:off x="6060077" y="4285619"/>
                  <a:ext cx="382215" cy="532444"/>
                </a:xfrm>
                <a:prstGeom prst="rect"/>
                <a:solidFill>
                  <a:srgbClr val="B2D2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bodyPr>
                <a:lstStyle/>
                <a:p>
                  <a:pPr algn="ctr"/>
                  <a:r>
                    <a:rPr lang="en-US" sz="600" dirty="1">
                      <a:solidFill>
                        <a:schemeClr val="bg1"/>
                      </a:solidFill>
                      <a:latin typeface="微软雅黑" panose="020b0503020204020204" pitchFamily="34" charset="-122"/>
                      <a:ea typeface="微软雅黑" panose="020b0503020204020204" pitchFamily="34" charset="-122"/>
                    </a:rPr>
                    <a:t>2017</a:t>
                  </a:r>
                  <a:endParaRPr lang="id-ID" sz="600">
                    <a:solidFill>
                      <a:schemeClr val="bg1"/>
                    </a:solidFill>
                    <a:latin typeface="微软雅黑" panose="020b0503020204020204" pitchFamily="34" charset="-122"/>
                    <a:ea typeface="微软雅黑" panose="020b0503020204020204" pitchFamily="34" charset="-122"/>
                  </a:endParaRPr>
                </a:p>
              </p:txBody>
            </p:sp>
            <p:sp>
              <p:nvSpPr>
                <p:cNvPr id="151" name="Rectangle 17"/>
                <p:cNvSpPr/>
                <p:nvPr/>
              </p:nvSpPr>
              <p:spPr>
                <a:xfrm>
                  <a:off x="6060077" y="4552352"/>
                  <a:ext cx="382215" cy="265711"/>
                </a:xfrm>
                <a:prstGeom prst="rect"/>
                <a:solidFill>
                  <a:srgbClr val="333333">
                    <a:alpha val="10000"/>
                  </a:srgbClr>
                </a:solidFill>
                <a:ln>
                  <a:noFill/>
                </a:ln>
              </p:spPr>
              <p:txBody>
                <a:bodyPr vert="horz" wrap="square" lIns="91440" tIns="45720" rIns="91440" bIns="45720" numCol="1" anchor="ctr" anchorCtr="0" compatLnSpc="1">
                  <a:prstTxWarp prst="textNoShape"/>
                </a:bodyPr>
                <a:lstStyle/>
                <a:p>
                  <a:pPr algn="ctr"/>
                  <a:endParaRPr lang="id-ID" sz="600">
                    <a:latin typeface="微软雅黑" panose="020b0503020204020204" pitchFamily="34" charset="-122"/>
                    <a:ea typeface="微软雅黑" panose="020b0503020204020204" pitchFamily="34" charset="-122"/>
                  </a:endParaRPr>
                </a:p>
              </p:txBody>
            </p:sp>
          </p:grpSp>
          <p:grpSp>
            <p:nvGrpSpPr>
              <p:cNvPr id="146" name="Group 61"/>
              <p:cNvGrpSpPr/>
              <p:nvPr/>
            </p:nvGrpSpPr>
            <p:grpSpPr>
              <a:xfrm>
                <a:off x="5819264" y="3802804"/>
                <a:ext cx="661734" cy="728170"/>
                <a:chOff x="7739063" y="3990975"/>
                <a:chExt cx="414338" cy="827088"/>
              </a:xfrm>
            </p:grpSpPr>
            <p:sp>
              <p:nvSpPr>
                <p:cNvPr id="147" name="Freeform 18"/>
                <p:cNvSpPr/>
                <p:nvPr/>
              </p:nvSpPr>
              <p:spPr>
                <a:xfrm>
                  <a:off x="7739063" y="3990975"/>
                  <a:ext cx="414338" cy="827088"/>
                </a:xfrm>
                <a:custGeom>
                  <a:gdLst>
                    <a:gd name="T0" fmla="*/ 261 w 261"/>
                    <a:gd name="T1" fmla="*/ 261 h 521"/>
                    <a:gd name="T2" fmla="*/ 0 w 261"/>
                    <a:gd name="T3" fmla="*/ 0 h 521"/>
                    <a:gd name="T4" fmla="*/ 0 w 261"/>
                    <a:gd name="T5" fmla="*/ 521 h 521"/>
                    <a:gd name="T6" fmla="*/ 261 w 261"/>
                    <a:gd name="T7" fmla="*/ 261 h 521"/>
                  </a:gdLst>
                  <a:cxnLst>
                    <a:cxn ang="0">
                      <a:pos x="T0" y="T1"/>
                    </a:cxn>
                    <a:cxn ang="0">
                      <a:pos x="T2" y="T3"/>
                    </a:cxn>
                    <a:cxn ang="0">
                      <a:pos x="T4" y="T5"/>
                    </a:cxn>
                    <a:cxn ang="0">
                      <a:pos x="T6" y="T7"/>
                    </a:cxn>
                  </a:cxnLst>
                  <a:rect l="0" t="0" r="r" b="b"/>
                  <a:pathLst>
                    <a:path w="261" h="521">
                      <a:moveTo>
                        <a:pt x="261" y="261"/>
                      </a:moveTo>
                      <a:lnTo>
                        <a:pt x="0" y="0"/>
                      </a:lnTo>
                      <a:lnTo>
                        <a:pt x="0" y="521"/>
                      </a:lnTo>
                      <a:lnTo>
                        <a:pt x="261" y="261"/>
                      </a:lnTo>
                      <a:close/>
                    </a:path>
                  </a:pathLst>
                </a:custGeom>
                <a:solidFill>
                  <a:srgbClr val="ECAE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bodyPr>
                <a:lstStyle/>
                <a:p>
                  <a:endParaRPr lang="id-ID" sz="600">
                    <a:latin typeface="微软雅黑" panose="020b0503020204020204" pitchFamily="34" charset="-122"/>
                    <a:ea typeface="微软雅黑" panose="020b0503020204020204" pitchFamily="34" charset="-122"/>
                  </a:endParaRPr>
                </a:p>
              </p:txBody>
            </p:sp>
            <p:sp>
              <p:nvSpPr>
                <p:cNvPr id="148" name="Freeform 19"/>
                <p:cNvSpPr/>
                <p:nvPr/>
              </p:nvSpPr>
              <p:spPr>
                <a:xfrm>
                  <a:off x="8027988" y="4283075"/>
                  <a:ext cx="125413" cy="242888"/>
                </a:xfrm>
                <a:custGeom>
                  <a:gdLst>
                    <a:gd name="T0" fmla="*/ 79 w 79"/>
                    <a:gd name="T1" fmla="*/ 77 h 153"/>
                    <a:gd name="T2" fmla="*/ 0 w 79"/>
                    <a:gd name="T3" fmla="*/ 153 h 153"/>
                    <a:gd name="T4" fmla="*/ 0 w 79"/>
                    <a:gd name="T5" fmla="*/ 0 h 153"/>
                    <a:gd name="T6" fmla="*/ 0 w 79"/>
                    <a:gd name="T7" fmla="*/ 0 h 153"/>
                    <a:gd name="T8" fmla="*/ 79 w 79"/>
                    <a:gd name="T9" fmla="*/ 77 h 153"/>
                  </a:gdLst>
                  <a:cxnLst>
                    <a:cxn ang="0">
                      <a:pos x="T0" y="T1"/>
                    </a:cxn>
                    <a:cxn ang="0">
                      <a:pos x="T2" y="T3"/>
                    </a:cxn>
                    <a:cxn ang="0">
                      <a:pos x="T4" y="T5"/>
                    </a:cxn>
                    <a:cxn ang="0">
                      <a:pos x="T6" y="T7"/>
                    </a:cxn>
                    <a:cxn ang="0">
                      <a:pos x="T8" y="T9"/>
                    </a:cxn>
                  </a:cxnLst>
                  <a:rect l="0" t="0" r="r" b="b"/>
                  <a:pathLst>
                    <a:path w="79" h="153">
                      <a:moveTo>
                        <a:pt x="79" y="77"/>
                      </a:moveTo>
                      <a:lnTo>
                        <a:pt x="0" y="153"/>
                      </a:lnTo>
                      <a:lnTo>
                        <a:pt x="0" y="0"/>
                      </a:lnTo>
                      <a:lnTo>
                        <a:pt x="0" y="0"/>
                      </a:lnTo>
                      <a:lnTo>
                        <a:pt x="79" y="7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bodyPr>
                <a:lstStyle/>
                <a:p>
                  <a:endParaRPr lang="id-ID" sz="600">
                    <a:latin typeface="微软雅黑" panose="020b0503020204020204" pitchFamily="34" charset="-122"/>
                    <a:ea typeface="微软雅黑" panose="020b0503020204020204" pitchFamily="34" charset="-122"/>
                  </a:endParaRPr>
                </a:p>
              </p:txBody>
            </p:sp>
            <p:sp>
              <p:nvSpPr>
                <p:cNvPr id="149" name="Freeform 20"/>
                <p:cNvSpPr/>
                <p:nvPr/>
              </p:nvSpPr>
              <p:spPr>
                <a:xfrm>
                  <a:off x="7739063" y="4405313"/>
                  <a:ext cx="414338" cy="412750"/>
                </a:xfrm>
                <a:custGeom>
                  <a:gdLst>
                    <a:gd name="T0" fmla="*/ 261 w 261"/>
                    <a:gd name="T1" fmla="*/ 0 h 260"/>
                    <a:gd name="T2" fmla="*/ 0 w 261"/>
                    <a:gd name="T3" fmla="*/ 260 h 260"/>
                    <a:gd name="T4" fmla="*/ 0 w 261"/>
                    <a:gd name="T5" fmla="*/ 0 h 260"/>
                    <a:gd name="T6" fmla="*/ 261 w 261"/>
                    <a:gd name="T7" fmla="*/ 0 h 260"/>
                  </a:gdLst>
                  <a:cxnLst>
                    <a:cxn ang="0">
                      <a:pos x="T0" y="T1"/>
                    </a:cxn>
                    <a:cxn ang="0">
                      <a:pos x="T2" y="T3"/>
                    </a:cxn>
                    <a:cxn ang="0">
                      <a:pos x="T4" y="T5"/>
                    </a:cxn>
                    <a:cxn ang="0">
                      <a:pos x="T6" y="T7"/>
                    </a:cxn>
                  </a:cxnLst>
                  <a:rect l="0" t="0" r="r" b="b"/>
                  <a:pathLst>
                    <a:path w="261" h="260">
                      <a:moveTo>
                        <a:pt x="261" y="0"/>
                      </a:moveTo>
                      <a:lnTo>
                        <a:pt x="0" y="260"/>
                      </a:lnTo>
                      <a:lnTo>
                        <a:pt x="0" y="0"/>
                      </a:lnTo>
                      <a:lnTo>
                        <a:pt x="261" y="0"/>
                      </a:lnTo>
                      <a:close/>
                    </a:path>
                  </a:pathLst>
                </a:custGeom>
                <a:solidFill>
                  <a:srgbClr val="333333">
                    <a:alpha val="10000"/>
                  </a:srgbClr>
                </a:solidFill>
                <a:ln>
                  <a:noFill/>
                </a:ln>
              </p:spPr>
              <p:txBody>
                <a:bodyPr vert="horz" wrap="square" lIns="91440" tIns="45720" rIns="91440" bIns="45720" numCol="1" anchor="t" anchorCtr="0" compatLnSpc="1">
                  <a:prstTxWarp prst="textNoShape"/>
                </a:bodyPr>
                <a:lstStyle/>
                <a:p>
                  <a:endParaRPr lang="id-ID" sz="600">
                    <a:latin typeface="微软雅黑" panose="020b0503020204020204" pitchFamily="34" charset="-122"/>
                    <a:ea typeface="微软雅黑" panose="020b0503020204020204" pitchFamily="34" charset="-122"/>
                  </a:endParaRPr>
                </a:p>
              </p:txBody>
            </p:sp>
          </p:grpSp>
        </p:grpSp>
        <p:sp>
          <p:nvSpPr>
            <p:cNvPr id="140" name="矩形 139"/>
            <p:cNvSpPr/>
            <p:nvPr/>
          </p:nvSpPr>
          <p:spPr>
            <a:xfrm>
              <a:off x="3741593" y="4060896"/>
              <a:ext cx="964037" cy="381887"/>
            </a:xfrm>
            <a:prstGeom prst="rect"/>
            <a:noFill/>
            <a:ln w="6350">
              <a:solidFill>
                <a:srgbClr val="1F497D"/>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杭州红花朵朵</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KaDa</a:t>
              </a: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故事</a:t>
              </a:r>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北京峰业科技</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Robelf</a:t>
              </a: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小贝机器人</a:t>
              </a:r>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8" name="矩形 137"/>
            <p:cNvSpPr/>
            <p:nvPr/>
          </p:nvSpPr>
          <p:spPr>
            <a:xfrm>
              <a:off x="4760965" y="4060897"/>
              <a:ext cx="839996" cy="389948"/>
            </a:xfrm>
            <a:prstGeom prst="rect"/>
            <a:noFill/>
            <a:ln w="6350">
              <a:solidFill>
                <a:srgbClr val="1F497D"/>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北京读我科技</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伴鱼绘本天津洪恩教育</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洪恩双语绘本</a:t>
              </a:r>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6" name="矩形 135"/>
            <p:cNvSpPr/>
            <p:nvPr/>
          </p:nvSpPr>
          <p:spPr>
            <a:xfrm>
              <a:off x="3730321" y="4917612"/>
              <a:ext cx="636260" cy="308027"/>
            </a:xfrm>
            <a:prstGeom prst="rect"/>
            <a:noFill/>
            <a:ln w="6350">
              <a:solidFill>
                <a:srgbClr val="1F497D"/>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上海学多多教育</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绘本森林</a:t>
              </a:r>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4" name="矩形 133"/>
            <p:cNvSpPr/>
            <p:nvPr/>
          </p:nvSpPr>
          <p:spPr>
            <a:xfrm>
              <a:off x="4477866" y="4911218"/>
              <a:ext cx="1118513" cy="372384"/>
            </a:xfrm>
            <a:prstGeom prst="rect"/>
            <a:noFill/>
            <a:ln w="6350">
              <a:solidFill>
                <a:srgbClr val="1F497D"/>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郑州点读科技</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咿啦看书</a:t>
              </a:r>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北京卓意麦斯</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袋鼠跳跳</a:t>
              </a:r>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北京物灵智能</a:t>
              </a:r>
              <a:r>
                <a:rPr lang="en-US" altLang="zh-CN" sz="500" dirty="1">
                  <a:solidFill>
                    <a:schemeClr val="tx1">
                      <a:lumMod val="75000"/>
                      <a:lumOff val="25000"/>
                    </a:schemeClr>
                  </a:solidFill>
                  <a:latin typeface="微软雅黑" panose="020b0503020204020204" pitchFamily="34" charset="-122"/>
                  <a:ea typeface="微软雅黑" panose="020b0503020204020204" pitchFamily="34" charset="-122"/>
                </a:rPr>
                <a:t>—Luka</a:t>
              </a:r>
              <a:r>
                <a:rPr lang="zh-CN" altLang="en-US" sz="500" dirty="1">
                  <a:solidFill>
                    <a:schemeClr val="tx1">
                      <a:lumMod val="75000"/>
                      <a:lumOff val="25000"/>
                    </a:schemeClr>
                  </a:solidFill>
                  <a:latin typeface="微软雅黑" panose="020b0503020204020204" pitchFamily="34" charset="-122"/>
                  <a:ea typeface="微软雅黑" panose="020b0503020204020204" pitchFamily="34" charset="-122"/>
                </a:rPr>
                <a:t>机器人</a:t>
              </a:r>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22" name="直接箭头连接符 21"/>
            <p:cNvCxnSpPr/>
            <p:nvPr/>
          </p:nvCxnSpPr>
          <p:spPr>
            <a:xfrm flipV="1">
              <a:off x="5119225" y="4442782"/>
              <a:ext cx="0" cy="109988"/>
            </a:xfrm>
            <a:prstGeom prst="straightConnector1"/>
            <a:ln>
              <a:solidFill>
                <a:srgbClr val="005490"/>
              </a:solidFill>
              <a:tailEnd type="triangle"/>
            </a:ln>
          </p:spPr>
          <p:style>
            <a:lnRef idx="1">
              <a:schemeClr val="accent1"/>
            </a:lnRef>
            <a:fillRef idx="0">
              <a:schemeClr val="accent1"/>
            </a:fillRef>
            <a:effectRef idx="0">
              <a:schemeClr val="accent1"/>
            </a:effectRef>
            <a:fontRef idx="minor">
              <a:schemeClr val="tx1"/>
            </a:fontRef>
          </p:style>
        </p:cxnSp>
        <p:cxnSp>
          <p:nvCxnSpPr>
            <p:cNvPr id="293" name="直接箭头连接符 292"/>
            <p:cNvCxnSpPr/>
            <p:nvPr/>
          </p:nvCxnSpPr>
          <p:spPr>
            <a:xfrm flipV="1">
              <a:off x="4300023" y="4442782"/>
              <a:ext cx="0" cy="109988"/>
            </a:xfrm>
            <a:prstGeom prst="straightConnector1"/>
            <a:ln>
              <a:solidFill>
                <a:srgbClr val="005490"/>
              </a:solidFill>
              <a:tailEnd type="triangle"/>
            </a:ln>
          </p:spPr>
          <p:style>
            <a:lnRef idx="1">
              <a:schemeClr val="accent1"/>
            </a:lnRef>
            <a:fillRef idx="0">
              <a:schemeClr val="accent1"/>
            </a:fillRef>
            <a:effectRef idx="0">
              <a:schemeClr val="accent1"/>
            </a:effectRef>
            <a:fontRef idx="minor">
              <a:schemeClr val="tx1"/>
            </a:fontRef>
          </p:style>
        </p:cxnSp>
        <p:cxnSp>
          <p:nvCxnSpPr>
            <p:cNvPr id="294" name="直接箭头连接符 293"/>
            <p:cNvCxnSpPr/>
            <p:nvPr/>
          </p:nvCxnSpPr>
          <p:spPr>
            <a:xfrm>
              <a:off x="4698018" y="4804747"/>
              <a:ext cx="0" cy="109988"/>
            </a:xfrm>
            <a:prstGeom prst="straightConnector1"/>
            <a:ln>
              <a:solidFill>
                <a:srgbClr val="005490"/>
              </a:solidFill>
              <a:tailEnd type="triangle"/>
            </a:ln>
          </p:spPr>
          <p:style>
            <a:lnRef idx="1">
              <a:schemeClr val="accent1"/>
            </a:lnRef>
            <a:fillRef idx="0">
              <a:schemeClr val="accent1"/>
            </a:fillRef>
            <a:effectRef idx="0">
              <a:schemeClr val="accent1"/>
            </a:effectRef>
            <a:fontRef idx="minor">
              <a:schemeClr val="tx1"/>
            </a:fontRef>
          </p:style>
        </p:cxnSp>
        <p:cxnSp>
          <p:nvCxnSpPr>
            <p:cNvPr id="295" name="直接箭头连接符 294"/>
            <p:cNvCxnSpPr/>
            <p:nvPr/>
          </p:nvCxnSpPr>
          <p:spPr>
            <a:xfrm>
              <a:off x="3878816" y="4804747"/>
              <a:ext cx="0" cy="109988"/>
            </a:xfrm>
            <a:prstGeom prst="straightConnector1"/>
            <a:ln>
              <a:solidFill>
                <a:srgbClr val="00549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92" name="组合 291"/>
          <p:cNvGrpSpPr/>
          <p:nvPr/>
        </p:nvGrpSpPr>
        <p:grpSpPr>
          <a:xfrm>
            <a:off x="2896022" y="1113644"/>
            <a:ext cx="2702193" cy="1582606"/>
            <a:chOff x="4552650" y="2915885"/>
            <a:chExt cx="4195379" cy="2850434"/>
          </a:xfrm>
        </p:grpSpPr>
        <p:sp>
          <p:nvSpPr>
            <p:cNvPr id="296" name="矩形 295"/>
            <p:cNvSpPr/>
            <p:nvPr/>
          </p:nvSpPr>
          <p:spPr>
            <a:xfrm>
              <a:off x="4552650" y="4077921"/>
              <a:ext cx="382556" cy="859777"/>
            </a:xfrm>
            <a:prstGeom prst="rect"/>
            <a:no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tx1"/>
                  </a:solidFill>
                  <a:latin typeface="微软雅黑" panose="020b0503020204020204" pitchFamily="34" charset="-122"/>
                  <a:ea typeface="微软雅黑" panose="020b0503020204020204" pitchFamily="34" charset="-122"/>
                </a:rPr>
                <a:t>电子绘本</a:t>
              </a:r>
            </a:p>
          </p:txBody>
        </p:sp>
        <p:sp>
          <p:nvSpPr>
            <p:cNvPr id="297" name="文本框 296"/>
            <p:cNvSpPr txBox="1"/>
            <p:nvPr/>
          </p:nvSpPr>
          <p:spPr>
            <a:xfrm>
              <a:off x="5142043" y="2915885"/>
              <a:ext cx="968395" cy="332602"/>
            </a:xfrm>
            <a:prstGeom prst="rect"/>
            <a:noFill/>
          </p:spPr>
          <p:txBody>
            <a:bodyPr wrap="square" rtlCol="0">
              <a:spAutoFit/>
            </a:bodyPr>
            <a:lstStyle/>
            <a:p>
              <a:pPr algn="ctr"/>
              <a:r>
                <a:rPr lang="zh-CN" altLang="en-US" sz="600" b="1" dirty="1">
                  <a:latin typeface="微软雅黑" panose="020b0503020204020204" pitchFamily="34" charset="-122"/>
                  <a:ea typeface="微软雅黑" panose="020b0503020204020204" pitchFamily="34" charset="-122"/>
                </a:rPr>
                <a:t>问题点</a:t>
              </a:r>
            </a:p>
          </p:txBody>
        </p:sp>
        <p:sp>
          <p:nvSpPr>
            <p:cNvPr id="298" name="文本框 297"/>
            <p:cNvSpPr txBox="1"/>
            <p:nvPr/>
          </p:nvSpPr>
          <p:spPr>
            <a:xfrm>
              <a:off x="6909695" y="2915885"/>
              <a:ext cx="968395" cy="332602"/>
            </a:xfrm>
            <a:prstGeom prst="rect"/>
            <a:noFill/>
          </p:spPr>
          <p:txBody>
            <a:bodyPr wrap="square" rtlCol="0">
              <a:spAutoFit/>
            </a:bodyPr>
            <a:lstStyle/>
            <a:p>
              <a:pPr algn="ctr"/>
              <a:r>
                <a:rPr lang="zh-CN" altLang="en-US" sz="600" b="1" dirty="1">
                  <a:latin typeface="微软雅黑" panose="020b0503020204020204" pitchFamily="34" charset="-122"/>
                  <a:ea typeface="微软雅黑" panose="020b0503020204020204" pitchFamily="34" charset="-122"/>
                </a:rPr>
                <a:t>解决方式</a:t>
              </a:r>
            </a:p>
          </p:txBody>
        </p:sp>
        <p:sp>
          <p:nvSpPr>
            <p:cNvPr id="299" name="矩形 298"/>
            <p:cNvSpPr/>
            <p:nvPr/>
          </p:nvSpPr>
          <p:spPr>
            <a:xfrm>
              <a:off x="5281560" y="3514427"/>
              <a:ext cx="1117859" cy="303887"/>
            </a:xfrm>
            <a:prstGeom prst="rect"/>
            <a:no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tx1"/>
                  </a:solidFill>
                  <a:latin typeface="微软雅黑" panose="020b0503020204020204" pitchFamily="34" charset="-122"/>
                  <a:ea typeface="微软雅黑" panose="020b0503020204020204" pitchFamily="34" charset="-122"/>
                </a:rPr>
                <a:t>表现形式有限</a:t>
              </a:r>
            </a:p>
          </p:txBody>
        </p:sp>
        <p:sp>
          <p:nvSpPr>
            <p:cNvPr id="300" name="矩形 299"/>
            <p:cNvSpPr/>
            <p:nvPr/>
          </p:nvSpPr>
          <p:spPr>
            <a:xfrm>
              <a:off x="5281560" y="4346377"/>
              <a:ext cx="1117859" cy="303887"/>
            </a:xfrm>
            <a:prstGeom prst="rect"/>
            <a:no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tx1"/>
                  </a:solidFill>
                  <a:latin typeface="微软雅黑" panose="020b0503020204020204" pitchFamily="34" charset="-122"/>
                  <a:ea typeface="微软雅黑" panose="020b0503020204020204" pitchFamily="34" charset="-122"/>
                </a:rPr>
                <a:t>留存率低</a:t>
              </a:r>
            </a:p>
          </p:txBody>
        </p:sp>
        <p:sp>
          <p:nvSpPr>
            <p:cNvPr id="301" name="矩形 300"/>
            <p:cNvSpPr/>
            <p:nvPr/>
          </p:nvSpPr>
          <p:spPr>
            <a:xfrm>
              <a:off x="5281560" y="5187854"/>
              <a:ext cx="1117859" cy="303887"/>
            </a:xfrm>
            <a:prstGeom prst="rect"/>
            <a:no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tx1"/>
                  </a:solidFill>
                  <a:latin typeface="微软雅黑" panose="020b0503020204020204" pitchFamily="34" charset="-122"/>
                  <a:ea typeface="微软雅黑" panose="020b0503020204020204" pitchFamily="34" charset="-122"/>
                </a:rPr>
                <a:t>产品结构单一</a:t>
              </a:r>
            </a:p>
          </p:txBody>
        </p:sp>
        <p:cxnSp>
          <p:nvCxnSpPr>
            <p:cNvPr id="302" name="连接符: 肘形 301"/>
            <p:cNvCxnSpPr>
              <a:stCxn id="296" idx="3"/>
              <a:endCxn id="299" idx="1"/>
            </p:cNvCxnSpPr>
            <p:nvPr/>
          </p:nvCxnSpPr>
          <p:spPr>
            <a:xfrm flipV="1">
              <a:off x="4935206" y="3666372"/>
              <a:ext cx="346353" cy="841439"/>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3" name="连接符: 肘形 302"/>
            <p:cNvCxnSpPr>
              <a:stCxn id="296" idx="3"/>
              <a:endCxn id="300" idx="1"/>
            </p:cNvCxnSpPr>
            <p:nvPr/>
          </p:nvCxnSpPr>
          <p:spPr>
            <a:xfrm flipV="1">
              <a:off x="4935206" y="4498322"/>
              <a:ext cx="346353" cy="9488"/>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4" name="连接符: 肘形 303"/>
            <p:cNvCxnSpPr>
              <a:stCxn id="296" idx="3"/>
              <a:endCxn id="301" idx="1"/>
            </p:cNvCxnSpPr>
            <p:nvPr/>
          </p:nvCxnSpPr>
          <p:spPr>
            <a:xfrm>
              <a:off x="4935206" y="4507810"/>
              <a:ext cx="346353" cy="831988"/>
            </a:xfrm>
            <a:prstGeom prst="bentConnector3">
              <a:avLst>
                <a:gd name="adj1" fmla="val 50000"/>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5" name="矩形 304"/>
            <p:cNvSpPr/>
            <p:nvPr/>
          </p:nvSpPr>
          <p:spPr>
            <a:xfrm>
              <a:off x="6725049" y="3729194"/>
              <a:ext cx="1912786" cy="303887"/>
            </a:xfrm>
            <a:prstGeom prst="rect"/>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600" dirty="1">
                  <a:solidFill>
                    <a:schemeClr val="tx1"/>
                  </a:solidFill>
                  <a:latin typeface="微软雅黑" panose="020b0503020204020204" pitchFamily="34" charset="-122"/>
                  <a:ea typeface="微软雅黑" panose="020b0503020204020204" pitchFamily="34" charset="-122"/>
                </a:rPr>
                <a:t>增加阅读者交互体验</a:t>
              </a:r>
            </a:p>
          </p:txBody>
        </p:sp>
        <p:sp>
          <p:nvSpPr>
            <p:cNvPr id="306" name="矩形 305"/>
            <p:cNvSpPr/>
            <p:nvPr/>
          </p:nvSpPr>
          <p:spPr>
            <a:xfrm>
              <a:off x="6725049" y="3314103"/>
              <a:ext cx="1912786" cy="303887"/>
            </a:xfrm>
            <a:prstGeom prst="rect"/>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600" dirty="1">
                  <a:solidFill>
                    <a:schemeClr val="tx1"/>
                  </a:solidFill>
                  <a:latin typeface="微软雅黑" panose="020b0503020204020204" pitchFamily="34" charset="-122"/>
                  <a:ea typeface="微软雅黑" panose="020b0503020204020204" pitchFamily="34" charset="-122"/>
                </a:rPr>
                <a:t>提升现有电子绘本开发技术</a:t>
              </a:r>
            </a:p>
          </p:txBody>
        </p:sp>
        <p:sp>
          <p:nvSpPr>
            <p:cNvPr id="307" name="矩形 306"/>
            <p:cNvSpPr/>
            <p:nvPr/>
          </p:nvSpPr>
          <p:spPr>
            <a:xfrm>
              <a:off x="6725049" y="4559374"/>
              <a:ext cx="1912786" cy="303887"/>
            </a:xfrm>
            <a:prstGeom prst="rect"/>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600" dirty="1">
                  <a:solidFill>
                    <a:schemeClr val="tx1"/>
                  </a:solidFill>
                  <a:latin typeface="微软雅黑" panose="020b0503020204020204" pitchFamily="34" charset="-122"/>
                  <a:ea typeface="微软雅黑" panose="020b0503020204020204" pitchFamily="34" charset="-122"/>
                </a:rPr>
                <a:t>丰富优惠活动，拓展推广渠道</a:t>
              </a:r>
            </a:p>
          </p:txBody>
        </p:sp>
        <p:sp>
          <p:nvSpPr>
            <p:cNvPr id="308" name="矩形 307"/>
            <p:cNvSpPr/>
            <p:nvPr/>
          </p:nvSpPr>
          <p:spPr>
            <a:xfrm>
              <a:off x="6725049" y="4144285"/>
              <a:ext cx="1912786" cy="303887"/>
            </a:xfrm>
            <a:prstGeom prst="rect"/>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600" dirty="1">
                  <a:solidFill>
                    <a:schemeClr val="tx1"/>
                  </a:solidFill>
                  <a:latin typeface="微软雅黑" panose="020b0503020204020204" pitchFamily="34" charset="-122"/>
                  <a:ea typeface="微软雅黑" panose="020b0503020204020204" pitchFamily="34" charset="-122"/>
                </a:rPr>
                <a:t>开发优质内容</a:t>
              </a:r>
            </a:p>
          </p:txBody>
        </p:sp>
        <p:sp>
          <p:nvSpPr>
            <p:cNvPr id="309" name="矩形 308"/>
            <p:cNvSpPr/>
            <p:nvPr/>
          </p:nvSpPr>
          <p:spPr>
            <a:xfrm>
              <a:off x="6725049" y="4991620"/>
              <a:ext cx="1912786" cy="303887"/>
            </a:xfrm>
            <a:prstGeom prst="rect"/>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600" dirty="1">
                  <a:solidFill>
                    <a:schemeClr val="tx1"/>
                  </a:solidFill>
                  <a:latin typeface="微软雅黑" panose="020b0503020204020204" pitchFamily="34" charset="-122"/>
                  <a:ea typeface="微软雅黑" panose="020b0503020204020204" pitchFamily="34" charset="-122"/>
                </a:rPr>
                <a:t>仔细打磨产品，提升产品竞争力</a:t>
              </a:r>
            </a:p>
          </p:txBody>
        </p:sp>
        <p:sp>
          <p:nvSpPr>
            <p:cNvPr id="310" name="矩形 309"/>
            <p:cNvSpPr/>
            <p:nvPr/>
          </p:nvSpPr>
          <p:spPr>
            <a:xfrm>
              <a:off x="6725049" y="5389552"/>
              <a:ext cx="1912786" cy="303887"/>
            </a:xfrm>
            <a:prstGeom prst="rect"/>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600" dirty="1">
                  <a:solidFill>
                    <a:schemeClr val="tx1"/>
                  </a:solidFill>
                  <a:latin typeface="微软雅黑" panose="020b0503020204020204" pitchFamily="34" charset="-122"/>
                  <a:ea typeface="微软雅黑" panose="020b0503020204020204" pitchFamily="34" charset="-122"/>
                </a:rPr>
                <a:t>完善产业链，拓展衍生产品</a:t>
              </a:r>
            </a:p>
          </p:txBody>
        </p:sp>
        <p:cxnSp>
          <p:nvCxnSpPr>
            <p:cNvPr id="311" name="连接符: 肘形 310"/>
            <p:cNvCxnSpPr>
              <a:stCxn id="301" idx="3"/>
              <a:endCxn id="309" idx="1"/>
            </p:cNvCxnSpPr>
            <p:nvPr/>
          </p:nvCxnSpPr>
          <p:spPr>
            <a:xfrm flipV="1">
              <a:off x="6399419" y="5143565"/>
              <a:ext cx="325629" cy="196234"/>
            </a:xfrm>
            <a:prstGeom prst="bentConnector3">
              <a:avLst>
                <a:gd name="adj1" fmla="val 50000"/>
              </a:avLst>
            </a:prstGeom>
            <a:ln w="95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连接符: 肘形 311"/>
            <p:cNvCxnSpPr>
              <a:stCxn id="301" idx="3"/>
              <a:endCxn id="310" idx="1"/>
            </p:cNvCxnSpPr>
            <p:nvPr/>
          </p:nvCxnSpPr>
          <p:spPr>
            <a:xfrm>
              <a:off x="6399419" y="5339798"/>
              <a:ext cx="325629" cy="201698"/>
            </a:xfrm>
            <a:prstGeom prst="bentConnector3">
              <a:avLst>
                <a:gd name="adj1" fmla="val 50000"/>
              </a:avLst>
            </a:prstGeom>
            <a:ln w="95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连接符: 肘形 312"/>
            <p:cNvCxnSpPr>
              <a:stCxn id="300" idx="3"/>
              <a:endCxn id="308" idx="1"/>
            </p:cNvCxnSpPr>
            <p:nvPr/>
          </p:nvCxnSpPr>
          <p:spPr>
            <a:xfrm flipV="1">
              <a:off x="6399419" y="4296229"/>
              <a:ext cx="325629" cy="202093"/>
            </a:xfrm>
            <a:prstGeom prst="bentConnector3">
              <a:avLst>
                <a:gd name="adj1" fmla="val 50000"/>
              </a:avLst>
            </a:prstGeom>
            <a:ln w="95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连接符: 肘形 313"/>
            <p:cNvCxnSpPr>
              <a:stCxn id="300" idx="3"/>
              <a:endCxn id="307" idx="1"/>
            </p:cNvCxnSpPr>
            <p:nvPr/>
          </p:nvCxnSpPr>
          <p:spPr>
            <a:xfrm>
              <a:off x="6399419" y="4498322"/>
              <a:ext cx="325629" cy="212996"/>
            </a:xfrm>
            <a:prstGeom prst="bentConnector3">
              <a:avLst>
                <a:gd name="adj1" fmla="val 50000"/>
              </a:avLst>
            </a:prstGeom>
            <a:ln w="95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连接符: 肘形 314"/>
            <p:cNvCxnSpPr>
              <a:stCxn id="299" idx="3"/>
              <a:endCxn id="305" idx="1"/>
            </p:cNvCxnSpPr>
            <p:nvPr/>
          </p:nvCxnSpPr>
          <p:spPr>
            <a:xfrm>
              <a:off x="6399419" y="3666372"/>
              <a:ext cx="325629" cy="214767"/>
            </a:xfrm>
            <a:prstGeom prst="bentConnector3">
              <a:avLst>
                <a:gd name="adj1" fmla="val 50000"/>
              </a:avLst>
            </a:prstGeom>
            <a:ln w="95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连接符: 肘形 315"/>
            <p:cNvCxnSpPr>
              <a:stCxn id="299" idx="3"/>
              <a:endCxn id="306" idx="1"/>
            </p:cNvCxnSpPr>
            <p:nvPr/>
          </p:nvCxnSpPr>
          <p:spPr>
            <a:xfrm flipV="1">
              <a:off x="6399419" y="3466048"/>
              <a:ext cx="325629" cy="200324"/>
            </a:xfrm>
            <a:prstGeom prst="bentConnector3">
              <a:avLst>
                <a:gd name="adj1" fmla="val 50000"/>
              </a:avLst>
            </a:prstGeom>
            <a:ln w="95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7" name="矩形 316"/>
            <p:cNvSpPr/>
            <p:nvPr/>
          </p:nvSpPr>
          <p:spPr>
            <a:xfrm>
              <a:off x="5037231" y="3223663"/>
              <a:ext cx="3707961" cy="2542656"/>
            </a:xfrm>
            <a:prstGeom prst="rect"/>
            <a:noFill/>
            <a:ln w="6350">
              <a:solidFill>
                <a:srgbClr val="1F497D"/>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latin typeface="微软雅黑" panose="020b0503020204020204" pitchFamily="34" charset="-122"/>
                <a:ea typeface="微软雅黑" panose="020b0503020204020204" pitchFamily="34" charset="-122"/>
              </a:endParaRPr>
            </a:p>
          </p:txBody>
        </p:sp>
        <p:cxnSp>
          <p:nvCxnSpPr>
            <p:cNvPr id="318" name="直接连接符 317"/>
            <p:cNvCxnSpPr/>
            <p:nvPr/>
          </p:nvCxnSpPr>
          <p:spPr>
            <a:xfrm>
              <a:off x="5141060" y="4090232"/>
              <a:ext cx="3606969" cy="0"/>
            </a:xfrm>
            <a:prstGeom prst="line"/>
            <a:ln w="6350">
              <a:solidFill>
                <a:schemeClr val="bg1">
                  <a:lumMod val="50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319" name="直接连接符 318"/>
            <p:cNvCxnSpPr/>
            <p:nvPr/>
          </p:nvCxnSpPr>
          <p:spPr>
            <a:xfrm>
              <a:off x="5141060" y="4926838"/>
              <a:ext cx="3606969" cy="0"/>
            </a:xfrm>
            <a:prstGeom prst="line"/>
            <a:ln w="6350">
              <a:solidFill>
                <a:schemeClr val="bg1">
                  <a:lumMod val="50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sp>
        <p:nvSpPr>
          <p:cNvPr id="7" name="矩形 6"/>
          <p:cNvSpPr/>
          <p:nvPr/>
        </p:nvSpPr>
        <p:spPr>
          <a:xfrm>
            <a:off x="474961" y="3115079"/>
            <a:ext cx="5187950" cy="646331"/>
          </a:xfrm>
          <a:prstGeom prst="rect"/>
        </p:spPr>
        <p:txBody>
          <a:bodyPr wrap="square">
            <a:spAutoFit/>
          </a:bodyPr>
          <a:lstStyle/>
          <a:p>
            <a:pPr marL="88900" indent="-88900">
              <a:lnSpc>
                <a:spcPct val="150000"/>
              </a:lnSpc>
              <a:buFont typeface="Wingdings" panose="05000000000000000000" pitchFamily="2" charset="2"/>
              <a:buChar char="Ø"/>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电子绘本</a:t>
            </a:r>
            <a:r>
              <a:rPr lang="en-US" altLang="zh-CN" sz="600" dirty="1">
                <a:solidFill>
                  <a:schemeClr val="tx1">
                    <a:lumMod val="85000"/>
                    <a:lumOff val="15000"/>
                  </a:schemeClr>
                </a:solidFill>
                <a:latin typeface="微软雅黑" panose="020b0503020204020204" pitchFamily="34" charset="-122"/>
                <a:ea typeface="微软雅黑" panose="020b0503020204020204" pitchFamily="34" charset="-122"/>
              </a:rPr>
              <a:t>2014</a:t>
            </a: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年后才在我国开始发展，从业企业数量少，成立或电子绘本业务拓展时间均在</a:t>
            </a:r>
            <a:r>
              <a:rPr lang="en-US" altLang="zh-CN" sz="600" dirty="1">
                <a:solidFill>
                  <a:schemeClr val="tx1">
                    <a:lumMod val="85000"/>
                    <a:lumOff val="15000"/>
                  </a:schemeClr>
                </a:solidFill>
                <a:latin typeface="微软雅黑" panose="020b0503020204020204" pitchFamily="34" charset="-122"/>
                <a:ea typeface="微软雅黑" panose="020b0503020204020204" pitchFamily="34" charset="-122"/>
              </a:rPr>
              <a:t>2014</a:t>
            </a: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年之后。</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marL="88900" indent="-88900">
              <a:lnSpc>
                <a:spcPct val="150000"/>
              </a:lnSpc>
              <a:buFont typeface="Wingdings" panose="05000000000000000000" pitchFamily="2" charset="2"/>
              <a:buChar char="Ø"/>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电子绘本企业分为两类：创业公司和教育企业拓展儿童绘本业务。其中创业公司融资情况集中在</a:t>
            </a:r>
            <a:r>
              <a:rPr lang="en-US" altLang="zh-CN" sz="600" dirty="1">
                <a:solidFill>
                  <a:schemeClr val="tx1">
                    <a:lumMod val="85000"/>
                    <a:lumOff val="15000"/>
                  </a:schemeClr>
                </a:solidFill>
                <a:latin typeface="微软雅黑" panose="020b0503020204020204" pitchFamily="34" charset="-122"/>
                <a:ea typeface="微软雅黑" panose="020b0503020204020204" pitchFamily="34" charset="-122"/>
              </a:rPr>
              <a:t>A+</a:t>
            </a: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轮之前，投资方中出现好未来、新东方等教育集团的身影，可见电子绘本成为各大教育集团在幼教行业内的布局。</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marL="88900" indent="-88900">
              <a:lnSpc>
                <a:spcPct val="150000"/>
              </a:lnSpc>
              <a:buFont typeface="Wingdings" panose="05000000000000000000" pitchFamily="2" charset="2"/>
              <a:buChar char="Ø"/>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电子绘本行业属于新兴行业，处于跑马圈地阶段。</a:t>
            </a:r>
          </a:p>
        </p:txBody>
      </p:sp>
      <p:sp>
        <p:nvSpPr>
          <p:cNvPr id="9" name="矩形 8"/>
          <p:cNvSpPr/>
          <p:nvPr/>
        </p:nvSpPr>
        <p:spPr>
          <a:xfrm>
            <a:off x="478205" y="5803934"/>
            <a:ext cx="5183999" cy="923330"/>
          </a:xfrm>
          <a:prstGeom prst="rect"/>
        </p:spPr>
        <p:txBody>
          <a:bodyPr wrap="square">
            <a:spAutoFit/>
          </a:bodyPr>
          <a:lstStyle/>
          <a:p>
            <a:pPr marL="85725" indent="-85725">
              <a:lnSpc>
                <a:spcPct val="150000"/>
              </a:lnSpc>
              <a:buFont typeface="Wingdings" panose="05000000000000000000" pitchFamily="2" charset="2"/>
              <a:buChar char="Ø"/>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绘本产业成熟的国家，绘本是动漫、电影等艺术表现形式的基础</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marL="180975" lvl="1" indent="-95250">
              <a:lnSpc>
                <a:spcPct val="150000"/>
              </a:lnSpc>
              <a:buFont typeface="Arial" panose="020b0604020202020204" pitchFamily="34" charset="0"/>
              <a:buChar char="•"/>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绘本相比其他表现形式具备相对较低的试错成本，发展成熟、受欢迎的绘本作品将会改成动漫、电影等艺术形式。</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我国绘本产品与动画</a:t>
            </a:r>
            <a:r>
              <a:rPr lang="en-US" altLang="zh-CN" sz="600" dirty="1">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动漫、电影产业脱节严重，未来将出现由绘本向动漫、电影、</a:t>
            </a:r>
            <a:r>
              <a:rPr lang="en-US" altLang="zh-CN" sz="600" dirty="1">
                <a:solidFill>
                  <a:schemeClr val="tx1">
                    <a:lumMod val="85000"/>
                    <a:lumOff val="15000"/>
                  </a:schemeClr>
                </a:solidFill>
                <a:latin typeface="微软雅黑" panose="020b0503020204020204" pitchFamily="34" charset="-122"/>
                <a:ea typeface="微软雅黑" panose="020b0503020204020204" pitchFamily="34" charset="-122"/>
              </a:rPr>
              <a:t>IP</a:t>
            </a: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衍生物等横向拓展的情况；</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marL="85725" indent="-85725">
              <a:lnSpc>
                <a:spcPct val="150000"/>
              </a:lnSpc>
              <a:buFont typeface="Wingdings" panose="05000000000000000000" pitchFamily="2" charset="2"/>
              <a:buChar char="Ø"/>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此外，还有一个趋势：绘本阅读向绘本教育的发展</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marL="180975" lvl="1" indent="-95250">
              <a:lnSpc>
                <a:spcPct val="150000"/>
              </a:lnSpc>
              <a:buFont typeface="Arial" panose="020b0604020202020204" pitchFamily="34" charset="0"/>
              <a:buChar char="•"/>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绘本由于天然具有教育作用，最初是用于儿童教育领域的，只是我国绘本概念是由成人绘本开启的。</a:t>
            </a:r>
            <a:endParaRPr lang="en-US" altLang="zh-CN" sz="600">
              <a:solidFill>
                <a:schemeClr val="tx1">
                  <a:lumMod val="85000"/>
                  <a:lumOff val="15000"/>
                </a:schemeClr>
              </a:solidFill>
              <a:latin typeface="微软雅黑" panose="020b0503020204020204" pitchFamily="34" charset="-122"/>
              <a:ea typeface="微软雅黑" panose="020b0503020204020204" pitchFamily="34" charset="-122"/>
            </a:endParaRPr>
          </a:p>
          <a:p>
            <a:pPr marL="180975" lvl="1" indent="-95250">
              <a:lnSpc>
                <a:spcPct val="150000"/>
              </a:lnSpc>
              <a:buFont typeface="Arial" panose="020b0604020202020204" pitchFamily="34" charset="0"/>
              <a:buChar char="•"/>
            </a:pPr>
            <a:r>
              <a:rPr lang="zh-CN" altLang="en-US" sz="600" dirty="1">
                <a:solidFill>
                  <a:schemeClr val="tx1">
                    <a:lumMod val="85000"/>
                    <a:lumOff val="15000"/>
                  </a:schemeClr>
                </a:solidFill>
                <a:latin typeface="微软雅黑" panose="020b0503020204020204" pitchFamily="34" charset="-122"/>
                <a:ea typeface="微软雅黑" panose="020b0503020204020204" pitchFamily="34" charset="-122"/>
              </a:rPr>
              <a:t>随着绘本概念的深入发展，绘本终将回归教育本质。绘本行业动力发展由成人绘本驱动变成儿童绘本驱动。</a:t>
            </a:r>
            <a:endParaRPr lang="zh-CN" altLang="en-US" sz="900"/>
          </a:p>
        </p:txBody>
      </p:sp>
      <p:sp>
        <p:nvSpPr>
          <p:cNvPr id="320" name="文本框 56"/>
          <p:cNvSpPr/>
          <p:nvPr/>
        </p:nvSpPr>
        <p:spPr>
          <a:xfrm>
            <a:off x="4287943" y="6457692"/>
            <a:ext cx="939059" cy="184666"/>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eaLnBrk="0"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en-US" altLang="zh-CN"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IP</a:t>
            </a:r>
            <a:r>
              <a:rPr lang="zh-CN" altLang="en-US" sz="600" b="1" dirty="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衍生品</a:t>
            </a:r>
          </a:p>
        </p:txBody>
      </p:sp>
    </p:spTree>
    <p:extLst>
      <p:ext uri="{BB962C8B-B14F-4D97-AF65-F5344CB8AC3E}">
        <p14:creationId xmlns:p14="http://schemas.microsoft.com/office/powerpoint/2010/main" val="1224561624"/>
      </p:ext>
    </p:extLst>
  </p:cSld>
  <p:clrMapOvr>
    <a:masterClrMapping/>
  </p:clrMapOvr>
  <p:transition spd="fast"/>
  <p:timing>
    <p:tnLst>
      <p:par>
        <p:cTn id="1"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文本框 5"/>
          <p:cNvSpPr txBox="1"/>
          <p:nvPr/>
        </p:nvSpPr>
        <p:spPr>
          <a:xfrm>
            <a:off x="910428" y="658186"/>
            <a:ext cx="4303254" cy="4485042"/>
          </a:xfrm>
          <a:prstGeom prst="rect"/>
          <a:noFill/>
        </p:spPr>
        <p:txBody>
          <a:bodyPr wrap="square" rtlCol="0">
            <a:spAutoFit/>
          </a:bodyPr>
          <a:lstStyle/>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以上数据分析均来自于尚普咨询《中国绘本行业市场调研咨询案例》。</a:t>
            </a: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尚普咨询作为中国知名的独立第三方咨询领导品牌之一，专注于市场研究与投融资咨询，是中国第一批提供专项市场咨询服务的咨询机构。作为国家统计局涉外调查许可单位，建立了科学的数据分析方法与市场测算模型，拥有</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28</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项自主知识产权，目前自有数据库容量超过</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9000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多万条数据。</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多年来，已为</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5000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多家机构提供定制化的专项市场研究咨询服务。</a:t>
            </a:r>
            <a:endParaRPr lang="en-US" altLang="zh-CN"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荣获</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经济</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杂志社、人民日报</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新闻战线</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杂志社颁发的“中国市场调查客户满意最佳品牌”、“中国行业诚信企业奖”，成功入选财政部首批</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PPP</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咨询机构库</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还荣获“中国咨询服务机构百强”、“市场咨询行业先锋机构”、 “中国咨询服务最佳智库奖”、“中国旅游咨询服务首选品牌”等来自第三方评价机构的专业认可。</a:t>
            </a:r>
          </a:p>
        </p:txBody>
      </p:sp>
    </p:spTree>
    <p:extLst>
      <p:ext uri="{BB962C8B-B14F-4D97-AF65-F5344CB8AC3E}">
        <p14:creationId xmlns:p14="http://schemas.microsoft.com/office/powerpoint/2010/main" val="2296095360"/>
      </p:ext>
    </p:extLst>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18449"/>
  <p:tag name="AS_OS" val="Microsoft Windows NT 6.2.9200.0"/>
  <p:tag name="AS_RELEASE_DATE" val="2013.12.17"/>
  <p:tag name="AS_TITLE" val="Spire.Presentation for .NET "/>
  <p:tag name="AS_VERSION" val="2.1.0.0"/>
</p:tagLst>
</file>

<file path=ppt/tags/tag10.xml><?xml version="1.0" encoding="utf-8"?>
<p:tagLst xmlns:p="http://schemas.openxmlformats.org/presentationml/2006/main">
  <p:tag name="APPLYORDER" val="2"/>
  <p:tag name="APPLYTYPE" val="SubTitle"/>
  <p:tag name="POCKET_APPLY_TIME" val="2018年12月15日"/>
  <p:tag name="POCKET_APPLY_TYPE" val="Slide"/>
</p:tagLst>
</file>

<file path=ppt/tags/tag11.xml><?xml version="1.0" encoding="utf-8"?>
<p:tagLst xmlns:p="http://schemas.openxmlformats.org/presentationml/2006/main">
  <p:tag name="APPLYORDER" val="1"/>
  <p:tag name="APPLYTYPE" val="SubTitle"/>
  <p:tag name="POCKET_APPLY_TIME" val="2018年12月15日"/>
  <p:tag name="POCKET_APPLY_TYPE" val="Slide"/>
</p:tagLst>
</file>

<file path=ppt/tags/tag2.xml><?xml version="1.0" encoding="utf-8"?>
<p:tagLst xmlns:p="http://schemas.openxmlformats.org/presentationml/2006/main">
  <p:tag name="APPLYORDER" val="3"/>
  <p:tag name="APPLYTYPE" val="Other"/>
  <p:tag name="POCKET_APPLY_TIME" val="2018年12月15日"/>
  <p:tag name="POCKET_APPLY_TYPE" val="Slide"/>
</p:tagLst>
</file>

<file path=ppt/tags/tag3.xml><?xml version="1.0" encoding="utf-8"?>
<p:tagLst xmlns:p="http://schemas.openxmlformats.org/presentationml/2006/main">
  <p:tag name="APPLYORDER" val="1"/>
  <p:tag name="APPLYTYPE" val="SubTitle"/>
  <p:tag name="POCKET_APPLY_TIME" val="2018年12月15日"/>
  <p:tag name="POCKET_APPLY_TYPE" val="Slide"/>
</p:tagLst>
</file>

<file path=ppt/tags/tag4.xml><?xml version="1.0" encoding="utf-8"?>
<p:tagLst xmlns:p="http://schemas.openxmlformats.org/presentationml/2006/main">
  <p:tag name="APPLYORDER" val="1"/>
  <p:tag name="APPLYTYPE" val="Other"/>
  <p:tag name="POCKET_APPLY_TIME" val="2018年12月15日"/>
  <p:tag name="POCKET_APPLY_TYPE" val="Slide"/>
</p:tagLst>
</file>

<file path=ppt/tags/tag5.xml><?xml version="1.0" encoding="utf-8"?>
<p:tagLst xmlns:p="http://schemas.openxmlformats.org/presentationml/2006/main">
  <p:tag name="APPLYORDER" val="2"/>
  <p:tag name="APPLYTYPE" val="Other"/>
  <p:tag name="POCKET_APPLY_TIME" val="2018年12月15日"/>
  <p:tag name="POCKET_APPLY_TYPE" val="Slide"/>
</p:tagLst>
</file>

<file path=ppt/tags/tag6.xml><?xml version="1.0" encoding="utf-8"?>
<p:tagLst xmlns:p="http://schemas.openxmlformats.org/presentationml/2006/main">
  <p:tag name="APPLYORDER" val="1"/>
  <p:tag name="APPLYTYPE" val="Other"/>
  <p:tag name="POCKET_APPLY_TIME" val="2018年12月15日"/>
  <p:tag name="POCKET_APPLY_TYPE" val="Slide"/>
</p:tagLst>
</file>

<file path=ppt/tags/tag7.xml><?xml version="1.0" encoding="utf-8"?>
<p:tagLst xmlns:p="http://schemas.openxmlformats.org/presentationml/2006/main">
  <p:tag name="APPLYORDER" val="2"/>
  <p:tag name="APPLYTYPE" val="Other"/>
  <p:tag name="POCKET_APPLY_TIME" val="2018年12月15日"/>
  <p:tag name="POCKET_APPLY_TYPE" val="Slide"/>
</p:tagLst>
</file>

<file path=ppt/tags/tag8.xml><?xml version="1.0" encoding="utf-8"?>
<p:tagLst xmlns:p="http://schemas.openxmlformats.org/presentationml/2006/main">
  <p:tag name="APPLYORDER" val="2"/>
  <p:tag name="APPLYTYPE" val="SubTitle"/>
  <p:tag name="POCKET_APPLY_TIME" val="2018年12月15日"/>
  <p:tag name="POCKET_APPLY_TYPE" val="Slide"/>
</p:tagLst>
</file>

<file path=ppt/tags/tag9.xml><?xml version="1.0" encoding="utf-8"?>
<p:tagLst xmlns:p="http://schemas.openxmlformats.org/presentationml/2006/main">
  <p:tag name="APPLYORDER" val="3"/>
  <p:tag name="APPLYTYPE" val="SubTitle"/>
  <p:tag name="POCKET_APPLY_TIME" val="2018年12月15日"/>
  <p:tag name="POCKET_APPLY_TYPE" val="Slide"/>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solidFill>
          <a:srgbClr val="7030A0"/>
        </a:solidFill>
      </a:spPr>
      <a:bodyPr wrap="none" anchor="ctr">
        <a:spAutoFit/>
      </a:bodyPr>
      <a:lstStyle>
        <a:defPPr algn="ctr">
          <a:defRPr sz="800" dirty="0">
            <a:solidFill>
              <a:schemeClr val="bg1"/>
            </a:solidFill>
            <a:latin typeface="微软雅黑" panose="020B0503020204020204" pitchFamily="34" charset="-122"/>
            <a:ea typeface="微软雅黑" panose="020B0503020204020204" pitchFamily="34" charset="-122"/>
          </a:defRPr>
        </a:defPPr>
      </a:lstStyle>
    </a:spDef>
  </a:objectDefaults>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396</TotalTime>
  <Application>Microsoft Office PowerPoint</Application>
  <PresentationFormat>自定义</PresentationFormat>
  <Slides>5</Slide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顾梦薇</dc:creator>
  <cp:lastModifiedBy>zhengxu@shangpu-china.com</cp:lastModifiedBy>
  <cp:revision>1133</cp:revision>
  <dcterms:created xsi:type="dcterms:W3CDTF">2018-02-01T06:35:20.0000000Z</dcterms:created>
  <dcterms:modified xsi:type="dcterms:W3CDTF">2019-10-16T01:18:42.0000000Z</dcterms:modified>
</cp:coreProperties>
</file>