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jpeg" ContentType="image/jpeg"/>
  <Default Extension="xlsx" ContentType="application/vnd.openxmlformats-officedocument.spreadsheetml.sheet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2.6.19040--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r:id="rId1" id="2147483660"/>
  </p:sldMasterIdLst>
  <p:notesMasterIdLst>
    <p:notesMasterId r:id="rId5"/>
  </p:notesMasterIdLst>
  <p:handoutMasterIdLst>
    <p:handoutMasterId r:id="rId6"/>
  </p:handoutMasterIdLst>
  <p:sldIdLst>
    <p:sldId r:id="rId2" id="822"/>
    <p:sldId r:id="rId3" id="823"/>
    <p:sldId r:id="rId4" id="1103"/>
  </p:sldIdLst>
  <p:sldSz cx="6119813" cy="8280400"/>
  <p:notesSz cx="6858000" cy="9144000"/>
  <p:custDataLst>
    <p:tags r:id="rId11"/>
  </p:custDataLst>
  <p:kinsoku lang="zh-CN" invalStChars="!),.:;?]}、。—ˇ¨〃々～‖…’”〕〉》」』〗】∶！＂＇），．：；？］｀｜｝·" invalEndChars="([{‘“〔〈《「『〖【（［｛．·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08" userDrawn="1">
          <p15:clr>
            <a:srgbClr val="A4A3A4"/>
          </p15:clr>
        </p15:guide>
        <p15:guide id="2" pos="19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clrMru>
    <a:srgbClr val="4472C4"/>
    <a:srgbClr val="558ED5"/>
    <a:srgbClr val="9BBB59"/>
    <a:srgbClr val="157E9F"/>
    <a:srgbClr val="0070C0"/>
    <a:srgbClr val="DCE6F2"/>
    <a:srgbClr val="FFCCFF"/>
    <a:srgbClr val="FFCCCC"/>
    <a:srgbClr val="4BACC6"/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fill>
          <a:solidFill>
            <a:schemeClr val="accent3">
              <a:alpha val="20000"/>
            </a:schemeClr>
          </a:solidFill>
        </a:fill>
      </a:tcStyle>
    </a:band1H>
    <a:band1V>
      <a:tcStyle>
        <a:fill>
          <a:solidFill>
            <a:schemeClr val="accent3">
              <a:alpha val="20000"/>
            </a:schemeClr>
          </a:solidFill>
        </a:fill>
      </a:tcStyle>
    </a:band1V>
    <a:lastCol>
      <a:tcTxStyle b="on"/>
    </a:lastCol>
    <a:firstCol>
      <a:tcTxStyle b="on"/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fill>
          <a:solidFill>
            <a:schemeClr val="dk1">
              <a:tint val="20000"/>
            </a:schemeClr>
          </a:solidFill>
        </a:fill>
      </a:tcStyle>
    </a:band1H>
    <a:band1V>
      <a:tcStyle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</a:seCell>
    <a:swCell>
      <a:tcTxStyle b="on">
        <a:fontRef idx="minor">
          <a:scrgbClr r="0" g="0" b="0"/>
        </a:fontRef>
        <a:schemeClr val="dk1"/>
      </a:tcTx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25" autoAdjust="0"/>
    <p:restoredTop sz="94238" autoAdjust="0"/>
  </p:normalViewPr>
  <p:slideViewPr>
    <p:cSldViewPr snapToGrid="0">
      <p:cViewPr>
        <p:scale>
          <a:sx n="190" d="100"/>
          <a:sy n="190" d="100"/>
        </p:scale>
        <p:origin x="1368" y="-4614"/>
      </p:cViewPr>
      <p:guideLst>
        <p:guide orient="horz" pos="2608"/>
        <p:guide pos="192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8"/>
    </p:cViewPr>
  </p:sorter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11" Type="http://schemas.openxmlformats.org/officeDocument/2006/relationships/tags" Target="tags/tag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notesMaster" Target="notesMasters/notesMaster1.xml" /><Relationship Id="rId6" Type="http://schemas.openxmlformats.org/officeDocument/2006/relationships/handoutMaster" Target="handoutMasters/handoutMaster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2.xml" /></Relationships>
</file>

<file path=ppt/charts/_rels/chart1.xml.rels>&#65279;<?xml version="1.0" encoding="utf-8" standalone="yes"?><Relationships xmlns="http://schemas.openxmlformats.org/package/2006/relationships"><Relationship Id="rId1" Type="http://schemas.microsoft.com/office/2011/relationships/chartStyle" Target="style1.xml" /><Relationship Id="rId2" Type="http://schemas.microsoft.com/office/2011/relationships/chartColorStyle" Target="colors1.xml" /><Relationship Id="rId3" Type="http://schemas.openxmlformats.org/officeDocument/2006/relationships/package" Target="../embeddings/Microsoft_Excel_Worksheet19.xlsx" /></Relationships>
</file>

<file path=ppt/charts/_rels/chart2.xml.rels>&#65279;<?xml version="1.0" encoding="utf-8" standalone="yes"?><Relationships xmlns="http://schemas.openxmlformats.org/package/2006/relationships"><Relationship Id="rId1" Type="http://schemas.microsoft.com/office/2011/relationships/chartStyle" Target="style2.xml" /><Relationship Id="rId2" Type="http://schemas.microsoft.com/office/2011/relationships/chartColorStyle" Target="colors2.xml" /><Relationship Id="rId3" Type="http://schemas.openxmlformats.org/officeDocument/2006/relationships/package" Target="../embeddings/Microsoft_Excel_Worksheet20.xlsx" /></Relationships>
</file>

<file path=ppt/charts/_rels/chart3.xml.rels>&#65279;<?xml version="1.0" encoding="utf-8" standalone="yes"?><Relationships xmlns="http://schemas.openxmlformats.org/package/2006/relationships"><Relationship Id="rId1" Type="http://schemas.microsoft.com/office/2011/relationships/chartStyle" Target="style3.xml" /><Relationship Id="rId2" Type="http://schemas.microsoft.com/office/2011/relationships/chartColorStyle" Target="colors3.xml" /><Relationship Id="rId3" Type="http://schemas.openxmlformats.org/officeDocument/2006/relationships/package" Target="../embeddings/Microsoft_Excel_Worksheet21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altLang="zh-CN" sz="6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2015-2017</a:t>
            </a:r>
            <a:r>
              <a:rPr lang="zh-CN" altLang="en-US" sz="6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年我国导电纤维行业产值及增长对比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barChart>
        <c:dLbls>
          <c:showLegendKey val="0"/>
          <c:showVal val="0"/>
          <c:showCatName val="0"/>
          <c:showSerName val="0"/>
          <c:showPercent val="0"/>
          <c:showBubbleSize val="0"/>
        </c:dLbls>
        <c:axId val="1588445776"/>
        <c:axId val="1588453936"/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产值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7500</c:v>
                </c:pt>
                <c:pt idx="1">
                  <c:v>11200</c:v>
                </c:pt>
                <c:pt idx="2">
                  <c:v>14400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5B-480A-9AAF-C9A73F7A9F44}"/>
            </c:ext>
          </c:extLst>
        </c:ser>
        <c:gapWidth val="219"/>
        <c:overlap val="-27"/>
      </c:barChart>
      <c:lineChart>
        <c:dLbls>
          <c:showLegendKey val="0"/>
          <c:showVal val="0"/>
          <c:showCatName val="0"/>
          <c:showSerName val="0"/>
          <c:showPercent val="0"/>
          <c:showBubbleSize val="0"/>
        </c:dLbls>
        <c:axId val="1588455024"/>
        <c:axId val="1588454480"/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增长率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2"/>
              </a:solidFill>
              <a:ln w="12700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Sheet1!$C$2:$C$4</c:f>
              <c:numCache>
                <c:formatCode>0.00%</c:formatCode>
                <c:ptCount val="3"/>
                <c:pt idx="0">
                  <c:v>0.13600000000000001</c:v>
                </c:pt>
                <c:pt idx="1">
                  <c:v>0.49299999999999999</c:v>
                </c:pt>
                <c:pt idx="2">
                  <c:v>0.28599999999999998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25B-480A-9AAF-C9A73F7A9F44}"/>
            </c:ext>
          </c:extLst>
        </c:ser>
        <c:marker/>
        <c:smooth val="0"/>
      </c:lineChart>
      <c:catAx>
        <c:axId val="1588445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588453936"/>
        <c:crosses val="autoZero"/>
        <c:auto val="1"/>
        <c:lblAlgn val="ctr"/>
        <c:lblOffset val="100"/>
        <c:noMultiLvlLbl val="0"/>
      </c:catAx>
      <c:valAx>
        <c:axId val="15884539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588445776"/>
        <c:crosses val="autoZero"/>
        <c:crossBetween val="between"/>
      </c:valAx>
      <c:valAx>
        <c:axId val="1588454480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588455024"/>
        <c:crosses val="max"/>
        <c:crossBetween val="between"/>
      </c:valAx>
      <c:catAx>
        <c:axId val="15884550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84544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altLang="zh-CN" sz="6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2015-2017</a:t>
            </a:r>
            <a:r>
              <a:rPr lang="zh-CN" altLang="en-US" sz="600" b="1" dirty="1">
                <a:latin typeface="微软雅黑" panose="020b0503020204020204" pitchFamily="34" charset="-122"/>
                <a:ea typeface="微软雅黑" panose="020b0503020204020204" pitchFamily="34" charset="-122"/>
              </a:rPr>
              <a:t>年我国导电纤维行业需求及增长对比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barChart>
        <c:dLbls>
          <c:showLegendKey val="0"/>
          <c:showVal val="0"/>
          <c:showCatName val="0"/>
          <c:showSerName val="0"/>
          <c:showPercent val="0"/>
          <c:showBubbleSize val="0"/>
        </c:dLbls>
        <c:axId val="1654553504"/>
        <c:axId val="1654554048"/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产值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6900</c:v>
                </c:pt>
                <c:pt idx="1">
                  <c:v>10000</c:v>
                </c:pt>
                <c:pt idx="2">
                  <c:v>12000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70-484B-AE78-527B8B0BC09C}"/>
            </c:ext>
          </c:extLst>
        </c:ser>
        <c:gapWidth val="219"/>
        <c:overlap val="-27"/>
      </c:barChart>
      <c:lineChart>
        <c:dLbls>
          <c:showLegendKey val="0"/>
          <c:showVal val="0"/>
          <c:showCatName val="0"/>
          <c:showSerName val="0"/>
          <c:showPercent val="0"/>
          <c:showBubbleSize val="0"/>
        </c:dLbls>
        <c:axId val="1654544800"/>
        <c:axId val="1654538816"/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增长率</c:v>
                </c:pt>
              </c:strCache>
            </c:strRef>
          </c:tx>
          <c:spPr>
            <a:ln w="12700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5"/>
            <c:spPr>
              <a:solidFill>
                <a:schemeClr val="accent2"/>
              </a:solidFill>
              <a:ln w="12700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Sheet1!$C$2:$C$4</c:f>
              <c:numCache>
                <c:formatCode>0.00%</c:formatCode>
                <c:ptCount val="3"/>
                <c:pt idx="0">
                  <c:v>0.2</c:v>
                </c:pt>
                <c:pt idx="1">
                  <c:v>0.44900000000000001</c:v>
                </c:pt>
                <c:pt idx="2">
                  <c:v>0.23200000000000001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770-484B-AE78-527B8B0BC09C}"/>
            </c:ext>
          </c:extLst>
        </c:ser>
        <c:marker/>
        <c:smooth val="0"/>
      </c:lineChart>
      <c:catAx>
        <c:axId val="165455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654554048"/>
        <c:crosses val="autoZero"/>
        <c:auto val="1"/>
        <c:lblAlgn val="ctr"/>
        <c:lblOffset val="100"/>
        <c:noMultiLvlLbl val="0"/>
      </c:catAx>
      <c:valAx>
        <c:axId val="1654554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654553504"/>
        <c:crosses val="autoZero"/>
        <c:crossBetween val="between"/>
      </c:valAx>
      <c:valAx>
        <c:axId val="1654538816"/>
        <c:scaling>
          <c:orientation val="minMax"/>
        </c:scaling>
        <c:delete val="0"/>
        <c:axPos val="r"/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654544800"/>
        <c:crosses val="max"/>
        <c:crossBetween val="between"/>
      </c:valAx>
      <c:catAx>
        <c:axId val="16545448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545388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899764"/>
          <c:y val="0.127248138"/>
          <c:w val="0.7790352"/>
          <c:h val="0.5547017"/>
        </c:manualLayout>
      </c:layout>
      <c:barChart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axId val="1654547520"/>
        <c:axId val="1654549696"/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销售收入（万元）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2935.47</c:v>
                </c:pt>
                <c:pt idx="1">
                  <c:v>4136.09</c:v>
                </c:pt>
                <c:pt idx="2">
                  <c:v>4874.8599999999997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8F-4495-B42A-C7984D3ECA6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利润</c:v>
                </c:pt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0177566838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E8F-4495-B42A-C7984D3ECA61}"/>
                </c:ext>
              </c:extLst>
            </c:dLbl>
            <c:dLbl>
              <c:idx val="1"/>
              <c:layout>
                <c:manualLayout>
                  <c:x val="0.0118377889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E8F-4495-B42A-C7984D3ECA61}"/>
                </c:ext>
              </c:extLst>
            </c:dLbl>
            <c:dLbl>
              <c:idx val="2"/>
              <c:layout>
                <c:manualLayout>
                  <c:x val="0.0355133675"/>
                  <c:y val="0.021800067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E8F-4495-B42A-C7984D3ECA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 xmlns:c="http://schemas.openxmlformats.org/drawingml/2006/chart">
                    <a:ln xmlns:a="http://schemas.openxmlformats.org/drawingml/2006/main"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 xmlns:a="http://schemas.openxmlformats.org/drawingml/2006/main"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57.08</c:v>
                </c:pt>
                <c:pt idx="1">
                  <c:v>49.12</c:v>
                </c:pt>
                <c:pt idx="2">
                  <c:v>803.71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8F-4495-B42A-C7984D3ECA61}"/>
            </c:ext>
          </c:extLst>
        </c:ser>
        <c:gapWidth/>
        <c:overlap/>
      </c:barChart>
      <c:valAx>
        <c:axId val="1654549696"/>
        <c:scaling>
          <c:orientation val="minMax"/>
          <c:max val="100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654547520"/>
        <c:crosses val="max"/>
        <c:crossBetween val="between"/>
      </c:valAx>
      <c:catAx>
        <c:axId val="165454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6545496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05371"/>
          <c:y val="0.8283225"/>
          <c:w val="0.558925331"/>
          <c:h val="0.160109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19AFC-BECB-4058-BE1C-2ADCBF05FC91}" type="datetimeFigureOut">
              <a:rPr lang="zh-CN" altLang="en-US" smtClean="0"/>
              <a:t>2019-10-16</a:t>
            </a:fld>
            <a:endParaRPr lang="zh-CN" altLang="en-US"/>
          </a:p>
        </p:txBody>
      </p:sp>
      <p:sp>
        <p:nvSpPr>
          <p:cNvPr id="4" name="页脚占位符 3"/>
          <p:cNvSpPr/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5" name="灯片编号占位符 4"/>
          <p:cNvSpPr/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FE813-D21C-4345-B8C7-4BD3E009C5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138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1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FC010-C8B4-4F10-8B32-911B7D8D5D8D}" type="datetimeFigureOut">
              <a:rPr lang="zh-CN" altLang="en-US" smtClean="0"/>
              <a:t>2019-10-16</a:t>
            </a:fld>
            <a:endParaRPr lang="zh-CN" altLang="en-US"/>
          </a:p>
        </p:txBody>
      </p:sp>
      <p:sp>
        <p:nvSpPr>
          <p:cNvPr id="4" name="幻灯片图像占位符 3"/>
          <p:cNvSpPr/>
          <p:nvPr>
            <p:ph type="sldImg" idx="2"/>
          </p:nvPr>
        </p:nvSpPr>
        <p:spPr>
          <a:xfrm>
            <a:off x="2289175" y="1143000"/>
            <a:ext cx="227965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/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1"/>
              <a:t>编辑母版文本样式</a:t>
            </a:r>
          </a:p>
          <a:p>
            <a:pPr lvl="1"/>
            <a:r>
              <a:rPr lang="zh-CN" altLang="en-US" dirty="1"/>
              <a:t>第二级</a:t>
            </a:r>
          </a:p>
          <a:p>
            <a:pPr lvl="2"/>
            <a:r>
              <a:rPr lang="zh-CN" altLang="en-US" dirty="1"/>
              <a:t>第三级</a:t>
            </a:r>
          </a:p>
          <a:p>
            <a:pPr lvl="3"/>
            <a:r>
              <a:rPr lang="zh-CN" altLang="en-US" dirty="1"/>
              <a:t>第四级</a:t>
            </a:r>
          </a:p>
          <a:p>
            <a:pPr lvl="4"/>
            <a:r>
              <a:rPr lang="zh-CN" altLang="en-US" dirty="1"/>
              <a:t>第五级</a:t>
            </a:r>
          </a:p>
        </p:txBody>
      </p:sp>
      <p:sp>
        <p:nvSpPr>
          <p:cNvPr id="6" name="页脚占位符 5"/>
          <p:cNvSpPr/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altLang="zh-CN" dirty="1"/>
              <a:t>©2018 SHANGPUConsulting—Confidentia</a:t>
            </a:r>
            <a:endParaRPr lang="zh-CN" altLang="en-US"/>
          </a:p>
        </p:txBody>
      </p:sp>
      <p:sp>
        <p:nvSpPr>
          <p:cNvPr id="7" name="灯片编号占位符 6"/>
          <p:cNvSpPr/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D8248-4E48-4E75-9755-DB088FB055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711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3" name="图片 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8" name="图片 7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5" name="图片 1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30" name="图片 2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31" name="图片 3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34" name="图片 3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35" name="图片 3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3325474277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6764225"/>
            <a:ext cx="1959568" cy="1065730"/>
          </a:xfrm>
          <a:prstGeom prst="rect"/>
        </p:spPr>
      </p:pic>
      <p:pic>
        <p:nvPicPr>
          <p:cNvPr id="9" name="图片 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646026"/>
            <a:ext cx="1959568" cy="1065730"/>
          </a:xfrm>
          <a:prstGeom prst="rect"/>
        </p:spPr>
      </p:pic>
      <p:pic>
        <p:nvPicPr>
          <p:cNvPr id="10" name="图片 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4527400"/>
            <a:ext cx="1959568" cy="1065730"/>
          </a:xfrm>
          <a:prstGeom prst="rect"/>
        </p:spPr>
      </p:pic>
      <p:pic>
        <p:nvPicPr>
          <p:cNvPr id="11" name="图片 1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3408774"/>
            <a:ext cx="1959568" cy="1065730"/>
          </a:xfrm>
          <a:prstGeom prst="rect"/>
        </p:spPr>
      </p:pic>
      <p:pic>
        <p:nvPicPr>
          <p:cNvPr id="12" name="图片 1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2290148"/>
            <a:ext cx="1959568" cy="1065730"/>
          </a:xfrm>
          <a:prstGeom prst="rect"/>
        </p:spPr>
      </p:pic>
      <p:pic>
        <p:nvPicPr>
          <p:cNvPr id="13" name="图片 1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1171522"/>
            <a:ext cx="1959568" cy="1065730"/>
          </a:xfrm>
          <a:prstGeom prst="rect"/>
        </p:spPr>
      </p:pic>
      <p:pic>
        <p:nvPicPr>
          <p:cNvPr id="14" name="图片 1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2935" y="52896"/>
            <a:ext cx="1959568" cy="1065730"/>
          </a:xfrm>
          <a:prstGeom prst="rect"/>
        </p:spPr>
      </p:pic>
      <p:pic>
        <p:nvPicPr>
          <p:cNvPr id="15" name="图片 14" descr="C:\Documents and Settings\www.cu-market.com.cn\桌面\报告版面设计\英文标识副本4.png"/>
          <p:cNvPicPr/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225372" y="266264"/>
            <a:ext cx="689029" cy="174005"/>
          </a:xfrm>
          <a:prstGeom prst="rect"/>
          <a:noFill/>
          <a:ln w="9525">
            <a:noFill/>
            <a:miter lim="800000"/>
          </a:ln>
        </p:spPr>
      </p:pic>
      <p:pic>
        <p:nvPicPr>
          <p:cNvPr id="16" name="图片 1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2896"/>
            <a:ext cx="1959568" cy="1065730"/>
          </a:xfrm>
          <a:prstGeom prst="rect"/>
        </p:spPr>
      </p:pic>
      <p:pic>
        <p:nvPicPr>
          <p:cNvPr id="17" name="图片 1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2896"/>
            <a:ext cx="1959568" cy="1065730"/>
          </a:xfrm>
          <a:prstGeom prst="rect"/>
        </p:spPr>
      </p:pic>
      <p:pic>
        <p:nvPicPr>
          <p:cNvPr id="18" name="图片 1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1171522"/>
            <a:ext cx="1959568" cy="1065730"/>
          </a:xfrm>
          <a:prstGeom prst="rect"/>
        </p:spPr>
      </p:pic>
      <p:pic>
        <p:nvPicPr>
          <p:cNvPr id="19" name="图片 1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1171522"/>
            <a:ext cx="1959568" cy="1065730"/>
          </a:xfrm>
          <a:prstGeom prst="rect"/>
        </p:spPr>
      </p:pic>
      <p:pic>
        <p:nvPicPr>
          <p:cNvPr id="20" name="图片 19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2290148"/>
            <a:ext cx="1959568" cy="1065730"/>
          </a:xfrm>
          <a:prstGeom prst="rect"/>
        </p:spPr>
      </p:pic>
      <p:pic>
        <p:nvPicPr>
          <p:cNvPr id="21" name="图片 20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2290148"/>
            <a:ext cx="1959568" cy="1065730"/>
          </a:xfrm>
          <a:prstGeom prst="rect"/>
        </p:spPr>
      </p:pic>
      <p:pic>
        <p:nvPicPr>
          <p:cNvPr id="22" name="图片 21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3408774"/>
            <a:ext cx="1959568" cy="1065730"/>
          </a:xfrm>
          <a:prstGeom prst="rect"/>
        </p:spPr>
      </p:pic>
      <p:pic>
        <p:nvPicPr>
          <p:cNvPr id="23" name="图片 22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3408774"/>
            <a:ext cx="1959568" cy="1065730"/>
          </a:xfrm>
          <a:prstGeom prst="rect"/>
        </p:spPr>
      </p:pic>
      <p:pic>
        <p:nvPicPr>
          <p:cNvPr id="24" name="图片 23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4527400"/>
            <a:ext cx="1959568" cy="1065730"/>
          </a:xfrm>
          <a:prstGeom prst="rect"/>
        </p:spPr>
      </p:pic>
      <p:pic>
        <p:nvPicPr>
          <p:cNvPr id="25" name="图片 24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4527400"/>
            <a:ext cx="1959568" cy="1065730"/>
          </a:xfrm>
          <a:prstGeom prst="rect"/>
        </p:spPr>
      </p:pic>
      <p:pic>
        <p:nvPicPr>
          <p:cNvPr id="26" name="图片 25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5646026"/>
            <a:ext cx="1959568" cy="1065730"/>
          </a:xfrm>
          <a:prstGeom prst="rect"/>
        </p:spPr>
      </p:pic>
      <p:pic>
        <p:nvPicPr>
          <p:cNvPr id="27" name="图片 26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5646026"/>
            <a:ext cx="1959568" cy="1065730"/>
          </a:xfrm>
          <a:prstGeom prst="rect"/>
        </p:spPr>
      </p:pic>
      <p:pic>
        <p:nvPicPr>
          <p:cNvPr id="28" name="图片 27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2080122" y="6764225"/>
            <a:ext cx="1959568" cy="1065730"/>
          </a:xfrm>
          <a:prstGeom prst="rect"/>
        </p:spPr>
      </p:pic>
      <p:pic>
        <p:nvPicPr>
          <p:cNvPr id="29" name="图片 28"/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4092625" y="6764225"/>
            <a:ext cx="1959568" cy="1065730"/>
          </a:xfrm>
          <a:prstGeom prst="rect"/>
        </p:spPr>
      </p:pic>
    </p:spTree>
    <p:extLst>
      <p:ext uri="{BB962C8B-B14F-4D97-AF65-F5344CB8AC3E}">
        <p14:creationId xmlns:p14="http://schemas.microsoft.com/office/powerpoint/2010/main" val="2754072822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422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spd="fast"/>
  <p:timing>
    <p:tnLst>
      <p:par>
        <p:cTn id="1" restart="never" nodeType="tmRoot"/>
      </p:par>
    </p:tnLst>
  </p:timing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chart" Target="../charts/chart1.xml" /><Relationship Id="rId3" Type="http://schemas.openxmlformats.org/officeDocument/2006/relationships/chart" Target="../charts/chart2.xml" /><Relationship Id="rId4" Type="http://schemas.openxmlformats.org/officeDocument/2006/relationships/chart" Target="../charts/chart3.xml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18743" y="567728"/>
            <a:ext cx="4251127" cy="549189"/>
          </a:xfrm>
          <a:prstGeom prst="rect"/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中国导电纤维行业市场调研咨询案例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18743" y="1697277"/>
            <a:ext cx="4303254" cy="4713869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导电纤维作为一种重要的功能材料，随着导电纤维与其他相关科学领域的结合越来越紧密，导电纤维的应用将会得到进一步的推广。随着科技的进步，利用导电纤维将持续开发出具有各种功能的智能纺织品。这些智能纺织品将不再仅仅是被动地接受信号，而是能够主动感知外界环境的变化进而调节自身以适应环境变化。导电纤维作为智能纺织品的重要组成部分，将具有非常广阔的市场前景。 </a:t>
            </a: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委托方是一家化学材料行业的龙头企业， 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2017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年销售额超过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100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亿，市场份额超过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30%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。委托方本次计划进军导电纤维材料行业，希望对该</a:t>
            </a:r>
            <a:r>
              <a:rPr lang="zh-TW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行业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市场进行深入研究</a:t>
            </a:r>
            <a:r>
              <a:rPr lang="zh-TW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，并针对委托方拟投资项目进行充分论证与投资价值测算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TW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为其投资计划拟定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与实施提供数据信息支撑和战略性建议。</a:t>
            </a:r>
            <a:endParaRPr lang="en-US" altLang="zh-TW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en-US" altLang="zh-CN" sz="10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400">
              <a:solidFill>
                <a:schemeClr val="tx1">
                  <a:lumMod val="50000"/>
                  <a:lumOff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项目组对导电纤维行业现状、竞争格局、供需关系、市场进入可行性分析、标的企业（基本情况、业务现状、下游客户）、投资决策建议进行深度研究，结合</a:t>
            </a:r>
            <a:r>
              <a:rPr lang="en-US" altLang="zh-CN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sz="10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位以上标的企业高管和行业专家的深度访谈，协助委托方全面了解该市场，为后期委托方拟投资计划及项目落地提供策略。</a:t>
            </a:r>
          </a:p>
        </p:txBody>
      </p:sp>
    </p:spTree>
    <p:extLst>
      <p:ext uri="{BB962C8B-B14F-4D97-AF65-F5344CB8AC3E}">
        <p14:creationId xmlns:p14="http://schemas.microsoft.com/office/powerpoint/2010/main" val="2825347207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/>
        </p:nvSpPr>
        <p:spPr>
          <a:xfrm>
            <a:off x="463550" y="5431226"/>
            <a:ext cx="5187950" cy="2317110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63550" y="559274"/>
            <a:ext cx="5187950" cy="2216734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63550" y="2849172"/>
            <a:ext cx="2905292" cy="2508891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449052" y="2849173"/>
            <a:ext cx="2202447" cy="2508890"/>
          </a:xfrm>
          <a:prstGeom prst="rect"/>
          <a:noFill/>
          <a:ln w="3175" cap="flat" cmpd="sng" algn="ctr">
            <a:solidFill>
              <a:schemeClr val="bg1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/>
          </a:bodyPr>
          <a:lstStyle/>
          <a:p>
            <a:pPr marL="0" marR="0" indent="0" algn="l" defTabSz="914400" fontAlgn="base" rtl="0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</a:pPr>
            <a:endParaRPr kumimoji="0" lang="zh-CN" altLang="en-US" sz="1800" b="0" i="0" u="none" strike="noStrike" cap="none" normalizeH="0" baseline="0">
              <a:ln>
                <a:noFill/>
              </a:ln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TextBox 54"/>
          <p:cNvSpPr/>
          <p:nvPr/>
        </p:nvSpPr>
        <p:spPr>
          <a:xfrm>
            <a:off x="3401325" y="2835851"/>
            <a:ext cx="1296693" cy="215444"/>
          </a:xfrm>
          <a:prstGeom prst="rect"/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  <a:sym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5pPr>
            <a:lvl6pPr marL="2514600" indent="-228600" fontAlgn="base" eaLnBrk="0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6pPr>
            <a:lvl7pPr marL="2971800" indent="-228600" fontAlgn="base" eaLnBrk="0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7pPr>
            <a:lvl8pPr marL="3429000" indent="-228600" fontAlgn="base" eaLnBrk="0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8pPr>
            <a:lvl9pPr marL="3886200" indent="-228600" fontAlgn="base" eaLnBrk="0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defRPr>
            </a:lvl9pPr>
          </a:lstStyle>
          <a:p>
            <a:pPr marL="0" marR="0" lvl="0" indent="0" defTabSz="914400" fontAlgn="base" eaLnBrk="0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TW" altLang="en-US" sz="800" b="1" i="0" u="none" strike="noStrike" kern="0" cap="none" spc="0" normalizeH="0" baseline="0" noProof="0" dirty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行业痛点与解决方案</a:t>
            </a:r>
            <a:endParaRPr kumimoji="0" lang="zh-CN" altLang="en-US" sz="8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4" name="图表 3"/>
          <p:cNvGraphicFramePr/>
          <p:nvPr/>
        </p:nvGraphicFramePr>
        <p:xfrm>
          <a:off x="685860" y="1610874"/>
          <a:ext cx="2304800" cy="1165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矩形 14"/>
          <p:cNvSpPr/>
          <p:nvPr/>
        </p:nvSpPr>
        <p:spPr>
          <a:xfrm>
            <a:off x="463551" y="559274"/>
            <a:ext cx="800219" cy="215444"/>
          </a:xfrm>
          <a:prstGeom prst="rect"/>
          <a:solidFill>
            <a:srgbClr val="002060"/>
          </a:solidFill>
        </p:spPr>
        <p:txBody>
          <a:bodyPr wrap="none" rtlCol="0" anchor="ctr" anchorCtr="1">
            <a:spAutoFit/>
          </a:bodyPr>
          <a:lstStyle/>
          <a:p>
            <a:pPr algn="ctr"/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行业供需情况</a:t>
            </a:r>
          </a:p>
        </p:txBody>
      </p:sp>
      <p:sp>
        <p:nvSpPr>
          <p:cNvPr id="5" name="矩形 4"/>
          <p:cNvSpPr/>
          <p:nvPr/>
        </p:nvSpPr>
        <p:spPr>
          <a:xfrm>
            <a:off x="463550" y="781331"/>
            <a:ext cx="5187949" cy="784830"/>
          </a:xfrm>
          <a:prstGeom prst="rect"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2017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年，我国导电纤维行业产值达到了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14400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万元，同比增长了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28.6%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2016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年，我国导电纤维行业产值达到了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11200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万元，同比增长了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49.3%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r>
              <a:rPr lang="zh-CN" altLang="en-US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随着导电纤维行业的整体发展，我们已具备较强的产业配套能力和良好的服务水平，有着稳定的生产环境，行业产值逐年提升。</a:t>
            </a:r>
            <a:endParaRPr lang="en-US" altLang="zh-CN" sz="600" kern="10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p"/>
            </a:pPr>
            <a:endParaRPr lang="en-US" altLang="zh-CN" sz="600" kern="10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用于纺织品的导电纤维应有适当的细度、长度、强度和柔曲性，具有良好的耐摩擦、耐屈曲、耐氧化及耐腐蚀能力， 能承受纺织加工和使用中的物理机械作用；不影响织物的手感和外观；导电性能优良，且耐久性好，据预测，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2023</a:t>
            </a:r>
            <a:r>
              <a:rPr lang="zh-CN" altLang="en-US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年我国导电纤维行业市场规模将达到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3.28</a:t>
            </a:r>
            <a:r>
              <a:rPr lang="zh-CN" altLang="en-US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亿元</a:t>
            </a: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未来前景广阔。</a:t>
            </a:r>
            <a:endParaRPr lang="zh-CN" altLang="zh-CN" sz="600" kern="10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2" name="图表 21"/>
          <p:cNvGraphicFramePr/>
          <p:nvPr/>
        </p:nvGraphicFramePr>
        <p:xfrm>
          <a:off x="3225735" y="1617268"/>
          <a:ext cx="2304800" cy="1165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矩形 22"/>
          <p:cNvSpPr/>
          <p:nvPr/>
        </p:nvSpPr>
        <p:spPr>
          <a:xfrm>
            <a:off x="463550" y="2849171"/>
            <a:ext cx="1415772" cy="215444"/>
          </a:xfrm>
          <a:prstGeom prst="rect"/>
          <a:solidFill>
            <a:srgbClr val="002060"/>
          </a:solidFill>
        </p:spPr>
        <p:txBody>
          <a:bodyPr wrap="none" rtlCol="0" anchor="ctr" anchorCtr="1">
            <a:spAutoFit/>
          </a:bodyPr>
          <a:lstStyle/>
          <a:p>
            <a:pPr algn="ctr"/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导电纤维重点地区运行情况</a:t>
            </a:r>
          </a:p>
        </p:txBody>
      </p:sp>
      <p:graphicFrame>
        <p:nvGraphicFramePr>
          <p:cNvPr id="6" name="表格 5"/>
          <p:cNvGraphicFramePr/>
          <p:nvPr/>
        </p:nvGraphicFramePr>
        <p:xfrm>
          <a:off x="509671" y="3300281"/>
          <a:ext cx="2813049" cy="911057"/>
        </p:xfrm>
        <a:graphic>
          <a:graphicData uri="http://schemas.openxmlformats.org/drawingml/2006/table">
            <a:tbl>
              <a:tblPr/>
              <a:tblGrid>
                <a:gridCol w="603880"/>
                <a:gridCol w="1074239"/>
                <a:gridCol w="1134930"/>
              </a:tblGrid>
              <a:tr h="273317"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kern="0" dirty="1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时间　</a:t>
                      </a:r>
                      <a:endParaRPr lang="zh-CN" sz="600" kern="10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329" marR="68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kern="0" dirty="1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累计工业总产值比上年同期增长（</a:t>
                      </a:r>
                      <a:r>
                        <a:rPr lang="en-US" sz="600" kern="0" dirty="1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%</a:t>
                      </a:r>
                      <a:r>
                        <a:rPr lang="zh-CN" sz="600" kern="0" dirty="1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）</a:t>
                      </a:r>
                      <a:endParaRPr lang="zh-CN" sz="600" kern="10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329" marR="68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kern="0" dirty="1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累计产品销售收入比上年同期增长（</a:t>
                      </a:r>
                      <a:r>
                        <a:rPr lang="en-US" sz="600" kern="0" dirty="1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%</a:t>
                      </a:r>
                      <a:r>
                        <a:rPr lang="zh-CN" sz="600" kern="0" dirty="1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）</a:t>
                      </a:r>
                      <a:endParaRPr lang="zh-CN" sz="600" kern="10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329" marR="6832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</a:tr>
              <a:tr h="159435"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2017</a:t>
                      </a:r>
                      <a:r>
                        <a:rPr lang="zh-CN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年</a:t>
                      </a:r>
                    </a:p>
                  </a:txBody>
                  <a:tcPr marL="68329" marR="68329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15.5 </a:t>
                      </a:r>
                      <a:endParaRPr lang="zh-CN" sz="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329" marR="68329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14.0 </a:t>
                      </a:r>
                      <a:endParaRPr lang="zh-CN" sz="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329" marR="68329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59435"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2016</a:t>
                      </a:r>
                      <a:r>
                        <a:rPr lang="zh-CN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年</a:t>
                      </a:r>
                    </a:p>
                  </a:txBody>
                  <a:tcPr marL="68329" marR="68329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21.2 </a:t>
                      </a:r>
                      <a:endParaRPr lang="zh-CN" sz="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329" marR="68329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19.4 </a:t>
                      </a:r>
                      <a:endParaRPr lang="zh-CN" sz="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329" marR="68329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59435"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zh-CN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年</a:t>
                      </a:r>
                    </a:p>
                  </a:txBody>
                  <a:tcPr marL="68329" marR="68329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17.7 </a:t>
                      </a:r>
                      <a:endParaRPr lang="zh-CN" sz="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329" marR="68329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18.7 </a:t>
                      </a:r>
                      <a:endParaRPr lang="zh-CN" sz="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329" marR="68329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159435"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2014</a:t>
                      </a:r>
                      <a:r>
                        <a:rPr lang="zh-CN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年</a:t>
                      </a:r>
                    </a:p>
                  </a:txBody>
                  <a:tcPr marL="68329" marR="68329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20.1 </a:t>
                      </a:r>
                      <a:endParaRPr lang="zh-CN" sz="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329" marR="68329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18.1 </a:t>
                      </a:r>
                      <a:endParaRPr lang="zh-CN" sz="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329" marR="68329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960645" y="3070975"/>
            <a:ext cx="1911101" cy="246221"/>
          </a:xfrm>
          <a:prstGeom prst="rect"/>
        </p:spPr>
        <p:txBody>
          <a:bodyPr wrap="none">
            <a:spAutoFit/>
          </a:bodyPr>
          <a:lstStyle/>
          <a:p>
            <a:pPr algn="ctr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2015-2017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年同期华东地区导电纤维</a:t>
            </a:r>
            <a:r>
              <a:rPr lang="zh-CN" altLang="zh-CN" sz="600" kern="1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行业产销能力</a:t>
            </a:r>
            <a:endParaRPr lang="zh-CN" altLang="zh-CN" sz="600" kern="10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表格 7"/>
          <p:cNvGraphicFramePr/>
          <p:nvPr/>
        </p:nvGraphicFramePr>
        <p:xfrm>
          <a:off x="509671" y="4447004"/>
          <a:ext cx="2813048" cy="842645"/>
        </p:xfrm>
        <a:graphic>
          <a:graphicData uri="http://schemas.openxmlformats.org/drawingml/2006/table">
            <a:tbl>
              <a:tblPr/>
              <a:tblGrid>
                <a:gridCol w="612682"/>
                <a:gridCol w="525477"/>
                <a:gridCol w="600305"/>
                <a:gridCol w="549107"/>
                <a:gridCol w="525477"/>
              </a:tblGrid>
              <a:tr h="255270"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kern="0" dirty="1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宋体" panose="02010600030101010101" pitchFamily="2" charset="-122"/>
                        </a:rPr>
                        <a:t>项目</a:t>
                      </a:r>
                      <a:endParaRPr lang="zh-CN" sz="600" kern="10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kern="100" dirty="1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销售利润率</a:t>
                      </a:r>
                      <a:r>
                        <a:rPr lang="en-US" sz="600" kern="100" dirty="1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%</a:t>
                      </a:r>
                      <a:endParaRPr lang="zh-CN" sz="600" kern="10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kern="100" dirty="1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总资产报酬率</a:t>
                      </a:r>
                      <a:r>
                        <a:rPr lang="en-US" sz="600" kern="100" dirty="1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%</a:t>
                      </a:r>
                      <a:endParaRPr lang="zh-CN" sz="600" kern="10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kern="100" dirty="1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权益利润率</a:t>
                      </a:r>
                      <a:r>
                        <a:rPr lang="en-US" sz="600" kern="100" dirty="1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%</a:t>
                      </a:r>
                      <a:endParaRPr lang="zh-CN" sz="600" kern="10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zh-CN" sz="600" kern="100" dirty="1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资金利税率</a:t>
                      </a:r>
                      <a:r>
                        <a:rPr lang="en-US" sz="600" kern="100" dirty="1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%</a:t>
                      </a:r>
                      <a:endParaRPr lang="zh-CN" sz="600" kern="10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45110"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2017</a:t>
                      </a:r>
                      <a:r>
                        <a:rPr lang="zh-CN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2.66 </a:t>
                      </a:r>
                      <a:endParaRPr lang="zh-CN" sz="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5.52 </a:t>
                      </a:r>
                      <a:endParaRPr lang="zh-CN" sz="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21.07 </a:t>
                      </a:r>
                      <a:endParaRPr lang="zh-CN" sz="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14.35 </a:t>
                      </a:r>
                      <a:endParaRPr lang="zh-CN" sz="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435"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2016</a:t>
                      </a:r>
                      <a:r>
                        <a:rPr lang="zh-CN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2.92 </a:t>
                      </a:r>
                      <a:endParaRPr lang="zh-CN" sz="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5.51 </a:t>
                      </a:r>
                      <a:endParaRPr lang="zh-CN" sz="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19.06 </a:t>
                      </a:r>
                      <a:endParaRPr lang="zh-CN" sz="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17.64 </a:t>
                      </a:r>
                      <a:endParaRPr lang="zh-CN" sz="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830"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2015</a:t>
                      </a:r>
                      <a:r>
                        <a:rPr lang="zh-CN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2.52 </a:t>
                      </a:r>
                      <a:endParaRPr lang="zh-CN" sz="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6.06 </a:t>
                      </a:r>
                      <a:endParaRPr lang="zh-CN" sz="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22.60 </a:t>
                      </a:r>
                      <a:endParaRPr lang="zh-CN" sz="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Ctr="0"/>
                    <a:lstStyle/>
                    <a:p>
                      <a:pPr algn="ctr">
                        <a:spcAft>
                          <a:spcPct val="0"/>
                        </a:spcAft>
                      </a:pPr>
                      <a:r>
                        <a:rPr lang="en-US" sz="600" kern="100" dirty="1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15.90 </a:t>
                      </a:r>
                      <a:endParaRPr lang="zh-CN" sz="6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1037590" y="4251026"/>
            <a:ext cx="1834156" cy="184666"/>
          </a:xfrm>
          <a:prstGeom prst="rect"/>
        </p:spPr>
        <p:txBody>
          <a:bodyPr wrap="none">
            <a:spAutoFit/>
          </a:bodyPr>
          <a:lstStyle/>
          <a:p>
            <a:r>
              <a:rPr lang="en-US" altLang="zh-CN" sz="600" dirty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2015-2017</a:t>
            </a:r>
            <a:r>
              <a:rPr lang="zh-CN" altLang="zh-CN" sz="600" dirty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年华东地区导电纤维</a:t>
            </a:r>
            <a:r>
              <a:rPr lang="zh-CN" altLang="zh-CN" sz="6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行业盈利能力表</a:t>
            </a:r>
            <a:endParaRPr lang="zh-CN" altLang="en-US" sz="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455029" y="2849171"/>
            <a:ext cx="1082349" cy="215444"/>
          </a:xfrm>
          <a:prstGeom prst="rect"/>
          <a:solidFill>
            <a:srgbClr val="002060"/>
          </a:solidFill>
        </p:spPr>
        <p:txBody>
          <a:bodyPr wrap="none" rtlCol="0" anchor="ctr" anchorCtr="1">
            <a:spAutoFit/>
          </a:bodyPr>
          <a:lstStyle/>
          <a:p>
            <a:pPr algn="ctr"/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竞争对手企业</a:t>
            </a:r>
            <a:r>
              <a:rPr lang="en-US" altLang="zh-CN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情况</a:t>
            </a:r>
          </a:p>
        </p:txBody>
      </p:sp>
      <p:graphicFrame>
        <p:nvGraphicFramePr>
          <p:cNvPr id="25" name="图表 24"/>
          <p:cNvGraphicFramePr/>
          <p:nvPr/>
        </p:nvGraphicFramePr>
        <p:xfrm>
          <a:off x="3445786" y="3325172"/>
          <a:ext cx="2171847" cy="1097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矩形 13"/>
          <p:cNvSpPr/>
          <p:nvPr/>
        </p:nvSpPr>
        <p:spPr>
          <a:xfrm>
            <a:off x="4079599" y="3207948"/>
            <a:ext cx="934871" cy="184666"/>
          </a:xfrm>
          <a:prstGeom prst="rect"/>
        </p:spPr>
        <p:txBody>
          <a:bodyPr wrap="none">
            <a:spAutoFit/>
          </a:bodyPr>
          <a:lstStyle/>
          <a:p>
            <a:r>
              <a:rPr lang="en-US" altLang="zh-CN" sz="6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zh-CN" altLang="zh-CN" sz="6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公司近三年财务分析</a:t>
            </a:r>
            <a:endParaRPr lang="zh-CN" altLang="en-US" sz="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3715772" y="4460251"/>
            <a:ext cx="1662529" cy="204311"/>
          </a:xfrm>
          <a:prstGeom prst="roundRect">
            <a:avLst/>
          </a:prstGeom>
          <a:solidFill>
            <a:srgbClr val="002060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lang="zh-CN" altLang="en-US" sz="600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抗氧化金属化银导电纤维与导电布产品特点</a:t>
            </a:r>
          </a:p>
        </p:txBody>
      </p:sp>
      <p:sp>
        <p:nvSpPr>
          <p:cNvPr id="27" name="矩形 26"/>
          <p:cNvSpPr/>
          <p:nvPr/>
        </p:nvSpPr>
        <p:spPr>
          <a:xfrm>
            <a:off x="4241645" y="4704497"/>
            <a:ext cx="727866" cy="629981"/>
          </a:xfrm>
          <a:prstGeom prst="rect"/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6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耐酸性（氧化性酸除外）：可经受</a:t>
            </a:r>
            <a:r>
              <a:rPr lang="en-US" altLang="zh-CN" sz="6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150ml/L</a:t>
            </a:r>
            <a:r>
              <a:rPr lang="zh-CN" altLang="zh-CN" sz="6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的盐酸溶液</a:t>
            </a:r>
            <a:endParaRPr lang="zh-CN" altLang="en-US" sz="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479446" y="4704497"/>
            <a:ext cx="727866" cy="491481"/>
          </a:xfrm>
          <a:prstGeom prst="rect"/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耐氧化性：可经受</a:t>
            </a:r>
            <a:r>
              <a:rPr lang="en-US" altLang="zh-CN" sz="6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％的</a:t>
            </a:r>
            <a:r>
              <a:rPr lang="en-US" altLang="zh-CN" sz="6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30</a:t>
            </a: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％双氧水</a:t>
            </a:r>
            <a:endParaRPr lang="zh-CN" altLang="en-US" sz="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003843" y="4704497"/>
            <a:ext cx="647656" cy="369332"/>
          </a:xfrm>
          <a:prstGeom prst="rect"/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耐碱性：</a:t>
            </a:r>
            <a:endParaRPr lang="en-US" altLang="zh-CN" sz="60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60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优良</a:t>
            </a:r>
            <a:endParaRPr lang="zh-CN" altLang="en-US" sz="6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70890" y="5431602"/>
            <a:ext cx="1210589" cy="215444"/>
          </a:xfrm>
          <a:prstGeom prst="rect"/>
          <a:solidFill>
            <a:srgbClr val="002060"/>
          </a:solidFill>
        </p:spPr>
        <p:txBody>
          <a:bodyPr wrap="none" rtlCol="0" anchor="ctr" anchorCtr="1">
            <a:spAutoFit/>
          </a:bodyPr>
          <a:lstStyle/>
          <a:p>
            <a:pPr algn="ctr"/>
            <a:r>
              <a:rPr lang="zh-CN" altLang="en-US" sz="800" b="1" dirty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导电纤维项目投资建议</a:t>
            </a:r>
          </a:p>
        </p:txBody>
      </p:sp>
      <p:sp>
        <p:nvSpPr>
          <p:cNvPr id="29" name="矩形 28"/>
          <p:cNvSpPr/>
          <p:nvPr/>
        </p:nvSpPr>
        <p:spPr>
          <a:xfrm>
            <a:off x="483431" y="5647046"/>
            <a:ext cx="2742303" cy="1737976"/>
          </a:xfrm>
          <a:prstGeom prst="rect"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600" kern="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我国导电纤维行业以中小企业为主，行业规模小，技术创新能力较国外先进企业还存在很大差距。对此，尚普咨询提出以下建议：</a:t>
            </a:r>
            <a:endParaRPr lang="zh-CN" altLang="zh-CN" sz="600" kern="10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zh-CN" sz="600" kern="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一是通过整合提高竞争力。发展良好的大型导电纤维企业应通过兼并、重组等整合方式壮大企业实力，采取集团化经营，实现规模经济。</a:t>
            </a:r>
            <a:endParaRPr lang="en-US" altLang="zh-CN" sz="600" ker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600" ker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二是加大研发投入，提高自主创新水平。要想真正促进我国导电纤维产业的发展，就要掌握自己的生产技术，这样才能在竞争中占据主动位置。</a:t>
            </a:r>
            <a:endParaRPr lang="en-US" altLang="zh-CN" sz="600" ker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zh-CN" sz="600" ker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600" kern="0" dirty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三是加强品牌建设。品牌是企业的无形资产，其价值远远超过有形资产为企业带来的价值。通过提高产品质量，增加产品附加值，为客户提供全面周到的售后服务，建立和维持良好的客户关系，在客户中树立良好的品牌形象。</a:t>
            </a:r>
            <a:endParaRPr lang="en-US" altLang="zh-CN" sz="600" kern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3" name="图片 32"/>
          <p:cNvPicPr/>
          <p:nvPr/>
        </p:nvPicPr>
        <p:blipFill>
          <a:blip r:embed="rId5"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>
          <a:xfrm>
            <a:off x="3138679" y="5747361"/>
            <a:ext cx="2478954" cy="1725352"/>
          </a:xfrm>
          <a:prstGeom prst="rect"/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4592749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10428" y="658186"/>
            <a:ext cx="4303254" cy="4485042"/>
          </a:xfrm>
          <a:prstGeom prst="rect"/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以上数据分析均来自于尚普咨询《中国导电纤维行业市场调研咨询案例》。</a:t>
            </a: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尚普咨询作为中国知名的独立第三方咨询领导品牌之一，专注于市场研究与投融资咨询，是中国第一批提供专项市场咨询服务的咨询机构。作为国家统计局涉外调查许可单位，建立了科学的数据分析方法与市场测算模型，拥有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28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项自主知识产权，目前自有数据库容量超过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多万条数据。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多年来，已为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多家机构提供定制化的专项市场研究咨询服务。</a:t>
            </a:r>
            <a:endParaRPr lang="en-US" altLang="zh-CN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20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荣获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经济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杂志社、人民日报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新闻战线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杂志社颁发的“中国市场调查客户满意最佳品牌”、“中国行业诚信企业奖”，成功入选财政部首批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PPP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咨询机构库</a:t>
            </a:r>
            <a:r>
              <a:rPr lang="en-US" altLang="zh-CN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1200" dirty="1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还荣获“中国咨询服务机构百强”、“市场咨询行业先锋机构”、 “中国咨询服务最佳智库奖”、“中国旅游咨询服务首选品牌”等来自第三方评价机构的专业认可。</a:t>
            </a:r>
          </a:p>
        </p:txBody>
      </p:sp>
    </p:spTree>
    <p:extLst>
      <p:ext uri="{BB962C8B-B14F-4D97-AF65-F5344CB8AC3E}">
        <p14:creationId xmlns:p14="http://schemas.microsoft.com/office/powerpoint/2010/main" val="1651380950"/>
      </p:ext>
    </p:extLst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18449"/>
  <p:tag name="AS_OS" val="Microsoft Windows NT 6.2.9200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ppt/theme/theme2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游ゴシック Light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等线 Light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 panose="020f0502020204030204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游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等线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spDef>
      <a:spPr>
        <a:solidFill>
          <a:srgbClr val="7030A0"/>
        </a:solidFill>
      </a:spPr>
      <a:bodyPr wrap="none" anchor="ctr">
        <a:spAutoFit/>
      </a:bodyPr>
      <a:lstStyle>
        <a:defPPr algn="ctr">
          <a:defRPr sz="800" dirty="0">
            <a:solidFill>
              <a:schemeClr val="bg1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spDef>
  </a:objectDefaults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Uigh" typeface="Microsoft Uighur"/>
        <a:font script="Beng" typeface="Vrinda"/>
        <a:font script="Thai" typeface="Angsan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Tale" typeface="Microsoft Tai Le"/>
        <a:font script="Arab" typeface="Times New Roman"/>
        <a:font script="Hebr" typeface="Times New Roman"/>
        <a:font script="Bopo" typeface="Microsoft JhengHei"/>
        <a:font script="Telu" typeface="Gautami"/>
        <a:font script="Ethi" typeface="Nyala"/>
        <a:font script="Lisu" typeface="Segoe UI"/>
        <a:font script="Jpan" typeface="游ゴシック Light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MoolBoran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 Light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等线" panose="020f0502020204030204"/>
        <a:ea typeface=""/>
        <a:cs typeface=""/>
        <a:font script="Uigh" typeface="Microsoft Uighur"/>
        <a:font script="Beng" typeface="Vrinda"/>
        <a:font script="Thai" typeface="Cordia New"/>
        <a:font script="Syre" typeface="Estrangelo Edessa"/>
        <a:font script="Syrj" typeface="Estrangelo Edessa"/>
        <a:font script="Mlym" typeface="Kartika"/>
        <a:font script="Nkoo" typeface="Ebrim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Tale" typeface="Microsoft Tai Le"/>
        <a:font script="Arab" typeface="Arial"/>
        <a:font script="Hebr" typeface="Arial"/>
        <a:font script="Bopo" typeface="Microsoft JhengHei"/>
        <a:font script="Telu" typeface="Gautami"/>
        <a:font script="Ethi" typeface="Nyala"/>
        <a:font script="Lisu" typeface="Segoe UI"/>
        <a:font script="Jpan" typeface="游ゴシック"/>
        <a:font script="Sora" typeface="Nirmala UI"/>
        <a:font script="Talu" typeface="Microsoft New Tai Lue"/>
        <a:font script="Armn" typeface="Arial"/>
        <a:font script="Sinh" typeface="Iskoola Pota"/>
        <a:font script="Taml" typeface="Latha"/>
        <a:font script="Tfng" typeface="Ebrima"/>
        <a:font script="Syrn" typeface="Estrangelo Edessa"/>
        <a:font script="Deva" typeface="Mangal"/>
        <a:font script="Knda" typeface="Tunga"/>
        <a:font script="Tibt" typeface="Microsoft Himalaya"/>
        <a:font script="Khmr" typeface="DaunPenh"/>
        <a:font script="Mymr" typeface="Myanmar Text"/>
        <a:font script="Olck" typeface="Nirmala UI"/>
        <a:font script="Bugi" typeface="Leelawadee UI"/>
        <a:font script="Java" typeface="Javanese Text"/>
        <a:font script="Hant" typeface="新細明體"/>
        <a:font script="Laoo" typeface="DokChampa"/>
        <a:font script="Mong" typeface="Mongolian Baiti"/>
        <a:font script="Hans" typeface="等线"/>
        <a:font script="Phag" typeface="Phagspa"/>
        <a:font script="Guru" typeface="Raavi"/>
        <a:font script="Osma" typeface="Ebrima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r="5400000" dist="1905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</TotalTime>
  <Application>Microsoft Office PowerPoint</Application>
  <PresentationFormat>自定义</PresentationFormat>
  <Slides>3</Slide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顾梦薇</dc:creator>
  <cp:lastModifiedBy>zhengxu@shangpu-china.com</cp:lastModifiedBy>
  <cp:revision>1134</cp:revision>
  <dcterms:created xsi:type="dcterms:W3CDTF">2018-02-01T06:35:20.0000000Z</dcterms:created>
  <dcterms:modified xsi:type="dcterms:W3CDTF">2019-10-16T01:21:01.0000000Z</dcterms:modified>
</cp:coreProperties>
</file>