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826"/>
    <p:sldId r:id="rId3" id="827"/>
    <p:sldId r:id="rId4" id="828"/>
    <p:sldId r:id="rId5" id="829"/>
    <p:sldId r:id="rId6" id="1105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 autoAdjust="0"/>
    <p:restoredTop sz="94238" autoAdjust="0"/>
  </p:normalViewPr>
  <p:slideViewPr>
    <p:cSldViewPr snapToGrid="0">
      <p:cViewPr>
        <p:scale>
          <a:sx n="208" d="100"/>
          <a:sy n="208" d="100"/>
        </p:scale>
        <p:origin x="1026" y="-5898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2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22.xlsx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23.xlsx" /></Relationships>
</file>

<file path=ppt/charts/_rels/chart3.xml.rels>&#65279;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24.xlsx" /></Relationships>
</file>

<file path=ppt/charts/_rels/chart4.xml.rels>&#65279;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themeOverride" Target="../theme/themeOverride1.xml" /><Relationship Id="rId4" Type="http://schemas.openxmlformats.org/officeDocument/2006/relationships/package" Target="../embeddings/Microsoft_Excel_Worksheet25.xlsx" /></Relationships>
</file>

<file path=ppt/charts/_rels/chart5.xml.rels>&#65279;<?xml version="1.0" encoding="utf-8" standalone="yes"?><Relationships xmlns="http://schemas.openxmlformats.org/package/2006/relationships"><Relationship Id="rId1" Type="http://schemas.microsoft.com/office/2011/relationships/chartStyle" Target="style5.xml" /><Relationship Id="rId2" Type="http://schemas.microsoft.com/office/2011/relationships/chartColorStyle" Target="colors5.xml" /><Relationship Id="rId3" Type="http://schemas.openxmlformats.org/officeDocument/2006/relationships/package" Target="../embeddings/Microsoft_Excel_Worksheet26.xlsx" /></Relationships>
</file>

<file path=ppt/charts/_rels/chart6.xml.rels>&#65279;<?xml version="1.0" encoding="utf-8" standalone="yes"?><Relationships xmlns="http://schemas.openxmlformats.org/package/2006/relationships"><Relationship Id="rId1" Type="http://schemas.microsoft.com/office/2011/relationships/chartStyle" Target="style6.xml" /><Relationship Id="rId2" Type="http://schemas.microsoft.com/office/2011/relationships/chartColorStyle" Target="colors6.xml" /><Relationship Id="rId3" Type="http://schemas.openxmlformats.org/officeDocument/2006/relationships/package" Target="../embeddings/Microsoft_Excel_Worksheet27.xlsx" /></Relationships>
</file>

<file path=ppt/charts/_rels/chart7.xml.rels>&#65279;<?xml version="1.0" encoding="utf-8" standalone="yes"?><Relationships xmlns="http://schemas.openxmlformats.org/package/2006/relationships"><Relationship Id="rId1" Type="http://schemas.microsoft.com/office/2011/relationships/chartStyle" Target="style7.xml" /><Relationship Id="rId2" Type="http://schemas.microsoft.com/office/2011/relationships/chartColorStyle" Target="colors7.xml" /><Relationship Id="rId3" Type="http://schemas.openxmlformats.org/officeDocument/2006/relationships/package" Target="../embeddings/Microsoft_Excel_Worksheet28.xlsx" /></Relationships>
</file>

<file path=ppt/charts/_rels/chart8.xml.rels>&#65279;<?xml version="1.0" encoding="utf-8" standalone="yes"?><Relationships xmlns="http://schemas.openxmlformats.org/package/2006/relationships"><Relationship Id="rId1" Type="http://schemas.microsoft.com/office/2011/relationships/chartStyle" Target="style8.xml" /><Relationship Id="rId2" Type="http://schemas.microsoft.com/office/2011/relationships/chartColorStyle" Target="colors8.xml" /><Relationship Id="rId3" Type="http://schemas.openxmlformats.org/officeDocument/2006/relationships/package" Target="../embeddings/Microsoft_Excel_Worksheet29.xlsx" /></Relationships>
</file>

<file path=ppt/charts/_rels/chart9.xml.rels>&#65279;<?xml version="1.0" encoding="utf-8" standalone="yes"?><Relationships xmlns="http://schemas.openxmlformats.org/package/2006/relationships"><Relationship Id="rId1" Type="http://schemas.microsoft.com/office/2011/relationships/chartStyle" Target="style9.xml" /><Relationship Id="rId2" Type="http://schemas.microsoft.com/office/2011/relationships/chartColorStyle" Target="colors9.xml" /><Relationship Id="rId3" Type="http://schemas.openxmlformats.org/officeDocument/2006/relationships/package" Target="../embeddings/Microsoft_Excel_Worksheet30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Lbls>
            <c:dLbl>
              <c:idx val="2"/>
              <c:layout>
                <c:manualLayout>
                  <c:x val="-0.1051219"/>
                  <c:y val="0.049494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86-45A7-9FD5-522AEC1265F2}"/>
                </c:ext>
              </c:extLst>
            </c:dLbl>
            <c:dLbl>
              <c:idx val="3"/>
              <c:layout>
                <c:manualLayout>
                  <c:x val="0.007479936"/>
                  <c:y val="0.004534119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16-4EDE-90EC-5A4C4279A0FB}"/>
                </c:ext>
              </c:extLst>
            </c:dLbl>
            <c:dLbl>
              <c:idx val="4"/>
              <c:layout>
                <c:manualLayout>
                  <c:x val="0.0222149175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86-45A7-9FD5-522AEC1265F2}"/>
                </c:ext>
              </c:extLst>
            </c:dLbl>
            <c:dLbl>
              <c:idx val="5"/>
              <c:layout>
                <c:manualLayout>
                  <c:x val="0.111828454"/>
                  <c:y val="0.0078397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86-45A7-9FD5-522AEC1265F2}"/>
                </c:ext>
              </c:extLst>
            </c:dLbl>
            <c:dLbl>
              <c:idx val="6"/>
              <c:layout>
                <c:manualLayout>
                  <c:x val="0.204397783"/>
                  <c:y val="0.0102017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A8-4F50-AB89-76B362F267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豆粕</c:v>
                </c:pt>
                <c:pt idx="1">
                  <c:v>一级大豆油</c:v>
                </c:pt>
                <c:pt idx="2">
                  <c:v>膨化大豆粉</c:v>
                </c:pt>
                <c:pt idx="3">
                  <c:v>豆皮</c:v>
                </c:pt>
                <c:pt idx="4">
                  <c:v>皂脚</c:v>
                </c:pt>
                <c:pt idx="5">
                  <c:v>大豆磷脂</c:v>
                </c:pt>
                <c:pt idx="6">
                  <c:v>脂肪酸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936000</c:v>
                </c:pt>
                <c:pt idx="1">
                  <c:v>241932</c:v>
                </c:pt>
                <c:pt idx="2">
                  <c:v>47500</c:v>
                </c:pt>
                <c:pt idx="3">
                  <c:v>45600</c:v>
                </c:pt>
                <c:pt idx="4">
                  <c:v>16800</c:v>
                </c:pt>
                <c:pt idx="5">
                  <c:v>6300</c:v>
                </c:pt>
                <c:pt idx="6">
                  <c:v>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6-45A7-9FD5-522AEC1265F2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16-4EDE-90EC-5A4C4279A0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16-4EDE-90EC-5A4C4279A0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86-45A7-9FD5-522AEC1265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516-4EDE-90EC-5A4C4279A0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86-45A7-9FD5-522AEC1265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686-45A7-9FD5-522AEC1265F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C9A8-4F50-AB89-76B362F26724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29174"/>
          <c:y val="0.09577846"/>
          <c:w val="0.186346292"/>
          <c:h val="0.6561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dLbls>
          <c:showLegendKey val="0"/>
          <c:showVal val="1"/>
          <c:showCatName val="0"/>
          <c:showSerName val="0"/>
          <c:showPercent val="0"/>
          <c:showBubbleSize val="0"/>
        </c:dLbls>
        <c:axId val="1654544256"/>
        <c:axId val="1654551328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8.552391E-17"/>
                  <c:y val="0.046412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C0-4300-BB90-8052674F26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6439</c:v>
                </c:pt>
                <c:pt idx="1">
                  <c:v>6850</c:v>
                </c:pt>
                <c:pt idx="2">
                  <c:v>7445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9B-4F6F-B8A0-3BC1A45B3CF6}"/>
            </c:ext>
          </c:extLst>
        </c:ser>
        <c:gapWidth val="219"/>
        <c:overlap/>
      </c:barChart>
      <c:lineChart>
        <c:dLbls>
          <c:showLegendKey val="0"/>
          <c:showVal val="1"/>
          <c:showCatName val="0"/>
          <c:showSerName val="0"/>
          <c:showPercent val="0"/>
          <c:showBubbleSize val="0"/>
        </c:dLbls>
        <c:axId val="1654539904"/>
        <c:axId val="1654546432"/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0.00%</c:formatCode>
                <c:ptCount val="3"/>
                <c:pt idx="0">
                  <c:v>9.0999999999999998E-2</c:v>
                </c:pt>
                <c:pt idx="1">
                  <c:v>6.4000000000000001E-2</c:v>
                </c:pt>
                <c:pt idx="2">
                  <c:v>8.6999999999999994E-2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9B-4F6F-B8A0-3BC1A45B3CF6}"/>
            </c:ext>
          </c:extLst>
        </c:ser>
        <c:marker/>
        <c:smooth val="0"/>
      </c:lineChart>
      <c:catAx>
        <c:axId val="165454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54551328"/>
        <c:crosses val="autoZero"/>
        <c:auto val="1"/>
        <c:lblAlgn val="ctr"/>
        <c:lblOffset val="100"/>
        <c:noMultiLvlLbl val="0"/>
      </c:catAx>
      <c:valAx>
        <c:axId val="1654551328"/>
        <c:scaling>
          <c:orientation val="minMax"/>
          <c:max val="1000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  <a:endParaRPr lang="zh-CN"/>
          </a:p>
        </c:txPr>
        <c:crossAx val="1654544256"/>
        <c:crosses val="autoZero"/>
        <c:crossBetween val="between"/>
        <c:majorUnit val="5000"/>
      </c:valAx>
      <c:valAx>
        <c:axId val="1654546432"/>
        <c:scaling>
          <c:orientation val="minMax"/>
          <c:min val="-0.2"/>
        </c:scaling>
        <c:delete val="0"/>
        <c:axPos val="r"/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  <a:endParaRPr lang="zh-CN"/>
          </a:p>
        </c:txPr>
        <c:crossAx val="1654539904"/>
        <c:crosses val="max"/>
        <c:crossBetween val="between"/>
        <c:majorUnit val="0.04"/>
      </c:valAx>
      <c:catAx>
        <c:axId val="1654539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4546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宋体" panose="02010600030101010101" pitchFamily="2" charset="-122"/>
          <a:ea typeface="宋体" panose="02010600030101010101" pitchFamily="2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1654548064"/>
        <c:axId val="1654551872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  <c:size val="5"/>
          </c:marker>
          <c:cat>
            <c:strRef>
              <c:f>Sheet1!$A$2:$A$37</c:f>
              <c:strCache>
                <c:ptCount val="36"/>
                <c:pt idx="0">
                  <c:v>2015.01</c:v>
                </c:pt>
                <c:pt idx="1">
                  <c:v>2015.02</c:v>
                </c:pt>
                <c:pt idx="2">
                  <c:v>2015.03</c:v>
                </c:pt>
                <c:pt idx="3">
                  <c:v>2015.04</c:v>
                </c:pt>
                <c:pt idx="4">
                  <c:v>2015.05</c:v>
                </c:pt>
                <c:pt idx="5">
                  <c:v>2015.06</c:v>
                </c:pt>
                <c:pt idx="6">
                  <c:v>2015.07</c:v>
                </c:pt>
                <c:pt idx="7">
                  <c:v>2015.08</c:v>
                </c:pt>
                <c:pt idx="8">
                  <c:v>2015.09</c:v>
                </c:pt>
                <c:pt idx="9">
                  <c:v>2015.10</c:v>
                </c:pt>
                <c:pt idx="10">
                  <c:v>2015.11</c:v>
                </c:pt>
                <c:pt idx="11">
                  <c:v>2015.12</c:v>
                </c:pt>
                <c:pt idx="12">
                  <c:v>2016.01</c:v>
                </c:pt>
                <c:pt idx="13">
                  <c:v>2016.02</c:v>
                </c:pt>
                <c:pt idx="14">
                  <c:v>2016.03</c:v>
                </c:pt>
                <c:pt idx="15">
                  <c:v>2016.04</c:v>
                </c:pt>
                <c:pt idx="16">
                  <c:v>2016.05</c:v>
                </c:pt>
                <c:pt idx="17">
                  <c:v>2016.06</c:v>
                </c:pt>
                <c:pt idx="18">
                  <c:v>2016.07</c:v>
                </c:pt>
                <c:pt idx="19">
                  <c:v>2016.08</c:v>
                </c:pt>
                <c:pt idx="20">
                  <c:v>2016.09</c:v>
                </c:pt>
                <c:pt idx="21">
                  <c:v>2016.10</c:v>
                </c:pt>
                <c:pt idx="22">
                  <c:v>2016.11</c:v>
                </c:pt>
                <c:pt idx="23">
                  <c:v>2016.12</c:v>
                </c:pt>
                <c:pt idx="24">
                  <c:v>2017.01</c:v>
                </c:pt>
                <c:pt idx="25">
                  <c:v>2017.02</c:v>
                </c:pt>
                <c:pt idx="26">
                  <c:v>2017.03</c:v>
                </c:pt>
                <c:pt idx="27">
                  <c:v>2017.04</c:v>
                </c:pt>
                <c:pt idx="28">
                  <c:v>2017.05</c:v>
                </c:pt>
                <c:pt idx="29">
                  <c:v>2017.06</c:v>
                </c:pt>
                <c:pt idx="30">
                  <c:v>2017.07</c:v>
                </c:pt>
                <c:pt idx="31">
                  <c:v>2017.08</c:v>
                </c:pt>
                <c:pt idx="32">
                  <c:v>2017.09</c:v>
                </c:pt>
                <c:pt idx="33">
                  <c:v>2017.10</c:v>
                </c:pt>
                <c:pt idx="34">
                  <c:v>2017.11</c:v>
                </c:pt>
                <c:pt idx="35">
                  <c:v>2017.12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3284</c:v>
                </c:pt>
                <c:pt idx="1">
                  <c:v>2968</c:v>
                </c:pt>
                <c:pt idx="2">
                  <c:v>3060</c:v>
                </c:pt>
                <c:pt idx="3">
                  <c:v>3022</c:v>
                </c:pt>
                <c:pt idx="4">
                  <c:v>2920</c:v>
                </c:pt>
                <c:pt idx="5">
                  <c:v>2640</c:v>
                </c:pt>
                <c:pt idx="6">
                  <c:v>2711</c:v>
                </c:pt>
                <c:pt idx="7">
                  <c:v>2743</c:v>
                </c:pt>
                <c:pt idx="8">
                  <c:v>2706</c:v>
                </c:pt>
                <c:pt idx="9">
                  <c:v>2773</c:v>
                </c:pt>
                <c:pt idx="10">
                  <c:v>2759</c:v>
                </c:pt>
                <c:pt idx="11">
                  <c:v>2566</c:v>
                </c:pt>
                <c:pt idx="12">
                  <c:v>2580</c:v>
                </c:pt>
                <c:pt idx="13">
                  <c:v>2670</c:v>
                </c:pt>
                <c:pt idx="14">
                  <c:v>2420</c:v>
                </c:pt>
                <c:pt idx="15">
                  <c:v>2680</c:v>
                </c:pt>
                <c:pt idx="16">
                  <c:v>2740</c:v>
                </c:pt>
                <c:pt idx="17">
                  <c:v>3080</c:v>
                </c:pt>
                <c:pt idx="18">
                  <c:v>3570</c:v>
                </c:pt>
                <c:pt idx="19">
                  <c:v>3020</c:v>
                </c:pt>
                <c:pt idx="20">
                  <c:v>3540</c:v>
                </c:pt>
                <c:pt idx="21">
                  <c:v>3350</c:v>
                </c:pt>
                <c:pt idx="22">
                  <c:v>3420</c:v>
                </c:pt>
                <c:pt idx="23">
                  <c:v>3510</c:v>
                </c:pt>
                <c:pt idx="24">
                  <c:v>3350</c:v>
                </c:pt>
                <c:pt idx="25">
                  <c:v>3100</c:v>
                </c:pt>
                <c:pt idx="26">
                  <c:v>2910</c:v>
                </c:pt>
                <c:pt idx="27">
                  <c:v>2890</c:v>
                </c:pt>
                <c:pt idx="28">
                  <c:v>2700</c:v>
                </c:pt>
                <c:pt idx="29">
                  <c:v>2650</c:v>
                </c:pt>
                <c:pt idx="30">
                  <c:v>2800</c:v>
                </c:pt>
                <c:pt idx="31">
                  <c:v>2790</c:v>
                </c:pt>
                <c:pt idx="32">
                  <c:v>2800</c:v>
                </c:pt>
                <c:pt idx="33">
                  <c:v>2980</c:v>
                </c:pt>
                <c:pt idx="34">
                  <c:v>2980</c:v>
                </c:pt>
                <c:pt idx="35">
                  <c:v>2914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670-4971-96E2-1643E2584F5E}"/>
            </c:ext>
          </c:extLst>
        </c:ser>
        <c:smooth val="0"/>
      </c:lineChart>
      <c:catAx>
        <c:axId val="165454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54551872"/>
        <c:crosses val="autoZero"/>
        <c:auto val="1"/>
        <c:lblAlgn val="ctr"/>
        <c:lblOffset val="100"/>
        <c:noMultiLvlLbl val="0"/>
      </c:catAx>
      <c:valAx>
        <c:axId val="1654551872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5454806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0"/>
    <c:plotArea>
      <c:layout>
        <c:manualLayout>
          <c:layoutTarget val="inner"/>
          <c:xMode val="edge"/>
          <c:yMode val="edge"/>
          <c:x val="0"/>
          <c:y val="0.158453077"/>
          <c:w val="1"/>
          <c:h val="0.6448746"/>
        </c:manualLayout>
      </c:layout>
      <c:barChart>
        <c:dLbls>
          <c:showLegendKey val="0"/>
          <c:showVal val="1"/>
          <c:showCatName val="0"/>
          <c:showSerName val="0"/>
          <c:showPercent val="0"/>
          <c:showBubbleSize val="0"/>
        </c:dLbls>
        <c:axId val="1654545888"/>
        <c:axId val="1654552416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6275.4</c:v>
                </c:pt>
                <c:pt idx="1">
                  <c:v>6666.9</c:v>
                </c:pt>
                <c:pt idx="2">
                  <c:v>7311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A7-486A-8711-119B198762EB}"/>
            </c:ext>
          </c:extLst>
        </c:ser>
        <c:gapWidth val="219"/>
        <c:overlap/>
      </c:barChart>
      <c:lineChart>
        <c:dLbls>
          <c:showLegendKey val="0"/>
          <c:showVal val="1"/>
          <c:showCatName val="0"/>
          <c:showSerName val="0"/>
          <c:showPercent val="0"/>
          <c:showBubbleSize val="0"/>
        </c:dLbls>
        <c:axId val="1654548608"/>
        <c:axId val="1654543168"/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0.00%</c:formatCode>
                <c:ptCount val="3"/>
                <c:pt idx="0">
                  <c:v>9.0999999999999998E-2</c:v>
                </c:pt>
                <c:pt idx="1">
                  <c:v>6.2E-2</c:v>
                </c:pt>
                <c:pt idx="2">
                  <c:v>9.7000000000000003E-2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A7-486A-8711-119B198762EB}"/>
            </c:ext>
          </c:extLst>
        </c:ser>
        <c:marker/>
        <c:smooth val="0"/>
      </c:lineChart>
      <c:catAx>
        <c:axId val="165454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54552416"/>
        <c:crosses val="autoZero"/>
        <c:auto val="1"/>
        <c:lblAlgn val="ctr"/>
        <c:lblOffset val="100"/>
        <c:noMultiLvlLbl val="0"/>
      </c:catAx>
      <c:valAx>
        <c:axId val="1654552416"/>
        <c:scaling>
          <c:orientation val="minMax"/>
          <c:max val="1000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  <a:endParaRPr lang="zh-CN"/>
          </a:p>
        </c:txPr>
        <c:crossAx val="1654545888"/>
        <c:crosses val="autoZero"/>
        <c:crossBetween val="between"/>
        <c:majorUnit val="5000"/>
      </c:valAx>
      <c:valAx>
        <c:axId val="1654543168"/>
        <c:scaling>
          <c:orientation val="minMax"/>
          <c:min val="-0.2"/>
        </c:scaling>
        <c:delete val="0"/>
        <c:axPos val="r"/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  <a:endParaRPr lang="zh-CN"/>
          </a:p>
        </c:txPr>
        <c:crossAx val="1654548608"/>
        <c:crosses val="max"/>
        <c:crossBetween val="between"/>
        <c:majorUnit val="0.04"/>
      </c:valAx>
      <c:catAx>
        <c:axId val="165454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4543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宋体" panose="02010600030101010101" pitchFamily="2" charset="-122"/>
          <a:ea typeface="宋体" panose="02010600030101010101" pitchFamily="2" charset="-122"/>
        </a:defRPr>
      </a:pPr>
      <a:endParaRPr lang="zh-CN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844452"/>
          <c:y val="0.0499729179"/>
          <c:w val="0.8722221"/>
          <c:h val="0.690706253"/>
        </c:manualLayout>
      </c:layout>
      <c:barChart>
        <c:dLbls>
          <c:showLegendKey val="0"/>
          <c:showVal val="1"/>
          <c:showCatName val="0"/>
          <c:showSerName val="0"/>
          <c:showPercent val="0"/>
          <c:showBubbleSize val="0"/>
        </c:dLbls>
        <c:axId val="1686224336"/>
        <c:axId val="168622379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进口量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2011年</c:v>
                </c:pt>
                <c:pt idx="1">
                  <c:v>2012年</c:v>
                </c:pt>
                <c:pt idx="2">
                  <c:v>2013年</c:v>
                </c:pt>
                <c:pt idx="3">
                  <c:v>2014年</c:v>
                </c:pt>
                <c:pt idx="4">
                  <c:v>2015年</c:v>
                </c:pt>
                <c:pt idx="5">
                  <c:v>2016年</c:v>
                </c:pt>
                <c:pt idx="6">
                  <c:v>2017年</c:v>
                </c:pt>
              </c:strCache>
            </c:strRef>
          </c:cat>
          <c:val>
            <c:numRef>
              <c:f>Sheet1!$B$2:$B$8</c:f>
              <c:numCache>
                <c:formatCode>0.0_ </c:formatCode>
                <c:ptCount val="7"/>
                <c:pt idx="0">
                  <c:v>5183.7617</c:v>
                </c:pt>
                <c:pt idx="1">
                  <c:v>5837.9988999999996</c:v>
                </c:pt>
                <c:pt idx="2">
                  <c:v>6340.4822999999997</c:v>
                </c:pt>
                <c:pt idx="3">
                  <c:v>7139.2816000000003</c:v>
                </c:pt>
                <c:pt idx="4">
                  <c:v>8174.0334000000003</c:v>
                </c:pt>
                <c:pt idx="5">
                  <c:v>8323.0170999999991</c:v>
                </c:pt>
                <c:pt idx="6">
                  <c:v>9554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D2-4557-8596-987F5A27BB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国内产量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2011年</c:v>
                </c:pt>
                <c:pt idx="1">
                  <c:v>2012年</c:v>
                </c:pt>
                <c:pt idx="2">
                  <c:v>2013年</c:v>
                </c:pt>
                <c:pt idx="3">
                  <c:v>2014年</c:v>
                </c:pt>
                <c:pt idx="4">
                  <c:v>2015年</c:v>
                </c:pt>
                <c:pt idx="5">
                  <c:v>2016年</c:v>
                </c:pt>
                <c:pt idx="6">
                  <c:v>2017年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1449</c:v>
                </c:pt>
                <c:pt idx="1">
                  <c:v>1305</c:v>
                </c:pt>
                <c:pt idx="2">
                  <c:v>1220</c:v>
                </c:pt>
                <c:pt idx="3">
                  <c:v>1235</c:v>
                </c:pt>
                <c:pt idx="4">
                  <c:v>1178.5</c:v>
                </c:pt>
                <c:pt idx="5">
                  <c:v>1293.7</c:v>
                </c:pt>
                <c:pt idx="6">
                  <c:v>1454.6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D2-4557-8596-987F5A27BBB1}"/>
            </c:ext>
          </c:extLst>
        </c:ser>
        <c:gapWidth val="219"/>
        <c:overlap val="-27"/>
      </c:barChart>
      <c:lineChart>
        <c:dLbls>
          <c:showLegendKey val="0"/>
          <c:showVal val="1"/>
          <c:showCatName val="0"/>
          <c:showSerName val="0"/>
          <c:showPercent val="0"/>
          <c:showBubbleSize val="0"/>
        </c:dLbls>
        <c:axId val="1686218896"/>
        <c:axId val="1686215632"/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对外依存度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2011年</c:v>
                </c:pt>
                <c:pt idx="1">
                  <c:v>2012年</c:v>
                </c:pt>
                <c:pt idx="2">
                  <c:v>2013年</c:v>
                </c:pt>
                <c:pt idx="3">
                  <c:v>2014年</c:v>
                </c:pt>
                <c:pt idx="4">
                  <c:v>2015年</c:v>
                </c:pt>
                <c:pt idx="5">
                  <c:v>2016年</c:v>
                </c:pt>
                <c:pt idx="6">
                  <c:v>2017年</c:v>
                </c:pt>
              </c:strCache>
            </c:strRef>
          </c:cat>
          <c:val>
            <c:numRef>
              <c:f>Sheet1!$D$2:$D$8</c:f>
              <c:numCache>
                <c:formatCode>0.00%</c:formatCode>
                <c:ptCount val="7"/>
                <c:pt idx="0">
                  <c:v>0.78153896287273517</c:v>
                </c:pt>
                <c:pt idx="1">
                  <c:v>0.81730362579224247</c:v>
                </c:pt>
                <c:pt idx="2">
                  <c:v>0.83863463313709496</c:v>
                </c:pt>
                <c:pt idx="3">
                  <c:v>0.85252466313050668</c:v>
                </c:pt>
                <c:pt idx="4">
                  <c:v>0.87399136152777601</c:v>
                </c:pt>
                <c:pt idx="5">
                  <c:v>0.86547384241967551</c:v>
                </c:pt>
                <c:pt idx="6">
                  <c:v>0.86786694039205714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D2-4557-8596-987F5A27BBB1}"/>
            </c:ext>
          </c:extLst>
        </c:ser>
        <c:marker/>
        <c:smooth val="0"/>
      </c:lineChart>
      <c:catAx>
        <c:axId val="168622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86223792"/>
        <c:crosses val="autoZero"/>
        <c:auto val="1"/>
        <c:lblAlgn val="ctr"/>
        <c:lblOffset val="100"/>
        <c:noMultiLvlLbl val="0"/>
      </c:catAx>
      <c:valAx>
        <c:axId val="168622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86224336"/>
        <c:crosses val="autoZero"/>
        <c:crossBetween val="between"/>
        <c:majorUnit val="4000"/>
      </c:valAx>
      <c:valAx>
        <c:axId val="1686215632"/>
        <c:scaling>
          <c:orientation val="minMax"/>
          <c:min val="0.5"/>
        </c:scaling>
        <c:delete val="0"/>
        <c:axPos val="r"/>
        <c:numFmt formatCode="0.0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  <a:endParaRPr lang="zh-CN"/>
          </a:p>
        </c:txPr>
        <c:crossAx val="1686218896"/>
        <c:crosses val="max"/>
        <c:crossBetween val="between"/>
      </c:valAx>
      <c:catAx>
        <c:axId val="1686218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6215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6"/>
          <c:y val="0.882126"/>
          <c:w val="0.460799962"/>
          <c:h val="0.1099313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宋体" panose="02010600030101010101" pitchFamily="2" charset="-122"/>
          <a:ea typeface="宋体" panose="02010600030101010101" pitchFamily="2" charset="-122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248037"/>
          <c:y val="0.130239755"/>
          <c:w val="0.4939596"/>
          <c:h val="0.8033766"/>
        </c:manualLayout>
      </c:layout>
      <c:pie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Lbls>
            <c:dLbl>
              <c:idx val="0"/>
              <c:layout>
                <c:manualLayout>
                  <c:x val="-0.167143151"/>
                  <c:y val="0.05866842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AE-4E8F-8A51-6D190C53A3D0}"/>
                </c:ext>
              </c:extLst>
            </c:dLbl>
            <c:dLbl>
              <c:idx val="2"/>
              <c:layout>
                <c:manualLayout>
                  <c:x val="-0.00802676"/>
                  <c:y val="0.091051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AE-4E8F-8A51-6D190C53A3D0}"/>
                </c:ext>
              </c:extLst>
            </c:dLbl>
            <c:dLbl>
              <c:idx val="4"/>
              <c:layout>
                <c:manualLayout>
                  <c:x val="0.0222149175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AE-4E8F-8A51-6D190C53A3D0}"/>
                </c:ext>
              </c:extLst>
            </c:dLbl>
            <c:dLbl>
              <c:idx val="5"/>
              <c:layout>
                <c:manualLayout>
                  <c:x val="0.102203816"/>
                  <c:y val="0.01237386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AE-4E8F-8A51-6D190C53A3D0}"/>
                </c:ext>
              </c:extLst>
            </c:dLbl>
            <c:dLbl>
              <c:idx val="6"/>
              <c:layout>
                <c:manualLayout>
                  <c:x val="0.31449613"/>
                  <c:y val="-0.04717256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DA-4185-919B-42681D16CE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家禽</c:v>
                </c:pt>
                <c:pt idx="1">
                  <c:v>猪</c:v>
                </c:pt>
                <c:pt idx="2">
                  <c:v>牛</c:v>
                </c:pt>
                <c:pt idx="3">
                  <c:v>奶牛</c:v>
                </c:pt>
                <c:pt idx="4">
                  <c:v>宠物</c:v>
                </c:pt>
                <c:pt idx="5">
                  <c:v>食品工业</c:v>
                </c:pt>
                <c:pt idx="6">
                  <c:v>其他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52</c:v>
                </c:pt>
                <c:pt idx="1">
                  <c:v>29</c:v>
                </c:pt>
                <c:pt idx="2">
                  <c:v>7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0AE-4E8F-8A51-6D190C53A3D0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AE-4E8F-8A51-6D190C53A3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AE-4E8F-8A51-6D190C53A3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AE-4E8F-8A51-6D190C53A3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AE-4E8F-8A51-6D190C53A3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0AE-4E8F-8A51-6D190C53A3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0AE-4E8F-8A51-6D190C53A3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FDA-4185-919B-42681D16CEB2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67889"/>
          <c:y val="0.2308688"/>
          <c:w val="0.18699798"/>
          <c:h val="0.6795549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dLbls>
          <c:showLegendKey val="0"/>
          <c:showVal val="1"/>
          <c:showCatName val="0"/>
          <c:showSerName val="0"/>
          <c:showPercent val="0"/>
          <c:showBubbleSize val="0"/>
        </c:dLbls>
        <c:axId val="1686216720"/>
        <c:axId val="1686223248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2011年</c:v>
                </c:pt>
                <c:pt idx="1">
                  <c:v>2012年</c:v>
                </c:pt>
                <c:pt idx="2">
                  <c:v>2013年</c:v>
                </c:pt>
                <c:pt idx="3">
                  <c:v>2014年</c:v>
                </c:pt>
                <c:pt idx="4">
                  <c:v>2015年</c:v>
                </c:pt>
                <c:pt idx="5">
                  <c:v>2016年</c:v>
                </c:pt>
                <c:pt idx="6">
                  <c:v>2017年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2700</c:v>
                </c:pt>
                <c:pt idx="1">
                  <c:v>3030</c:v>
                </c:pt>
                <c:pt idx="2">
                  <c:v>3040</c:v>
                </c:pt>
                <c:pt idx="3">
                  <c:v>3050</c:v>
                </c:pt>
                <c:pt idx="4">
                  <c:v>3150</c:v>
                </c:pt>
                <c:pt idx="5">
                  <c:v>3050</c:v>
                </c:pt>
                <c:pt idx="6">
                  <c:v>3200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9F-47B6-8897-2156DBADF922}"/>
            </c:ext>
          </c:extLst>
        </c:ser>
        <c:gapWidth val="219"/>
        <c:overlap/>
      </c:barChart>
      <c:catAx>
        <c:axId val="168621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86223248"/>
        <c:crosses val="autoZero"/>
        <c:auto val="1"/>
        <c:lblAlgn val="ctr"/>
        <c:lblOffset val="100"/>
        <c:noMultiLvlLbl val="0"/>
      </c:catAx>
      <c:valAx>
        <c:axId val="1686223248"/>
        <c:scaling>
          <c:orientation val="minMax"/>
          <c:max val="3800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  <a:endParaRPr lang="zh-CN"/>
          </a:p>
        </c:txPr>
        <c:crossAx val="1686216720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宋体" panose="02010600030101010101" pitchFamily="2" charset="-122"/>
          <a:ea typeface="宋体" panose="02010600030101010101" pitchFamily="2" charset="-122"/>
        </a:defRPr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275986"/>
          <c:y val="0.134859234"/>
          <c:w val="0.5577697"/>
          <c:h val="0.7682512"/>
        </c:manualLayout>
      </c:layout>
      <c:pie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Lbls>
            <c:dLbl>
              <c:idx val="0"/>
              <c:layout>
                <c:manualLayout>
                  <c:x val="-0.08825576"/>
                  <c:y val="0.1117180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C5-494C-BEE9-9F76FD828654}"/>
                </c:ext>
              </c:extLst>
            </c:dLbl>
            <c:dLbl>
              <c:idx val="1"/>
              <c:layout>
                <c:manualLayout>
                  <c:x val="-0.14419578"/>
                  <c:y val="0.1792477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18354306060654"/>
                      <c:h val="0.238331864610611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C5-494C-BEE9-9F76FD828654}"/>
                </c:ext>
              </c:extLst>
            </c:dLbl>
            <c:dLbl>
              <c:idx val="2"/>
              <c:layout>
                <c:manualLayout>
                  <c:x val="-0.153175652"/>
                  <c:y val="-0.077460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C5-494C-BEE9-9F76FD828654}"/>
                </c:ext>
              </c:extLst>
            </c:dLbl>
            <c:dLbl>
              <c:idx val="4"/>
              <c:layout>
                <c:manualLayout>
                  <c:x val="0.118223511"/>
                  <c:y val="-0.1572896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EF-491B-A860-ED38235FE4E0}"/>
                </c:ext>
              </c:extLst>
            </c:dLbl>
            <c:dLbl>
              <c:idx val="6"/>
              <c:layout>
                <c:manualLayout>
                  <c:x val="-0.036048945"/>
                  <c:y val="0.0372393541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baseline="0" dirty="1"/>
                      <a:t>西部</a:t>
                    </a:r>
                    <a:r>
                      <a:rPr lang="en-US" altLang="zh-CN" baseline="0" dirty="1"/>
                      <a:t>3%</a:t>
                    </a:r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29366889697041"/>
                      <c:h val="0.19612726358581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AEF-491B-A860-ED38235FE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华北</c:v>
                </c:pt>
                <c:pt idx="2">
                  <c:v>山东</c:v>
                </c:pt>
                <c:pt idx="3">
                  <c:v>华东</c:v>
                </c:pt>
                <c:pt idx="4">
                  <c:v>华中</c:v>
                </c:pt>
                <c:pt idx="5">
                  <c:v>华南</c:v>
                </c:pt>
                <c:pt idx="6">
                  <c:v>西南、西北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35000</c:v>
                </c:pt>
                <c:pt idx="1">
                  <c:v>48000</c:v>
                </c:pt>
                <c:pt idx="2">
                  <c:v>82200</c:v>
                </c:pt>
                <c:pt idx="3">
                  <c:v>78900</c:v>
                </c:pt>
                <c:pt idx="4">
                  <c:v>25700</c:v>
                </c:pt>
                <c:pt idx="5">
                  <c:v>120400</c:v>
                </c:pt>
                <c:pt idx="6">
                  <c:v>13200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C5-494C-BEE9-9F76FD828654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C5-494C-BEE9-9F76FD8286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C5-494C-BEE9-9F76FD8286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C5-494C-BEE9-9F76FD8286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C5-494C-BEE9-9F76FD8286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EF-491B-A860-ED38235FE4E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EF-491B-A860-ED38235FE4E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AEF-491B-A860-ED38235FE4E0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292969"/>
          <c:y val="0.0994476"/>
          <c:w val="0.5147296"/>
          <c:h val="0.805168867"/>
        </c:manualLayout>
      </c:layout>
      <c:pie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Lbls>
            <c:dLbl>
              <c:idx val="0"/>
              <c:layout>
                <c:manualLayout>
                  <c:x val="-0.209653348"/>
                  <c:y val="0.01224971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600" b="0" i="0" u="none" strike="noStrike" kern="1200" baseline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E3-4972-8EB8-62E17B5CD154}"/>
                </c:ext>
              </c:extLst>
            </c:dLbl>
            <c:dLbl>
              <c:idx val="1"/>
              <c:layout>
                <c:manualLayout>
                  <c:x val="0.108273871"/>
                  <c:y val="-0.1440032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E3-4972-8EB8-62E17B5CD154}"/>
                </c:ext>
              </c:extLst>
            </c:dLbl>
            <c:dLbl>
              <c:idx val="2"/>
              <c:layout>
                <c:manualLayout>
                  <c:x val="0.200702384"/>
                  <c:y val="0.1461218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E3-4972-8EB8-62E17B5CD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国企</c:v>
                </c:pt>
                <c:pt idx="1">
                  <c:v>民营</c:v>
                </c:pt>
                <c:pt idx="2">
                  <c:v>外企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134600</c:v>
                </c:pt>
                <c:pt idx="1">
                  <c:v>49200</c:v>
                </c:pt>
                <c:pt idx="2">
                  <c:v>100200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DE3-4972-8EB8-62E17B5CD154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E3-4972-8EB8-62E17B5CD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E3-4972-8EB8-62E17B5CD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E3-4972-8EB8-62E17B5CD154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宋体" panose="02010600030101010101" pitchFamily="2" charset="-122"/>
          <a:ea typeface="宋体" panose="02010600030101010101" pitchFamily="2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2019-10-16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2019-10-16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Relationship Id="rId5" Type="http://schemas.openxmlformats.org/officeDocument/2006/relationships/chart" Target="../charts/chart4.xml" /><Relationship Id="rId6" Type="http://schemas.openxmlformats.org/officeDocument/2006/relationships/chart" Target="../charts/chart5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chart" Target="../charts/chart6.xml" /><Relationship Id="rId5" Type="http://schemas.openxmlformats.org/officeDocument/2006/relationships/chart" Target="../charts/char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8.xml" /><Relationship Id="rId3" Type="http://schemas.openxmlformats.org/officeDocument/2006/relationships/chart" Target="../charts/chart9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8743" y="567728"/>
            <a:ext cx="4251127" cy="549189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中国大豆蛋白行业市场调研咨询案例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8743" y="1697277"/>
            <a:ext cx="4303254" cy="4485041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prstClr val="black">
                    <a:lumMod val="50000"/>
                    <a:lumOff val="50000"/>
                  </a:prstClr>
                </a:solidFill>
                <a:latin typeface="微软雅黑" pitchFamily="34" charset="-122"/>
                <a:ea typeface="微软雅黑" pitchFamily="34" charset="-122"/>
              </a:rPr>
              <a:t>大豆不仅是重要的食用油脂和蛋白食品原料，而且是养殖业重要的蛋白饲料来源，在国家食物安全中占有重要地位。相应的，大豆压榨行业与种植养殖业、食品工业和饲料工业等紧密关联，成为关系国计民生的重要行业。</a:t>
            </a:r>
            <a:endParaRPr lang="en-US" altLang="zh-CN" sz="1000">
              <a:solidFill>
                <a:prstClr val="black">
                  <a:lumMod val="50000"/>
                  <a:lumOff val="50000"/>
                </a:prst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prstClr val="black">
                  <a:lumMod val="50000"/>
                  <a:lumOff val="50000"/>
                </a:prst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prstClr val="black">
                  <a:lumMod val="50000"/>
                  <a:lumOff val="50000"/>
                </a:prst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prstClr val="black">
                    <a:lumMod val="50000"/>
                    <a:lumOff val="50000"/>
                  </a:prstClr>
                </a:solidFill>
                <a:latin typeface="微软雅黑" pitchFamily="34" charset="-122"/>
                <a:ea typeface="微软雅黑" pitchFamily="34" charset="-122"/>
              </a:rPr>
              <a:t>委托方是一家综合性大型国际化工贸企业，作为全球极富竞争力的国际工程承包商，拥有多条业务的完整产业链。本次委托方计划进军大豆蛋白行业，拟投资年加工</a:t>
            </a:r>
            <a:r>
              <a:rPr lang="en-US" altLang="zh-CN" sz="1000" dirty="1">
                <a:solidFill>
                  <a:prstClr val="black">
                    <a:lumMod val="50000"/>
                    <a:lumOff val="50000"/>
                  </a:prstClr>
                </a:solidFill>
                <a:latin typeface="微软雅黑" pitchFamily="34" charset="-122"/>
                <a:ea typeface="微软雅黑" pitchFamily="34" charset="-122"/>
              </a:rPr>
              <a:t>120</a:t>
            </a:r>
            <a:r>
              <a:rPr lang="zh-CN" altLang="en-US" sz="1000" dirty="1">
                <a:solidFill>
                  <a:prstClr val="black">
                    <a:lumMod val="50000"/>
                    <a:lumOff val="50000"/>
                  </a:prstClr>
                </a:solidFill>
                <a:latin typeface="微软雅黑" pitchFamily="34" charset="-122"/>
                <a:ea typeface="微软雅黑" pitchFamily="34" charset="-122"/>
              </a:rPr>
              <a:t>万吨大豆蛋白生产线。本项目旨在对大豆压榨行业进行梳理，分析产业链各环节运营情况，调研项目周边主要竞争对手及下游企业需求情况，最终从市场角度对项目投资价值进行评估，根据调研情况给出相应市场定位及销售策略建议，并对投资收益情况进行测算。</a:t>
            </a:r>
            <a:endParaRPr lang="en-US" altLang="zh-TW" sz="1000">
              <a:solidFill>
                <a:prstClr val="black">
                  <a:lumMod val="50000"/>
                  <a:lumOff val="50000"/>
                </a:prst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prstClr val="black">
                  <a:lumMod val="50000"/>
                  <a:lumOff val="50000"/>
                </a:prst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prstClr val="black">
                  <a:lumMod val="50000"/>
                  <a:lumOff val="50000"/>
                </a:prst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prstClr val="black">
                    <a:lumMod val="50000"/>
                    <a:lumOff val="50000"/>
                  </a:prstClr>
                </a:solidFill>
                <a:latin typeface="微软雅黑" pitchFamily="34" charset="-122"/>
                <a:ea typeface="微软雅黑" pitchFamily="34" charset="-122"/>
              </a:rPr>
              <a:t>项目组通过对多位资深从业人员和行业专家的访谈，结合对对标企业的深度访谈，对行业市场规模、上下游产业链、竞争对手企业、下游需求企业进行详细深入的研究，为委托方最终提供市场进入风险、 保障措施、投资和收益测算等建议。</a:t>
            </a:r>
          </a:p>
        </p:txBody>
      </p:sp>
    </p:spTree>
    <p:extLst>
      <p:ext uri="{BB962C8B-B14F-4D97-AF65-F5344CB8AC3E}">
        <p14:creationId xmlns:p14="http://schemas.microsoft.com/office/powerpoint/2010/main" val="231204602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63550" y="5124894"/>
            <a:ext cx="5187950" cy="262344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3550" y="559274"/>
            <a:ext cx="5187950" cy="182599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3550" y="2428098"/>
            <a:ext cx="2905292" cy="263590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49052" y="2437230"/>
            <a:ext cx="2202447" cy="133393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453848" y="3823130"/>
            <a:ext cx="2202447" cy="124980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TextBox 54"/>
          <p:cNvSpPr/>
          <p:nvPr/>
        </p:nvSpPr>
        <p:spPr>
          <a:xfrm>
            <a:off x="3401325" y="2835851"/>
            <a:ext cx="1296693" cy="215444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  <a:lvl6pPr marL="2514600" indent="-228600" fontAlgn="base" eaLnBrk="0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6pPr>
            <a:lvl7pPr marL="2971800" indent="-228600" fontAlgn="base" eaLnBrk="0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7pPr>
            <a:lvl8pPr marL="3429000" indent="-228600" fontAlgn="base" eaLnBrk="0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8pPr>
            <a:lvl9pPr marL="3886200" indent="-228600" fontAlgn="base" eaLnBrk="0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9pPr>
          </a:lstStyle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TW" altLang="en-US" sz="800" b="1" kern="0" dirty="1">
                <a:solidFill>
                  <a:srgbClr val="FFFFFF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行业痛点与解决方案</a:t>
            </a:r>
            <a:endParaRPr lang="zh-CN" altLang="en-US" sz="800" b="1" kern="0">
              <a:solidFill>
                <a:srgbClr val="FFFFFF"/>
              </a:solidFill>
              <a:latin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3076" y="836722"/>
            <a:ext cx="2239138" cy="1338828"/>
          </a:xfrm>
          <a:prstGeom prst="rect"/>
        </p:spPr>
        <p:txBody>
          <a:bodyPr wrap="square">
            <a:spAutoFit/>
          </a:bodyPr>
          <a:lstStyle/>
          <a:p>
            <a:pPr indent="85725" algn="just">
              <a:lnSpc>
                <a:spcPct val="150000"/>
              </a:lnSpc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根据《国民经济行业分类标准》（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GB/T 4754—2017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），大豆压榨行业隶属于农产品加工行业，归属于“制造业”大类下的“农副产品加工”行业，行业代码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C13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600" kern="1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85725" algn="just">
              <a:lnSpc>
                <a:spcPct val="150000"/>
              </a:lnSpc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大豆压榨行业是指以大豆为主要原材料，通过预处理、浸出、精炼、膨化等工艺生产豆粕、豆油、膨化大豆粉、豆皮等多种产品的行业。</a:t>
            </a:r>
          </a:p>
          <a:p>
            <a:pPr indent="85725" algn="just">
              <a:lnSpc>
                <a:spcPct val="150000"/>
              </a:lnSpc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吉林中成农业发展有限公司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4000t/d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大豆蛋白饲料加工项目产品以豆粕、豆油、膨化大豆粉为主，另有部分皂脚、大豆磷脂等副产品。</a:t>
            </a:r>
          </a:p>
        </p:txBody>
      </p:sp>
      <p:sp>
        <p:nvSpPr>
          <p:cNvPr id="10" name="矩形 9"/>
          <p:cNvSpPr/>
          <p:nvPr/>
        </p:nvSpPr>
        <p:spPr>
          <a:xfrm>
            <a:off x="463549" y="567303"/>
            <a:ext cx="595036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概念界定</a:t>
            </a:r>
          </a:p>
        </p:txBody>
      </p:sp>
      <p:graphicFrame>
        <p:nvGraphicFramePr>
          <p:cNvPr id="11" name="图表 10"/>
          <p:cNvGraphicFramePr/>
          <p:nvPr/>
        </p:nvGraphicFramePr>
        <p:xfrm>
          <a:off x="2719169" y="921699"/>
          <a:ext cx="2939286" cy="158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矩形 12"/>
          <p:cNvSpPr/>
          <p:nvPr/>
        </p:nvSpPr>
        <p:spPr>
          <a:xfrm>
            <a:off x="466726" y="2429519"/>
            <a:ext cx="80021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豆粕市场规模</a:t>
            </a:r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2056926709"/>
              </p:ext>
            </p:extLst>
          </p:nvPr>
        </p:nvGraphicFramePr>
        <p:xfrm>
          <a:off x="431067" y="3594635"/>
          <a:ext cx="2919164" cy="146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矩形 3"/>
          <p:cNvSpPr/>
          <p:nvPr/>
        </p:nvSpPr>
        <p:spPr>
          <a:xfrm>
            <a:off x="473076" y="2653805"/>
            <a:ext cx="2877155" cy="784830"/>
          </a:xfrm>
          <a:prstGeom prst="rect"/>
        </p:spPr>
        <p:txBody>
          <a:bodyPr wrap="square">
            <a:spAutoFit/>
          </a:bodyPr>
          <a:lstStyle/>
          <a:p>
            <a:pPr indent="857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豆粕作为一种高蛋白质原料，主要是用作牲畜与家禽饲料的主要原料，近些年随着下游饲料工业对优质蛋白粕需求的不断增长，中国豆粕产量也逐年增加，</a:t>
            </a:r>
            <a:r>
              <a:rPr lang="en-US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年全国豆粕总产量达到</a:t>
            </a:r>
            <a:r>
              <a:rPr lang="en-US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7445</a:t>
            </a: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万吨，较上年增加</a:t>
            </a:r>
            <a:r>
              <a:rPr lang="en-US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8.7%</a:t>
            </a: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。从全局来看，目前大豆压榨企业普遍开工率只有</a:t>
            </a:r>
            <a:r>
              <a:rPr lang="en-US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50%</a:t>
            </a: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左右，只要下游需求强劲，原材料供应稳定，豆粕产量后续增长空间巨大。</a:t>
            </a:r>
            <a:endParaRPr lang="zh-CN" altLang="zh-CN" sz="600" kern="1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35307" y="3436434"/>
            <a:ext cx="1499851" cy="184666"/>
          </a:xfrm>
          <a:prstGeom prst="rect"/>
        </p:spPr>
        <p:txBody>
          <a:bodyPr wrap="square">
            <a:spAutoFit/>
          </a:bodyPr>
          <a:lstStyle/>
          <a:p>
            <a:r>
              <a:rPr lang="en-US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～</a:t>
            </a:r>
            <a:r>
              <a:rPr lang="en-US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年中国豆粕产量（万吨）</a:t>
            </a: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2" name="图表 21"/>
          <p:cNvGraphicFramePr/>
          <p:nvPr/>
        </p:nvGraphicFramePr>
        <p:xfrm>
          <a:off x="3488262" y="2834780"/>
          <a:ext cx="2124026" cy="88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矩形 22"/>
          <p:cNvSpPr/>
          <p:nvPr/>
        </p:nvSpPr>
        <p:spPr>
          <a:xfrm>
            <a:off x="3453936" y="2443948"/>
            <a:ext cx="80021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豆粕价格走势</a:t>
            </a:r>
          </a:p>
        </p:txBody>
      </p:sp>
      <p:sp>
        <p:nvSpPr>
          <p:cNvPr id="6" name="矩形 5"/>
          <p:cNvSpPr/>
          <p:nvPr/>
        </p:nvSpPr>
        <p:spPr>
          <a:xfrm>
            <a:off x="3620974" y="2710561"/>
            <a:ext cx="1764000" cy="184666"/>
          </a:xfrm>
          <a:prstGeom prst="rect"/>
        </p:spPr>
        <p:txBody>
          <a:bodyPr>
            <a:spAutoFit/>
          </a:bodyPr>
          <a:lstStyle/>
          <a:p>
            <a:r>
              <a:rPr lang="en-US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2015~2017</a:t>
            </a:r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年中国市场豆粕价格走势（元</a:t>
            </a:r>
            <a:r>
              <a:rPr lang="en-US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吨）</a:t>
            </a: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460856" y="3828047"/>
            <a:ext cx="697628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豆粕消费量</a:t>
            </a:r>
          </a:p>
        </p:txBody>
      </p:sp>
      <p:graphicFrame>
        <p:nvGraphicFramePr>
          <p:cNvPr id="25" name="图表 24"/>
          <p:cNvGraphicFramePr/>
          <p:nvPr>
            <p:extLst>
              <p:ext uri="{D42A27DB-BD31-4B8C-83A1-F6EECF244321}">
                <p14:modId xmlns:p14="http://schemas.microsoft.com/office/powerpoint/2010/main" val="1829806778"/>
              </p:ext>
            </p:extLst>
          </p:nvPr>
        </p:nvGraphicFramePr>
        <p:xfrm>
          <a:off x="3488262" y="4178100"/>
          <a:ext cx="2124026" cy="88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矩形 6"/>
          <p:cNvSpPr/>
          <p:nvPr/>
        </p:nvSpPr>
        <p:spPr>
          <a:xfrm>
            <a:off x="3704426" y="4052687"/>
            <a:ext cx="1764000" cy="184666"/>
          </a:xfrm>
          <a:prstGeom prst="rect"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2015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～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年国内豆粕表观消费量（万吨）</a:t>
            </a:r>
          </a:p>
        </p:txBody>
      </p:sp>
      <p:sp>
        <p:nvSpPr>
          <p:cNvPr id="26" name="矩形 25"/>
          <p:cNvSpPr/>
          <p:nvPr/>
        </p:nvSpPr>
        <p:spPr>
          <a:xfrm>
            <a:off x="468481" y="5130889"/>
            <a:ext cx="697628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上游原材料</a:t>
            </a:r>
          </a:p>
        </p:txBody>
      </p:sp>
      <p:graphicFrame>
        <p:nvGraphicFramePr>
          <p:cNvPr id="27" name="图表 26"/>
          <p:cNvGraphicFramePr/>
          <p:nvPr/>
        </p:nvGraphicFramePr>
        <p:xfrm>
          <a:off x="473074" y="6074566"/>
          <a:ext cx="5139213" cy="1591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矩形 7"/>
          <p:cNvSpPr/>
          <p:nvPr/>
        </p:nvSpPr>
        <p:spPr>
          <a:xfrm>
            <a:off x="473075" y="5348852"/>
            <a:ext cx="5173661" cy="507831"/>
          </a:xfrm>
          <a:prstGeom prst="rect"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近年来，我国大豆消费量逐年增加，而国内大豆无法满足国内需求，因此大豆进口量逐年增加</a:t>
            </a:r>
            <a:r>
              <a:rPr lang="zh-CN" altLang="en-US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1991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年时我国大豆进口量只有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21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万吨，到了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2002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年，进口量已经攀升至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2142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万吨，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年更是达到了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9554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</a:t>
            </a:r>
            <a:r>
              <a:rPr lang="zh-CN" altLang="en-US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年，我国大豆消费的对外依存度已经达到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86.79%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，即我国每年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86.79%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的大豆消费都需要进口去满足。</a:t>
            </a:r>
          </a:p>
        </p:txBody>
      </p:sp>
      <p:sp>
        <p:nvSpPr>
          <p:cNvPr id="9" name="矩形 8"/>
          <p:cNvSpPr/>
          <p:nvPr/>
        </p:nvSpPr>
        <p:spPr>
          <a:xfrm>
            <a:off x="2462161" y="5878798"/>
            <a:ext cx="1031051" cy="184666"/>
          </a:xfrm>
          <a:prstGeom prst="rect"/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进口大豆与国内产量情况</a:t>
            </a:r>
          </a:p>
        </p:txBody>
      </p:sp>
    </p:spTree>
    <p:extLst>
      <p:ext uri="{BB962C8B-B14F-4D97-AF65-F5344CB8AC3E}">
        <p14:creationId xmlns:p14="http://schemas.microsoft.com/office/powerpoint/2010/main" val="60995400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http://img.chyxx.com/2016/07/20160714135627mz_m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66718" y="4066565"/>
            <a:ext cx="2894932" cy="1142933"/>
          </a:xfrm>
          <a:prstGeom prst="rect"/>
          <a:noFill/>
          <a:ln>
            <a:noFill/>
          </a:ln>
        </p:spPr>
      </p:pic>
      <p:sp>
        <p:nvSpPr>
          <p:cNvPr id="18" name="矩形 17"/>
          <p:cNvSpPr/>
          <p:nvPr/>
        </p:nvSpPr>
        <p:spPr>
          <a:xfrm>
            <a:off x="3462407" y="748977"/>
            <a:ext cx="2203380" cy="1477328"/>
          </a:xfrm>
          <a:prstGeom prst="rect"/>
        </p:spPr>
        <p:txBody>
          <a:bodyPr wrap="square">
            <a:spAutoFit/>
          </a:bodyPr>
          <a:lstStyle/>
          <a:p>
            <a:pPr indent="85725">
              <a:lnSpc>
                <a:spcPct val="150000"/>
              </a:lnSpc>
            </a:pPr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豆粕是棉籽粕、花生粕、菜籽粕等</a:t>
            </a:r>
            <a:r>
              <a:rPr lang="en-US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种动植物油粕饲料产品中产量最大，用途最广的一种。作为一种高蛋白质，豆粕是制作牲畜与家禽饲料的主要原料，还可以用于制作糕点食品，健康食品以及化妆品和抗菌素原料。大约</a:t>
            </a:r>
            <a:r>
              <a:rPr lang="en-US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的豆粕被用于家禽和猪的饲养，豆粕内含的多种氨基酸适合于家禽和猪对营养的需求。</a:t>
            </a:r>
            <a:endParaRPr lang="en-US" altLang="zh-CN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85725">
              <a:lnSpc>
                <a:spcPct val="150000"/>
              </a:lnSpc>
            </a:pPr>
            <a:r>
              <a:rPr lang="zh-CN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在肉用牛的饲养中，豆粕也是最重要的油籽粕之一。豆粕还被用于制成宠物食品。玉米、豆粕的简单混合食物与使用高动物蛋白制成的食品具有相同的价值。最近几年来，豆粕也被广泛地应用于水产养殖业中。</a:t>
            </a: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3550" y="527910"/>
            <a:ext cx="2905291" cy="262369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52883" y="527910"/>
            <a:ext cx="2203380" cy="332602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550" y="3192666"/>
            <a:ext cx="2905292" cy="205968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9" y="5293405"/>
            <a:ext cx="2905292" cy="245908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52883" y="3937340"/>
            <a:ext cx="2203379" cy="381514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 descr="http://img.chyxx.com/2016/07/20160714135628_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87991" y="1863313"/>
            <a:ext cx="2655071" cy="1236961"/>
          </a:xfrm>
          <a:prstGeom prst="rect"/>
          <a:noFill/>
        </p:spPr>
      </p:pic>
      <p:sp>
        <p:nvSpPr>
          <p:cNvPr id="2" name="矩形 1"/>
          <p:cNvSpPr/>
          <p:nvPr/>
        </p:nvSpPr>
        <p:spPr>
          <a:xfrm>
            <a:off x="1263768" y="1641774"/>
            <a:ext cx="1512000" cy="184666"/>
          </a:xfrm>
          <a:prstGeom prst="rect"/>
        </p:spPr>
        <p:txBody>
          <a:bodyPr>
            <a:spAutoFit/>
          </a:bodyPr>
          <a:lstStyle/>
          <a:p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全球大豆播种面积变化情况（百万公顷）</a:t>
            </a: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3548" y="534260"/>
            <a:ext cx="800220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全球大豆供应</a:t>
            </a:r>
          </a:p>
        </p:txBody>
      </p:sp>
      <p:sp>
        <p:nvSpPr>
          <p:cNvPr id="9" name="矩形 8"/>
          <p:cNvSpPr/>
          <p:nvPr/>
        </p:nvSpPr>
        <p:spPr>
          <a:xfrm>
            <a:off x="474264" y="746951"/>
            <a:ext cx="2877836" cy="923330"/>
          </a:xfrm>
          <a:prstGeom prst="rect"/>
        </p:spPr>
        <p:txBody>
          <a:bodyPr wrap="square">
            <a:spAutoFit/>
          </a:bodyPr>
          <a:lstStyle/>
          <a:p>
            <a:pPr indent="85725" algn="just">
              <a:lnSpc>
                <a:spcPct val="150000"/>
              </a:lnSpc>
            </a:pP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年全球大豆产量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3.45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亿吨，大豆产区主要分布于美国、巴西、阿根廷和中国、印度。过去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20 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多年间，四国大豆产量占全球总产量的比重始终保持在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85%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以上，集中度非常高。从种植面积来看，巴西种植面积自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1998 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年起一直呈现高速增长的趋势。而印度大豆种植面积从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2007 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年起超过中国成为全球种植面积第四大国，但因亩产较低，故产量一直低于中国。随着南美种植面积的扩张，大豆生产集中程度可能会进一步加强。</a:t>
            </a:r>
          </a:p>
        </p:txBody>
      </p:sp>
      <p:sp>
        <p:nvSpPr>
          <p:cNvPr id="13" name="矩形 12"/>
          <p:cNvSpPr/>
          <p:nvPr/>
        </p:nvSpPr>
        <p:spPr>
          <a:xfrm>
            <a:off x="473909" y="3422399"/>
            <a:ext cx="2894932" cy="646331"/>
          </a:xfrm>
          <a:prstGeom prst="rect"/>
        </p:spPr>
        <p:txBody>
          <a:bodyPr wrap="square">
            <a:spAutoFit/>
          </a:bodyPr>
          <a:lstStyle/>
          <a:p>
            <a:pPr indent="85725" algn="just">
              <a:lnSpc>
                <a:spcPct val="150000"/>
              </a:lnSpc>
            </a:pP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出口量方面，世界主要三大出口国为巴西、美国和阿根廷，出口量之和占比达</a:t>
            </a:r>
            <a:r>
              <a:rPr lang="en-US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89.2%</a:t>
            </a: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，其中巴西占比就达</a:t>
            </a:r>
            <a:r>
              <a:rPr lang="en-US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44.9%</a:t>
            </a: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，美国占比达</a:t>
            </a:r>
            <a:r>
              <a:rPr lang="en-US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35.7%</a:t>
            </a: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。印度和中国的大豆主要用于本国消费。我国是全球主要的大豆消费和进口国，</a:t>
            </a:r>
            <a:r>
              <a:rPr lang="en-US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年全球</a:t>
            </a:r>
            <a:r>
              <a:rPr lang="en-US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32%</a:t>
            </a:r>
            <a:r>
              <a:rPr lang="zh-CN" altLang="zh-CN" sz="600" kern="100" dirty="1">
                <a:solidFill>
                  <a:srgbClr val="25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的大豆消费都发生在中国。</a:t>
            </a:r>
            <a:endParaRPr lang="zh-CN" altLang="zh-CN" sz="600" kern="1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3548" y="3202067"/>
            <a:ext cx="800220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全球大豆供应</a:t>
            </a:r>
          </a:p>
        </p:txBody>
      </p:sp>
      <p:sp>
        <p:nvSpPr>
          <p:cNvPr id="15" name="矩形 14"/>
          <p:cNvSpPr/>
          <p:nvPr/>
        </p:nvSpPr>
        <p:spPr>
          <a:xfrm>
            <a:off x="3452884" y="534260"/>
            <a:ext cx="80021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下游需求分析</a:t>
            </a:r>
          </a:p>
        </p:txBody>
      </p:sp>
      <p:graphicFrame>
        <p:nvGraphicFramePr>
          <p:cNvPr id="16" name="图表 15"/>
          <p:cNvGraphicFramePr/>
          <p:nvPr/>
        </p:nvGraphicFramePr>
        <p:xfrm>
          <a:off x="3252587" y="2366594"/>
          <a:ext cx="2485187" cy="152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矩形 16"/>
          <p:cNvSpPr/>
          <p:nvPr/>
        </p:nvSpPr>
        <p:spPr>
          <a:xfrm>
            <a:off x="4154459" y="2201659"/>
            <a:ext cx="800219" cy="184666"/>
          </a:xfrm>
          <a:prstGeom prst="rect"/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豆粕主要用途情况</a:t>
            </a:r>
          </a:p>
        </p:txBody>
      </p:sp>
      <p:graphicFrame>
        <p:nvGraphicFramePr>
          <p:cNvPr id="19" name="图表 18"/>
          <p:cNvGraphicFramePr/>
          <p:nvPr/>
        </p:nvGraphicFramePr>
        <p:xfrm>
          <a:off x="514468" y="6188673"/>
          <a:ext cx="2738119" cy="1563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矩形 19"/>
          <p:cNvSpPr/>
          <p:nvPr/>
        </p:nvSpPr>
        <p:spPr>
          <a:xfrm>
            <a:off x="1375925" y="6067375"/>
            <a:ext cx="1107996" cy="184666"/>
          </a:xfrm>
          <a:prstGeom prst="rect"/>
        </p:spPr>
        <p:txBody>
          <a:bodyPr wrap="none">
            <a:spAutoFit/>
          </a:bodyPr>
          <a:lstStyle/>
          <a:p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我国植物油消费量变化情况</a:t>
            </a: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84127" y="5551863"/>
            <a:ext cx="2913289" cy="507831"/>
          </a:xfrm>
          <a:prstGeom prst="rect"/>
        </p:spPr>
        <p:txBody>
          <a:bodyPr wrap="square">
            <a:spAutoFit/>
          </a:bodyPr>
          <a:lstStyle/>
          <a:p>
            <a:pPr indent="85725" algn="just">
              <a:lnSpc>
                <a:spcPct val="150000"/>
              </a:lnSpc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我国食用植物油消费量基本保持稳定，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年全年植物油消费量约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3200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万吨，较上年增长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150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多万吨。</a:t>
            </a:r>
            <a:r>
              <a:rPr lang="zh-CN" altLang="en-US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从食用植物油结构来看，豆油仍是我国目前主要的植物油来源，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en-US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年消费量达到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1600</a:t>
            </a:r>
            <a:r>
              <a:rPr lang="zh-CN" altLang="en-US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万吨。</a:t>
            </a:r>
            <a:endParaRPr lang="zh-CN" altLang="zh-CN" sz="600" kern="1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5752" y="5302360"/>
            <a:ext cx="1005404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zh-CN" sz="800" b="1" kern="1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食用植物油消费量</a:t>
            </a:r>
            <a:endParaRPr lang="zh-CN" altLang="en-US" sz="9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3" name="表格 22"/>
          <p:cNvGraphicFramePr/>
          <p:nvPr/>
        </p:nvGraphicFramePr>
        <p:xfrm>
          <a:off x="3498725" y="6413091"/>
          <a:ext cx="2130743" cy="107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240"/>
                <a:gridCol w="1220503"/>
              </a:tblGrid>
              <a:tr h="179705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食用油种类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对大豆油市场规模影响性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970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花生油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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70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菜籽油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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70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葵花籽油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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70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棉籽油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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70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橄榄油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Wingdings" panose="05000000000000000000" pitchFamily="2" charset="2"/>
                        </a:rPr>
                        <a:t>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矩形 23"/>
          <p:cNvSpPr/>
          <p:nvPr/>
        </p:nvSpPr>
        <p:spPr>
          <a:xfrm>
            <a:off x="4115988" y="6199947"/>
            <a:ext cx="877163" cy="184666"/>
          </a:xfrm>
          <a:prstGeom prst="rect"/>
        </p:spPr>
        <p:txBody>
          <a:bodyPr wrap="none">
            <a:spAutoFit/>
          </a:bodyPr>
          <a:lstStyle/>
          <a:p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替代产品影响性分析</a:t>
            </a: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470149" y="4157348"/>
            <a:ext cx="2194112" cy="2031325"/>
          </a:xfrm>
          <a:prstGeom prst="rect"/>
        </p:spPr>
        <p:txBody>
          <a:bodyPr wrap="square">
            <a:spAutoFit/>
          </a:bodyPr>
          <a:lstStyle/>
          <a:p>
            <a:pPr indent="85725" algn="just">
              <a:lnSpc>
                <a:spcPct val="150000"/>
              </a:lnSpc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总体来看，大豆油、菜籽油、花生油、棉籽油、葵花籽油、橄榄油等都是通过植物压榨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浸出的产品，都是植物油。他们特性相近，可替代性强。</a:t>
            </a:r>
            <a:endParaRPr lang="en-US" altLang="zh-CN" sz="600" kern="1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85725" algn="just">
              <a:lnSpc>
                <a:spcPct val="150000"/>
              </a:lnSpc>
            </a:pPr>
            <a:r>
              <a:rPr lang="zh-CN" altLang="en-US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豆油是我国第一大消费油脂，每年消费量巨大，价格便宜。但随着消费者对于油脂消费理念的转变，已不再追究便宜、方便。消费者现在更在意是否是转基因原料、是否更有营养等。由于我国大豆油基本都是转基因原料制成，未来将有更多的消费者放弃大豆油，选择更高端的“健康油”。菜籽油与大豆油情况类似，也存在转基因问题，未来规模扩大空间有限。</a:t>
            </a:r>
            <a:endParaRPr lang="en-US" altLang="zh-CN" sz="600" kern="1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85725" algn="just">
              <a:lnSpc>
                <a:spcPct val="150000"/>
              </a:lnSpc>
            </a:pPr>
            <a:r>
              <a:rPr lang="zh-CN" altLang="en-US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花生油同样是我国主要的消费油脂种类。目前没有转基因产品，属于“健康油”，且花生油的市场规模一直在增长。</a:t>
            </a:r>
          </a:p>
          <a:p>
            <a:pPr indent="85725" algn="just">
              <a:lnSpc>
                <a:spcPct val="150000"/>
              </a:lnSpc>
            </a:pPr>
            <a:r>
              <a:rPr lang="zh-CN" altLang="en-US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橄榄油、棉籽油、葵花籽油属于小众油品。对大豆油整体市场规模的影响较小。</a:t>
            </a:r>
          </a:p>
        </p:txBody>
      </p:sp>
      <p:sp>
        <p:nvSpPr>
          <p:cNvPr id="26" name="矩形 25"/>
          <p:cNvSpPr/>
          <p:nvPr/>
        </p:nvSpPr>
        <p:spPr>
          <a:xfrm>
            <a:off x="3452883" y="3948482"/>
            <a:ext cx="80021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替代品优劣势</a:t>
            </a:r>
          </a:p>
        </p:txBody>
      </p:sp>
    </p:spTree>
    <p:extLst>
      <p:ext uri="{BB962C8B-B14F-4D97-AF65-F5344CB8AC3E}">
        <p14:creationId xmlns:p14="http://schemas.microsoft.com/office/powerpoint/2010/main" val="2960520956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50" y="549749"/>
            <a:ext cx="3203575" cy="216806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32028" y="549749"/>
            <a:ext cx="1924236" cy="137430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32028" y="2000251"/>
            <a:ext cx="1924235" cy="129891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9" y="2794016"/>
            <a:ext cx="3203575" cy="236228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42660" y="3384644"/>
            <a:ext cx="1913603" cy="177165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3548" y="5237762"/>
            <a:ext cx="5178922" cy="249288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defTabSz="914400" fontAlgn="base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9896" y="556099"/>
            <a:ext cx="80021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行业竞争格局</a:t>
            </a:r>
          </a:p>
        </p:txBody>
      </p:sp>
      <p:graphicFrame>
        <p:nvGraphicFramePr>
          <p:cNvPr id="2" name="表格 1"/>
          <p:cNvGraphicFramePr/>
          <p:nvPr/>
        </p:nvGraphicFramePr>
        <p:xfrm>
          <a:off x="536572" y="1633783"/>
          <a:ext cx="3057525" cy="1059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958"/>
                <a:gridCol w="790686"/>
                <a:gridCol w="556699"/>
                <a:gridCol w="723550"/>
                <a:gridCol w="443632"/>
              </a:tblGrid>
              <a:tr h="151201">
                <a:tc>
                  <a:txBody>
                    <a:bodyPr anchorCtr="0"/>
                    <a:lstStyle/>
                    <a:p>
                      <a:pPr indent="355600"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2014/2015</a:t>
                      </a:r>
                      <a:r>
                        <a:rPr lang="zh-CN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开机量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开机率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2015/2016</a:t>
                      </a:r>
                      <a:r>
                        <a:rPr lang="zh-CN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开机量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开机率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2530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华东地区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1531.26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58.35%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1690.06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59.5%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30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山东地区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1411.85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46.97%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1579.16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53.36%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30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华北地区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937.5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60.56%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919.73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53.23%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30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东北地区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610.48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52.18%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688.08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54.61%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30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华南地区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2174.82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52.95%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2323.5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53.61%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30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华中地区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494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53.39%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545.59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58.97%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30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西南地区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155.65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34.59%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232.25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48.87%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198" marR="68198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79422" y="762691"/>
            <a:ext cx="3187702" cy="646331"/>
          </a:xfrm>
          <a:prstGeom prst="rect"/>
        </p:spPr>
        <p:txBody>
          <a:bodyPr wrap="square">
            <a:spAutoFit/>
          </a:bodyPr>
          <a:lstStyle/>
          <a:p>
            <a:pPr indent="85725" algn="just">
              <a:lnSpc>
                <a:spcPct val="150000"/>
              </a:lnSpc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加入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WTO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后，国内大豆压榨产能迅速扩张，进入快速发展阶段。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2001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年，大豆日压榨能力不足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万吨，年加工能力在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2000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万吨左右，而到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年年底，大豆日压榨产能超过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1000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吨的企业就有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152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家，日压榨大豆总能力为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44.98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万吨，折合年压榨量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1.48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亿吨，在不到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年的时间里翻了几番。随着压榨产能的提升，大豆压榨量匜快速增加。</a:t>
            </a:r>
          </a:p>
        </p:txBody>
      </p:sp>
      <p:sp>
        <p:nvSpPr>
          <p:cNvPr id="12" name="矩形 11"/>
          <p:cNvSpPr/>
          <p:nvPr/>
        </p:nvSpPr>
        <p:spPr>
          <a:xfrm>
            <a:off x="1780640" y="1416017"/>
            <a:ext cx="569387" cy="184666"/>
          </a:xfrm>
          <a:prstGeom prst="rect"/>
        </p:spPr>
        <p:txBody>
          <a:bodyPr wrap="none">
            <a:spAutoFit/>
          </a:bodyPr>
          <a:lstStyle/>
          <a:p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开机率统计</a:t>
            </a: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3" name="图表 12"/>
          <p:cNvGraphicFramePr/>
          <p:nvPr/>
        </p:nvGraphicFramePr>
        <p:xfrm>
          <a:off x="3757244" y="702088"/>
          <a:ext cx="1761494" cy="1278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矩形 13"/>
          <p:cNvSpPr/>
          <p:nvPr/>
        </p:nvSpPr>
        <p:spPr>
          <a:xfrm>
            <a:off x="4140147" y="595570"/>
            <a:ext cx="1107996" cy="184666"/>
          </a:xfrm>
          <a:prstGeom prst="rect"/>
        </p:spPr>
        <p:txBody>
          <a:bodyPr wrap="none">
            <a:spAutoFit/>
          </a:bodyPr>
          <a:lstStyle/>
          <a:p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大豆压榨产能区域分布结构</a:t>
            </a: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5" name="图表 14"/>
          <p:cNvGraphicFramePr/>
          <p:nvPr/>
        </p:nvGraphicFramePr>
        <p:xfrm>
          <a:off x="3692446" y="2147921"/>
          <a:ext cx="1797876" cy="1149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矩形 15"/>
          <p:cNvSpPr/>
          <p:nvPr/>
        </p:nvSpPr>
        <p:spPr>
          <a:xfrm>
            <a:off x="3856263" y="2023994"/>
            <a:ext cx="1800000" cy="184666"/>
          </a:xfrm>
          <a:prstGeom prst="rect"/>
        </p:spPr>
        <p:txBody>
          <a:bodyPr>
            <a:spAutoFit/>
          </a:bodyPr>
          <a:lstStyle/>
          <a:p>
            <a:r>
              <a:rPr lang="en-US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TOP10</a:t>
            </a:r>
            <a:r>
              <a:rPr lang="zh-CN" altLang="zh-CN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大豆压榨集团企业性质情况（产能）</a:t>
            </a:r>
            <a:endParaRPr lang="zh-CN" altLang="en-US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69896" y="2792884"/>
            <a:ext cx="80021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竞争对手企业</a:t>
            </a:r>
          </a:p>
        </p:txBody>
      </p:sp>
      <p:graphicFrame>
        <p:nvGraphicFramePr>
          <p:cNvPr id="18" name="表格 17"/>
          <p:cNvGraphicFramePr/>
          <p:nvPr>
            <p:extLst>
              <p:ext uri="{D42A27DB-BD31-4B8C-83A1-F6EECF244321}">
                <p14:modId xmlns:p14="http://schemas.microsoft.com/office/powerpoint/2010/main" val="2317442633"/>
              </p:ext>
            </p:extLst>
          </p:nvPr>
        </p:nvGraphicFramePr>
        <p:xfrm>
          <a:off x="545574" y="3216836"/>
          <a:ext cx="3057525" cy="1856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3651"/>
                <a:gridCol w="2183874"/>
              </a:tblGrid>
              <a:tr h="171445">
                <a:tc>
                  <a:txBody>
                    <a:bodyPr anchorCtr="0"/>
                    <a:lstStyle/>
                    <a:p>
                      <a:pPr indent="355600"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条目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内容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20363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生产厂家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altLang="zh-CN" sz="600" kern="100" dirty="1">
                          <a:solidFill>
                            <a:prstClr val="black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JSTL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大豆科技有限公司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452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股东信息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JSDL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大豆科技有限公司（</a:t>
                      </a: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66%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张</a:t>
                      </a: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2.3667%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王</a:t>
                      </a: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2.1667%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其他（</a:t>
                      </a: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29.4666%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363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注册资本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3XXX</a:t>
                      </a:r>
                      <a:r>
                        <a:rPr lang="zh-CN" alt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万元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363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产能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15X</a:t>
                      </a:r>
                      <a:r>
                        <a:rPr lang="zh-CN" alt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万吨</a:t>
                      </a: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2542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主营业务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粮食收购、拣选、加工、分装、销售；仓储、物流；食用植物油生产、加工、分装、销售；食品用塑料包装容器工具等制品生产、加工、分装、销售；固体饮料类生产、加工、分装、销售；货物及技术进出口；农副产品、坚果、水产品、预包装食品、国产白酒、进口洋酒、化妆品、保健品的批发零售；动物油脂收购、加工、销售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1309772" y="3032728"/>
            <a:ext cx="1601067" cy="184666"/>
          </a:xfrm>
          <a:prstGeom prst="rect"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JSTL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大豆科技有限公司</a:t>
            </a:r>
          </a:p>
        </p:txBody>
      </p:sp>
      <p:sp>
        <p:nvSpPr>
          <p:cNvPr id="20" name="矩形 19"/>
          <p:cNvSpPr/>
          <p:nvPr/>
        </p:nvSpPr>
        <p:spPr>
          <a:xfrm>
            <a:off x="3749149" y="3388785"/>
            <a:ext cx="80021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竞争对手产能</a:t>
            </a:r>
          </a:p>
        </p:txBody>
      </p:sp>
      <p:graphicFrame>
        <p:nvGraphicFramePr>
          <p:cNvPr id="21" name="表格 20"/>
          <p:cNvGraphicFramePr/>
          <p:nvPr>
            <p:extLst>
              <p:ext uri="{D42A27DB-BD31-4B8C-83A1-F6EECF244321}">
                <p14:modId xmlns:p14="http://schemas.microsoft.com/office/powerpoint/2010/main" val="2278608454"/>
              </p:ext>
            </p:extLst>
          </p:nvPr>
        </p:nvGraphicFramePr>
        <p:xfrm>
          <a:off x="3806299" y="4418902"/>
          <a:ext cx="1769589" cy="654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726"/>
                <a:gridCol w="400050"/>
                <a:gridCol w="381000"/>
                <a:gridCol w="403813"/>
              </a:tblGrid>
              <a:tr h="189472">
                <a:tc>
                  <a:txBody>
                    <a:bodyPr anchorCtr="0"/>
                    <a:lstStyle/>
                    <a:p>
                      <a:pPr indent="355600" algn="ctr">
                        <a:spcAft>
                          <a:spcPct val="0"/>
                        </a:spcAft>
                      </a:pP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2015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2016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2017</a:t>
                      </a:r>
                      <a:endParaRPr lang="zh-CN" sz="600" b="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3249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年产能</a:t>
                      </a:r>
                      <a:endParaRPr lang="en-US" alt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（万吨</a:t>
                      </a: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年）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49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年产量</a:t>
                      </a:r>
                      <a:endParaRPr lang="en-US" alt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（万吨</a:t>
                      </a: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年）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7067" marR="67067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矩形 21"/>
          <p:cNvSpPr/>
          <p:nvPr/>
        </p:nvSpPr>
        <p:spPr>
          <a:xfrm>
            <a:off x="3757244" y="3599902"/>
            <a:ext cx="1870451" cy="646331"/>
          </a:xfrm>
          <a:prstGeom prst="rect"/>
        </p:spPr>
        <p:txBody>
          <a:bodyPr wrap="square">
            <a:spAutoFit/>
          </a:bodyPr>
          <a:lstStyle/>
          <a:p>
            <a:pPr indent="85725" algn="just">
              <a:lnSpc>
                <a:spcPct val="150000"/>
              </a:lnSpc>
            </a:pP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JSTL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大豆科技有限公司年加工大豆产能为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150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万吨，还有一条年加工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万吨菜籽生产线。 九三集团铁岭大豆科技有限公司的开工率基本在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55%-60%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之间。</a:t>
            </a:r>
          </a:p>
        </p:txBody>
      </p:sp>
      <p:sp>
        <p:nvSpPr>
          <p:cNvPr id="23" name="矩形 22"/>
          <p:cNvSpPr/>
          <p:nvPr/>
        </p:nvSpPr>
        <p:spPr>
          <a:xfrm>
            <a:off x="3806299" y="4233689"/>
            <a:ext cx="1821396" cy="184666"/>
          </a:xfrm>
          <a:prstGeom prst="rect"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JSTL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大豆科技有限公司近三年产能及产量</a:t>
            </a:r>
          </a:p>
        </p:txBody>
      </p:sp>
      <p:sp>
        <p:nvSpPr>
          <p:cNvPr id="24" name="矩形 23"/>
          <p:cNvSpPr/>
          <p:nvPr/>
        </p:nvSpPr>
        <p:spPr>
          <a:xfrm>
            <a:off x="463545" y="5253637"/>
            <a:ext cx="80021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下游需求情况</a:t>
            </a:r>
          </a:p>
        </p:txBody>
      </p:sp>
      <p:graphicFrame>
        <p:nvGraphicFramePr>
          <p:cNvPr id="25" name="表格 24"/>
          <p:cNvGraphicFramePr/>
          <p:nvPr>
            <p:extLst>
              <p:ext uri="{D42A27DB-BD31-4B8C-83A1-F6EECF244321}">
                <p14:modId xmlns:p14="http://schemas.microsoft.com/office/powerpoint/2010/main" val="35978668"/>
              </p:ext>
            </p:extLst>
          </p:nvPr>
        </p:nvGraphicFramePr>
        <p:xfrm>
          <a:off x="477343" y="5961657"/>
          <a:ext cx="5150353" cy="1734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828"/>
                <a:gridCol w="1246310"/>
                <a:gridCol w="934732"/>
                <a:gridCol w="1061311"/>
                <a:gridCol w="1403172"/>
              </a:tblGrid>
              <a:tr h="242778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altLang="en-US" sz="600" b="1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序号</a:t>
                      </a:r>
                      <a:endParaRPr lang="zh-CN" sz="6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企业名称</a:t>
                      </a:r>
                      <a:endParaRPr lang="zh-CN" sz="6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地区</a:t>
                      </a:r>
                      <a:endParaRPr lang="zh-CN" sz="6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需求规模</a:t>
                      </a:r>
                      <a:endParaRPr lang="zh-CN" sz="6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需求偏好</a:t>
                      </a:r>
                      <a:endParaRPr lang="zh-CN" sz="6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吉林省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DT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饲料发展有限公司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吉林长春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豆粕都要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吉林市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YSH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饲料有限公司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吉林吉林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豆粕（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），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豆粕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吉林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JSY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饲料有限公司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吉林九台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豆粕都要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4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黑龙江省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饲料</a:t>
                      </a:r>
                      <a:r>
                        <a:rPr lang="zh-CN" alt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有限公司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黑龙江哈尔滨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500-600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主要看性价比，配方可以调整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5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沈阳市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SQ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饲料厂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辽宁沈阳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500-600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都有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辽宁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ZY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饲料有限公司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辽宁沈阳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3000-4000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都有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7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牡丹江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HF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牧业有限公司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黑龙江牡丹江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蛋白含量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左右的豆粕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8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沈阳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BY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饲料股份有限公司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辽宁沈阳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都有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9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辽宁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DB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农牧</a:t>
                      </a:r>
                      <a:r>
                        <a:rPr lang="zh-CN" alt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业有限公司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辽宁沈阳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都有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190"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altLang="zh-CN" sz="600" b="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10</a:t>
                      </a:r>
                      <a:endParaRPr lang="zh-CN" sz="600" b="0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黑龙江</a:t>
                      </a:r>
                      <a:r>
                        <a:rPr lang="en-US" alt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GYM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饲料有限公司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黑龙江哈尔滨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2000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吨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marL="0" indent="0"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46%</a:t>
                      </a:r>
                      <a:r>
                        <a:rPr lang="zh-CN" sz="600" kern="100" dirty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都有</a:t>
                      </a:r>
                      <a:endParaRPr lang="zh-CN" sz="600" b="1" kern="1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36000" marR="18000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矩形 25"/>
          <p:cNvSpPr/>
          <p:nvPr/>
        </p:nvSpPr>
        <p:spPr>
          <a:xfrm>
            <a:off x="463545" y="5470176"/>
            <a:ext cx="5147729" cy="491481"/>
          </a:xfrm>
          <a:prstGeom prst="rect"/>
        </p:spPr>
        <p:txBody>
          <a:bodyPr wrap="square">
            <a:spAutoFit/>
          </a:bodyPr>
          <a:lstStyle/>
          <a:p>
            <a:pPr indent="85725" algn="just">
              <a:lnSpc>
                <a:spcPct val="150000"/>
              </a:lnSpc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从表中可以看出，单个饲料厂对豆粕的需求量普遍不大，每月需求量在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500-4000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吨之间，饲料行业整体集中度较低，未来销售必然是点多面广，需要面对大量的下游客户，很难实现仅依靠某几个大客户就把每年的产品全部消化的局面。</a:t>
            </a:r>
          </a:p>
          <a:p>
            <a:pPr indent="85725" algn="just">
              <a:lnSpc>
                <a:spcPct val="150000"/>
              </a:lnSpc>
            </a:pP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在产品类型方面，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43%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蛋白含量的豆粕和</a:t>
            </a:r>
            <a:r>
              <a:rPr lang="en-US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46%</a:t>
            </a:r>
            <a:r>
              <a:rPr lang="zh-CN" altLang="zh-CN" sz="600" kern="1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蛋白含量的豆粕都有需求，一般要根据实际生产情况判断。</a:t>
            </a:r>
          </a:p>
        </p:txBody>
      </p:sp>
    </p:spTree>
    <p:extLst>
      <p:ext uri="{BB962C8B-B14F-4D97-AF65-F5344CB8AC3E}">
        <p14:creationId xmlns:p14="http://schemas.microsoft.com/office/powerpoint/2010/main" val="167607983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以上数据分析均来自于尚普咨询《中国大豆蛋白行业市场调研咨询案例》。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313621376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等线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1137</cp:revision>
  <dcterms:created xsi:type="dcterms:W3CDTF">2018-02-01T06:35:20.0000000Z</dcterms:created>
  <dcterms:modified xsi:type="dcterms:W3CDTF">2019-10-16T01:29:13.0000000Z</dcterms:modified>
</cp:coreProperties>
</file>