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2.6.19040--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r:id="rId1" id="2147483660"/>
  </p:sldMasterIdLst>
  <p:notesMasterIdLst>
    <p:notesMasterId r:id="rId7"/>
  </p:notesMasterIdLst>
  <p:handoutMasterIdLst>
    <p:handoutMasterId r:id="rId8"/>
  </p:handoutMasterIdLst>
  <p:sldIdLst>
    <p:sldId r:id="rId2" id="888"/>
    <p:sldId r:id="rId3" id="889"/>
    <p:sldId r:id="rId4" id="890"/>
    <p:sldId r:id="rId5" id="891"/>
    <p:sldId r:id="rId6" id="1198"/>
  </p:sldIdLst>
  <p:sldSz cx="6119813" cy="8280400"/>
  <p:notesSz cx="6858000" cy="9144000"/>
  <p:custDataLst>
    <p:tags r:id="rId13"/>
  </p:custDataLst>
  <p:kinsoku lang="zh-CN" invalStChars="!),.:;?]}、。—ˇ¨〃々～‖…’”〕〉》」』〗】∶！＂＇），．：；？］｀｜｝·" invalEndChars="([{‘“〔〈《「『〖【（［｛．·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1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4472C4"/>
    <a:srgbClr val="558ED5"/>
    <a:srgbClr val="9BBB59"/>
    <a:srgbClr val="157E9F"/>
    <a:srgbClr val="0070C0"/>
    <a:srgbClr val="DCE6F2"/>
    <a:srgbClr val="FFCCFF"/>
    <a:srgbClr val="FFCCCC"/>
    <a:srgbClr val="4BACC6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20000"/>
            </a:schemeClr>
          </a:solidFill>
        </a:fill>
      </a:tcStyle>
    </a:band1H>
    <a:band1V>
      <a:tcStyle>
        <a:fill>
          <a:solidFill>
            <a:schemeClr val="accent3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dk1">
              <a:tint val="20000"/>
            </a:schemeClr>
          </a:solidFill>
        </a:fill>
      </a:tcStyle>
    </a:band1H>
    <a:band1V>
      <a:tcStyle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</a:seCell>
    <a:swCell>
      <a:tcTxStyle b="on">
        <a:fontRef idx="minor">
          <a:scrgbClr r="0" g="0" b="0"/>
        </a:fontRef>
        <a:schemeClr val="dk1"/>
      </a:tcTx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25" autoAdjust="0"/>
    <p:restoredTop sz="94238" autoAdjust="0"/>
  </p:normalViewPr>
  <p:slideViewPr>
    <p:cSldViewPr snapToGrid="0">
      <p:cViewPr varScale="1">
        <p:scale>
          <a:sx n="92" d="100"/>
          <a:sy n="92" d="100"/>
        </p:scale>
        <p:origin x="3252" y="90"/>
      </p:cViewPr>
      <p:guideLst>
        <p:guide orient="horz" pos="2608"/>
        <p:guide pos="19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"/>
    </p:cViewPr>
  </p:sorter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3.xml" /><Relationship Id="rId12" Type="http://schemas.openxmlformats.org/officeDocument/2006/relationships/tableStyles" Target="tableStyles.xml" /><Relationship Id="rId13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notesMaster" Target="notesMasters/notesMaster1.xml" /><Relationship Id="rId8" Type="http://schemas.openxmlformats.org/officeDocument/2006/relationships/handoutMaster" Target="handoutMasters/handoutMaster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19AFC-BECB-4058-BE1C-2ADCBF05FC91}" type="datetimeFigureOut">
              <a:rPr lang="zh-CN" altLang="en-US" smtClean="0"/>
              <a:t>2019-10-13</a:t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FE813-D21C-4345-B8C7-4BD3E009C5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38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FC010-C8B4-4F10-8B32-911B7D8D5D8D}" type="datetimeFigureOut">
              <a:rPr lang="zh-CN" altLang="en-US" smtClean="0"/>
              <a:t>2019-10-13</a:t>
            </a:fld>
            <a:endParaRPr lang="zh-CN" altLang="en-US"/>
          </a:p>
        </p:txBody>
      </p:sp>
      <p:sp>
        <p:nvSpPr>
          <p:cNvPr id="4" name="幻灯片图像占位符 3"/>
          <p:cNvSpPr/>
          <p:nvPr>
            <p:ph type="sldImg" idx="2"/>
          </p:nvPr>
        </p:nvSpPr>
        <p:spPr>
          <a:xfrm>
            <a:off x="2289175" y="1143000"/>
            <a:ext cx="227965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/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1"/>
              <a:t>编辑母版文本样式</a:t>
            </a:r>
          </a:p>
          <a:p>
            <a:pPr lvl="1"/>
            <a:r>
              <a:rPr lang="zh-CN" altLang="en-US" dirty="1"/>
              <a:t>第二级</a:t>
            </a:r>
          </a:p>
          <a:p>
            <a:pPr lvl="2"/>
            <a:r>
              <a:rPr lang="zh-CN" altLang="en-US" dirty="1"/>
              <a:t>第三级</a:t>
            </a:r>
          </a:p>
          <a:p>
            <a:pPr lvl="3"/>
            <a:r>
              <a:rPr lang="zh-CN" altLang="en-US" dirty="1"/>
              <a:t>第四级</a:t>
            </a:r>
          </a:p>
          <a:p>
            <a:pPr lvl="4"/>
            <a:r>
              <a:rPr lang="zh-CN" altLang="en-US" dirty="1"/>
              <a:t>第五级</a:t>
            </a:r>
          </a:p>
        </p:txBody>
      </p:sp>
      <p:sp>
        <p:nvSpPr>
          <p:cNvPr id="6" name="页脚占位符 5"/>
          <p:cNvSpPr/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D8248-4E48-4E75-9755-DB088FB05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711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3" name="图片 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8" name="图片 7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5" name="图片 1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30" name="图片 2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31" name="图片 3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34" name="图片 3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35" name="图片 3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2547427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9" name="图片 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2" name="图片 1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15" name="图片 14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6" name="图片 1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20" name="图片 1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4" name="图片 2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28" name="图片 2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75407282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3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22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fast"/>
  <p:timing>
    <p:tnLst>
      <p:par>
        <p:cTn id="1" restart="never" nodeType="tmRoot"/>
      </p:par>
    </p:tnLst>
  </p:timing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Relationship Id="rId4" Type="http://schemas.openxmlformats.org/officeDocument/2006/relationships/image" Target="../media/image5.png" /><Relationship Id="rId5" Type="http://schemas.openxmlformats.org/officeDocument/2006/relationships/image" Target="../media/image6.png" /><Relationship Id="rId6" Type="http://schemas.openxmlformats.org/officeDocument/2006/relationships/image" Target="../media/image7.png" /><Relationship Id="rId7" Type="http://schemas.openxmlformats.org/officeDocument/2006/relationships/image" Target="../media/image8.png" /><Relationship Id="rId8" Type="http://schemas.openxmlformats.org/officeDocument/2006/relationships/image" Target="../media/image9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Relationship Id="rId3" Type="http://schemas.openxmlformats.org/officeDocument/2006/relationships/image" Target="../media/image11.png" /><Relationship Id="rId4" Type="http://schemas.openxmlformats.org/officeDocument/2006/relationships/image" Target="../media/image12.png" /><Relationship Id="rId5" Type="http://schemas.openxmlformats.org/officeDocument/2006/relationships/image" Target="../media/image13.png" /><Relationship Id="rId6" Type="http://schemas.openxmlformats.org/officeDocument/2006/relationships/image" Target="../media/image14.png" /><Relationship Id="rId7" Type="http://schemas.openxmlformats.org/officeDocument/2006/relationships/image" Target="../media/image15.png" /><Relationship Id="rId8" Type="http://schemas.openxmlformats.org/officeDocument/2006/relationships/image" Target="../media/image16.png" /><Relationship Id="rId9" Type="http://schemas.openxmlformats.org/officeDocument/2006/relationships/image" Target="../media/image17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8.png" /><Relationship Id="rId3" Type="http://schemas.openxmlformats.org/officeDocument/2006/relationships/image" Target="../media/image19.png" /><Relationship Id="rId4" Type="http://schemas.openxmlformats.org/officeDocument/2006/relationships/image" Target="../media/image20.png" /><Relationship Id="rId5" Type="http://schemas.openxmlformats.org/officeDocument/2006/relationships/image" Target="../media/image21.png" /><Relationship Id="rId6" Type="http://schemas.openxmlformats.org/officeDocument/2006/relationships/image" Target="../media/image22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4729" y="567728"/>
            <a:ext cx="4251127" cy="915314"/>
          </a:xfrm>
          <a:prstGeom prst="rect"/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中国视频网站行业市场调研咨询案例</a:t>
            </a:r>
          </a:p>
          <a:p>
            <a:pPr>
              <a:lnSpc>
                <a:spcPct val="150000"/>
              </a:lnSpc>
            </a:pPr>
            <a:r>
              <a:rPr lang="zh-CN" altLang="en-US" sz="1600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消费者调研</a:t>
            </a:r>
            <a:endParaRPr lang="en-US" altLang="zh-CN" sz="200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14729" y="1989224"/>
            <a:ext cx="4303254" cy="553765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视频网站这类产品中，用户作为视频的唯一主体，扮演了多重的角色。用户是视频内容的接收者，为视频网站带来了巨大的流量，成为了视频网站广告收入的主要来源。另外，随着用户经济水平的提升及付费观念的养成，越来越多的用户开始愿意为自己想看的视频内容买单，这样用户逐渐还成为了视频的消费者。视频行业面对这样一个拥有多重重要身份的用户，对其进行深入的研究，是有着巨大的价值与意义的。 </a:t>
            </a:r>
            <a:endParaRPr lang="en-US" altLang="zh-CN" sz="11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委托方是中国最大在线视频媒体平台之一。本项目重点研究中国视频网站市场的发展特点、会员运营优劣势、消费习惯、品牌认知、需求挖掘，旨在解析视频网站市场需求特点及洞察会员消费特点。</a:t>
            </a:r>
            <a:endParaRPr lang="en-US" altLang="zh-CN" sz="11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尚普咨询在线定量问卷定向投放系统。通过尚普自有监测数据产品获取用户覆盖及数据。</a:t>
            </a:r>
            <a:endParaRPr lang="en-US" altLang="zh-CN" sz="11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调查对象：</a:t>
            </a:r>
            <a:r>
              <a:rPr lang="en-US" altLang="zh-CN" sz="11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15-65</a:t>
            </a:r>
            <a:r>
              <a:rPr lang="zh-CN" altLang="en-US" sz="11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岁的各主流视频网站会员</a:t>
            </a:r>
            <a:endParaRPr lang="en-US" altLang="zh-CN" sz="11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样本量：全国范围内</a:t>
            </a:r>
            <a:r>
              <a:rPr lang="en-US" altLang="zh-CN" sz="11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2000</a:t>
            </a:r>
            <a:r>
              <a:rPr lang="zh-CN" altLang="en-US" sz="11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个样本。</a:t>
            </a:r>
            <a:endParaRPr lang="en-US" altLang="zh-CN" sz="11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1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成果物：网络视频用户消费行为、视频网站知名度与认知度、主流视频网站俱乐部体验需求三个研究报告</a:t>
            </a:r>
          </a:p>
        </p:txBody>
      </p:sp>
    </p:spTree>
    <p:extLst>
      <p:ext uri="{BB962C8B-B14F-4D97-AF65-F5344CB8AC3E}">
        <p14:creationId xmlns:p14="http://schemas.microsoft.com/office/powerpoint/2010/main" val="2649633918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760221" y="4126819"/>
            <a:ext cx="1899311" cy="1549712"/>
          </a:xfrm>
          <a:prstGeom prst="rect"/>
        </p:spPr>
      </p:pic>
      <p:pic>
        <p:nvPicPr>
          <p:cNvPr id="23" name="图片 22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760223" y="2402031"/>
            <a:ext cx="1896039" cy="1768617"/>
          </a:xfrm>
          <a:prstGeom prst="rect"/>
        </p:spPr>
      </p:pic>
      <p:pic>
        <p:nvPicPr>
          <p:cNvPr id="21" name="图片 20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895219" y="975815"/>
            <a:ext cx="1637508" cy="1426216"/>
          </a:xfrm>
          <a:prstGeom prst="rect"/>
        </p:spPr>
      </p:pic>
      <p:pic>
        <p:nvPicPr>
          <p:cNvPr id="11" name="图片 10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470372" y="3422203"/>
            <a:ext cx="3196752" cy="2190809"/>
          </a:xfrm>
          <a:prstGeom prst="rect"/>
        </p:spPr>
      </p:pic>
      <p:sp>
        <p:nvSpPr>
          <p:cNvPr id="3" name="矩形 2"/>
          <p:cNvSpPr/>
          <p:nvPr/>
        </p:nvSpPr>
        <p:spPr>
          <a:xfrm>
            <a:off x="463550" y="549748"/>
            <a:ext cx="3203575" cy="973791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62376" y="549749"/>
            <a:ext cx="1893888" cy="511511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3549" y="1602370"/>
            <a:ext cx="3203575" cy="155254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3548" y="5743695"/>
            <a:ext cx="5192715" cy="1986953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0372" y="562188"/>
            <a:ext cx="1443314" cy="180000"/>
          </a:xfrm>
          <a:prstGeom prst="rect"/>
          <a:solidFill>
            <a:srgbClr val="70AD4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801705">
              <a:defRPr/>
            </a:pPr>
            <a:r>
              <a:rPr lang="zh-CN" altLang="en-US" sz="800" b="1" kern="0" dirty="1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调查对象</a:t>
            </a:r>
          </a:p>
        </p:txBody>
      </p:sp>
      <p:sp>
        <p:nvSpPr>
          <p:cNvPr id="10" name="矩形 9"/>
          <p:cNvSpPr/>
          <p:nvPr/>
        </p:nvSpPr>
        <p:spPr>
          <a:xfrm>
            <a:off x="600295" y="1777455"/>
            <a:ext cx="2926571" cy="1384995"/>
          </a:xfrm>
          <a:prstGeom prst="rect"/>
        </p:spPr>
        <p:txBody>
          <a:bodyPr wrap="square">
            <a:spAutoFit/>
          </a:bodyPr>
          <a:lstStyle/>
          <a:p>
            <a:pPr marL="144000" marR="0" lvl="0" indent="-144000" defTabSz="914400" fontAlgn="auto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r>
              <a:rPr kumimoji="0" lang="zh-CN" altLang="en-US" sz="600" b="1" i="0" u="none" strike="noStrike" kern="0" cap="none" spc="0" normalizeH="0" baseline="0" noProof="0" dirty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网络视频用户消费行为</a:t>
            </a:r>
            <a:endParaRPr lang="zh-CN" altLang="en-US" sz="600" ker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不同属性用户的网路视频习惯、认知与参与情况有所不同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晚间是观看网络视频的高峰时段，用户每日观看视频的时长控制在</a:t>
            </a:r>
            <a:r>
              <a:rPr lang="en-US" altLang="zh-CN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小时以内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用户对于视频的题材关注度较为集中，但关注内容较分散</a:t>
            </a:r>
            <a:endParaRPr lang="en-US" altLang="zh-CN" sz="600" ker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endParaRPr kumimoji="0" lang="en-US" altLang="zh-CN" sz="6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44000" lvl="0" indent="-144000" defTabSz="914400"/>
            <a:r>
              <a:rPr lang="zh-CN" altLang="en-US" sz="600" b="1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视频网站知名度与认知度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视频网站品牌知名度集中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绝大部分会员对视频网站认知相同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绝大部分会员愿意续费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endParaRPr kumimoji="0" lang="en-US" altLang="zh-CN" sz="600" b="0" i="0" u="none" strike="noStrike" kern="0" cap="none" spc="0" normalizeH="0" baseline="0" noProof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44000" lvl="0" indent="-144000" defTabSz="914400"/>
            <a:r>
              <a:rPr lang="zh-CN" altLang="en-US" sz="600" b="1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主流视频网站俱乐部体验需求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用户对优酷特权认知度较高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用户了解优酷渠道集中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优酷活动普遍受用户欢迎</a:t>
            </a:r>
            <a:endParaRPr lang="en-US" altLang="zh-CN" sz="600" ker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763540" y="558508"/>
            <a:ext cx="1443314" cy="180000"/>
          </a:xfrm>
          <a:prstGeom prst="rect"/>
          <a:solidFill>
            <a:srgbClr val="70AD4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801705">
              <a:defRPr/>
            </a:pPr>
            <a:r>
              <a:rPr lang="zh-CN" altLang="en-US" sz="800" b="1" kern="0" dirty="1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用户观看习惯</a:t>
            </a:r>
          </a:p>
        </p:txBody>
      </p:sp>
      <p:sp>
        <p:nvSpPr>
          <p:cNvPr id="14" name="矩形 13"/>
          <p:cNvSpPr/>
          <p:nvPr/>
        </p:nvSpPr>
        <p:spPr>
          <a:xfrm>
            <a:off x="469563" y="5749678"/>
            <a:ext cx="1443314" cy="180000"/>
          </a:xfrm>
          <a:prstGeom prst="rect"/>
          <a:solidFill>
            <a:srgbClr val="70AD4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801705">
              <a:defRPr/>
            </a:pPr>
            <a:r>
              <a:rPr lang="zh-CN" altLang="en-US" sz="800" b="1" kern="0" dirty="1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用户属性</a:t>
            </a:r>
          </a:p>
        </p:txBody>
      </p:sp>
      <p:sp>
        <p:nvSpPr>
          <p:cNvPr id="15" name="矩形 14"/>
          <p:cNvSpPr/>
          <p:nvPr/>
        </p:nvSpPr>
        <p:spPr>
          <a:xfrm>
            <a:off x="470372" y="1612724"/>
            <a:ext cx="1443314" cy="180000"/>
          </a:xfrm>
          <a:prstGeom prst="rect"/>
          <a:solidFill>
            <a:srgbClr val="70AD4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801705">
              <a:defRPr/>
            </a:pPr>
            <a:r>
              <a:rPr lang="zh-CN" altLang="en-US" sz="800" b="1" kern="0" dirty="1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项目调查结论</a:t>
            </a:r>
          </a:p>
        </p:txBody>
      </p:sp>
      <p:sp>
        <p:nvSpPr>
          <p:cNvPr id="16" name="矩形 15"/>
          <p:cNvSpPr/>
          <p:nvPr/>
        </p:nvSpPr>
        <p:spPr>
          <a:xfrm>
            <a:off x="470372" y="3244005"/>
            <a:ext cx="1443314" cy="180000"/>
          </a:xfrm>
          <a:prstGeom prst="rect"/>
          <a:solidFill>
            <a:srgbClr val="70AD4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801705">
              <a:defRPr/>
            </a:pPr>
            <a:r>
              <a:rPr lang="zh-CN" altLang="en-US" sz="800" b="1" kern="0" dirty="1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用户基本信息</a:t>
            </a:r>
          </a:p>
        </p:txBody>
      </p:sp>
      <p:pic>
        <p:nvPicPr>
          <p:cNvPr id="17" name="图片 16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571923" y="6181295"/>
            <a:ext cx="2392943" cy="1358874"/>
          </a:xfrm>
          <a:prstGeom prst="rect"/>
        </p:spPr>
      </p:pic>
      <p:pic>
        <p:nvPicPr>
          <p:cNvPr id="18" name="图片 17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3107672" y="6042151"/>
            <a:ext cx="2425055" cy="1552828"/>
          </a:xfrm>
          <a:prstGeom prst="rect"/>
        </p:spPr>
      </p:pic>
      <p:sp>
        <p:nvSpPr>
          <p:cNvPr id="19" name="矩形 18"/>
          <p:cNvSpPr/>
          <p:nvPr/>
        </p:nvSpPr>
        <p:spPr>
          <a:xfrm>
            <a:off x="463548" y="3233741"/>
            <a:ext cx="3203575" cy="2431123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" name="图片 19"/>
          <p:cNvPicPr/>
          <p:nvPr/>
        </p:nvPicPr>
        <p:blipFill>
          <a:blip r:embed="rId8"/>
          <a:srcRect/>
          <a:stretch>
            <a:fillRect/>
          </a:stretch>
        </p:blipFill>
        <p:spPr>
          <a:xfrm>
            <a:off x="503683" y="753922"/>
            <a:ext cx="3119797" cy="762223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551368719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616951" y="6963102"/>
            <a:ext cx="1473645" cy="774407"/>
          </a:xfrm>
          <a:prstGeom prst="rect"/>
        </p:spPr>
      </p:pic>
      <p:pic>
        <p:nvPicPr>
          <p:cNvPr id="24" name="图片 23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869788" y="6963102"/>
            <a:ext cx="1395741" cy="776241"/>
          </a:xfrm>
          <a:prstGeom prst="rect"/>
        </p:spPr>
      </p:pic>
      <p:pic>
        <p:nvPicPr>
          <p:cNvPr id="21" name="图片 20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502390" y="5547931"/>
            <a:ext cx="2274485" cy="1231221"/>
          </a:xfrm>
          <a:prstGeom prst="rect"/>
        </p:spPr>
      </p:pic>
      <p:pic>
        <p:nvPicPr>
          <p:cNvPr id="22" name="图片 21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3057524" y="5570013"/>
            <a:ext cx="2585443" cy="1103741"/>
          </a:xfrm>
          <a:prstGeom prst="rect"/>
        </p:spPr>
      </p:pic>
      <p:pic>
        <p:nvPicPr>
          <p:cNvPr id="10" name="图片 9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550271" y="3676672"/>
            <a:ext cx="2323944" cy="1169373"/>
          </a:xfrm>
          <a:prstGeom prst="rect"/>
        </p:spPr>
      </p:pic>
      <p:pic>
        <p:nvPicPr>
          <p:cNvPr id="6" name="图片 5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2960936" y="1318886"/>
            <a:ext cx="2633494" cy="1218312"/>
          </a:xfrm>
          <a:prstGeom prst="rect"/>
        </p:spPr>
      </p:pic>
      <p:pic>
        <p:nvPicPr>
          <p:cNvPr id="3" name="图片 2"/>
          <p:cNvPicPr/>
          <p:nvPr/>
        </p:nvPicPr>
        <p:blipFill>
          <a:blip r:embed="rId8"/>
          <a:srcRect/>
          <a:stretch>
            <a:fillRect/>
          </a:stretch>
        </p:blipFill>
        <p:spPr>
          <a:xfrm>
            <a:off x="502390" y="1318886"/>
            <a:ext cx="2401477" cy="1219010"/>
          </a:xfrm>
          <a:prstGeom prst="rect"/>
        </p:spPr>
      </p:pic>
      <p:sp>
        <p:nvSpPr>
          <p:cNvPr id="47" name="矩形 46"/>
          <p:cNvSpPr/>
          <p:nvPr/>
        </p:nvSpPr>
        <p:spPr>
          <a:xfrm>
            <a:off x="463550" y="540611"/>
            <a:ext cx="5187950" cy="2072936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63550" y="4994633"/>
            <a:ext cx="5187948" cy="2745158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3550" y="2694985"/>
            <a:ext cx="2497386" cy="2218209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70374" y="548571"/>
            <a:ext cx="1443314" cy="180000"/>
          </a:xfrm>
          <a:prstGeom prst="rect"/>
          <a:solidFill>
            <a:srgbClr val="70AD4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801705">
              <a:defRPr/>
            </a:pPr>
            <a:r>
              <a:rPr lang="zh-CN" altLang="en-US" sz="800" b="1" kern="0" dirty="1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用户关注的视频题材和内容</a:t>
            </a:r>
          </a:p>
        </p:txBody>
      </p:sp>
      <p:sp>
        <p:nvSpPr>
          <p:cNvPr id="2" name="矩形 1"/>
          <p:cNvSpPr/>
          <p:nvPr/>
        </p:nvSpPr>
        <p:spPr>
          <a:xfrm>
            <a:off x="635475" y="816039"/>
            <a:ext cx="1978072" cy="553998"/>
          </a:xfrm>
          <a:prstGeom prst="rect"/>
        </p:spPr>
        <p:txBody>
          <a:bodyPr wrap="square">
            <a:spAutoFit/>
          </a:bodyPr>
          <a:lstStyle/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用户最为关注的</a:t>
            </a:r>
            <a:r>
              <a:rPr lang="en-US" altLang="zh-CN" sz="600" kern="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TOP3</a:t>
            </a:r>
            <a:r>
              <a:rPr lang="zh-CN" altLang="en-US" sz="600" kern="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题材分别为：电影、电视  剧和综艺类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不同属性用户偏好的视频题材不同：时尚享乐用户偏好网剧和演唱会、宅男宅女用户偏好动漫</a:t>
            </a:r>
            <a:endParaRPr lang="en-US" altLang="zh-CN" sz="600" ker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endParaRPr lang="en-US" altLang="zh-CN" sz="600" ker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057525" y="622049"/>
            <a:ext cx="2060963" cy="738664"/>
          </a:xfrm>
          <a:prstGeom prst="rect"/>
        </p:spPr>
        <p:txBody>
          <a:bodyPr wrap="square">
            <a:spAutoFit/>
          </a:bodyPr>
          <a:lstStyle/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各视频内容关注人数差距不大，表明用户对视频内容关注广泛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用户观看视频主要目的是为了放松和享受，所以娱乐、搞笑和爱情是其首选观看节目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家庭品质用户对亲子和教育类节目较感兴趣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悬疑、惊悚类节目可以带来强烈感官刺激，更容易被时尚享乐用户接受</a:t>
            </a:r>
          </a:p>
        </p:txBody>
      </p:sp>
      <p:sp>
        <p:nvSpPr>
          <p:cNvPr id="11" name="矩形 10"/>
          <p:cNvSpPr/>
          <p:nvPr/>
        </p:nvSpPr>
        <p:spPr>
          <a:xfrm>
            <a:off x="470374" y="4998599"/>
            <a:ext cx="1443314" cy="180000"/>
          </a:xfrm>
          <a:prstGeom prst="rect"/>
          <a:solidFill>
            <a:srgbClr val="70AD4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801705">
              <a:defRPr/>
            </a:pPr>
            <a:r>
              <a:rPr lang="zh-CN" altLang="en-US" sz="800" b="1" kern="0" dirty="1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会员续费分析</a:t>
            </a:r>
          </a:p>
        </p:txBody>
      </p:sp>
      <p:sp>
        <p:nvSpPr>
          <p:cNvPr id="12" name="矩形 11"/>
          <p:cNvSpPr/>
          <p:nvPr/>
        </p:nvSpPr>
        <p:spPr>
          <a:xfrm>
            <a:off x="470374" y="2702975"/>
            <a:ext cx="1443314" cy="180000"/>
          </a:xfrm>
          <a:prstGeom prst="rect"/>
          <a:solidFill>
            <a:srgbClr val="70AD4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801705">
              <a:defRPr/>
            </a:pPr>
            <a:r>
              <a:rPr lang="zh-CN" altLang="en-US" sz="800" b="1" kern="0" dirty="1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用户主要观看视频网站</a:t>
            </a:r>
          </a:p>
        </p:txBody>
      </p:sp>
      <p:sp>
        <p:nvSpPr>
          <p:cNvPr id="9" name="矩形 8"/>
          <p:cNvSpPr/>
          <p:nvPr/>
        </p:nvSpPr>
        <p:spPr>
          <a:xfrm>
            <a:off x="581500" y="2964413"/>
            <a:ext cx="2243256" cy="553998"/>
          </a:xfrm>
          <a:prstGeom prst="rect"/>
        </p:spPr>
        <p:txBody>
          <a:bodyPr wrap="square">
            <a:spAutoFit/>
          </a:bodyPr>
          <a:lstStyle/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用户观看视频集中在国内主流的网站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网络电视具有节目内容多、免费点播和回看等优点，受到许多消费者欢迎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时尚享乐用户偏好浏览弹幕网站和国外网站，而传统保守用户基本不使用</a:t>
            </a:r>
            <a:endParaRPr lang="en-US" altLang="zh-CN" sz="600" ker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198907" y="2964413"/>
            <a:ext cx="2232902" cy="369332"/>
          </a:xfrm>
          <a:prstGeom prst="rect"/>
        </p:spPr>
        <p:txBody>
          <a:bodyPr wrap="square">
            <a:spAutoFit/>
          </a:bodyPr>
          <a:lstStyle/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视频网站根据知名度明显分为三个梯队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优酷和</a:t>
            </a:r>
            <a:r>
              <a:rPr lang="en-US" altLang="zh-CN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AQYI</a:t>
            </a: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知名度最高，位列第一梯队，知名度远高于其他梯队，第二梯队知名度略高于第三梯队</a:t>
            </a:r>
          </a:p>
        </p:txBody>
      </p:sp>
      <p:pic>
        <p:nvPicPr>
          <p:cNvPr id="15" name="图片 14"/>
          <p:cNvPicPr/>
          <p:nvPr/>
        </p:nvPicPr>
        <p:blipFill>
          <a:blip r:embed="rId9"/>
          <a:srcRect/>
          <a:stretch>
            <a:fillRect/>
          </a:stretch>
        </p:blipFill>
        <p:spPr>
          <a:xfrm>
            <a:off x="3100107" y="3391822"/>
            <a:ext cx="2484513" cy="1454223"/>
          </a:xfrm>
          <a:prstGeom prst="rect"/>
        </p:spPr>
      </p:pic>
      <p:sp>
        <p:nvSpPr>
          <p:cNvPr id="19" name="矩形 18"/>
          <p:cNvSpPr/>
          <p:nvPr/>
        </p:nvSpPr>
        <p:spPr>
          <a:xfrm>
            <a:off x="3040055" y="2702382"/>
            <a:ext cx="1443314" cy="180000"/>
          </a:xfrm>
          <a:prstGeom prst="rect"/>
          <a:solidFill>
            <a:srgbClr val="70AD4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801705">
              <a:defRPr/>
            </a:pPr>
            <a:r>
              <a:rPr lang="zh-CN" altLang="en-US" sz="800" b="1" kern="0" dirty="1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用户主要观看视频网站排名</a:t>
            </a:r>
          </a:p>
        </p:txBody>
      </p:sp>
      <p:sp>
        <p:nvSpPr>
          <p:cNvPr id="20" name="矩形 19"/>
          <p:cNvSpPr/>
          <p:nvPr/>
        </p:nvSpPr>
        <p:spPr>
          <a:xfrm>
            <a:off x="3033231" y="2694985"/>
            <a:ext cx="2618267" cy="2218209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63550" y="5178599"/>
            <a:ext cx="2497386" cy="369332"/>
          </a:xfrm>
          <a:prstGeom prst="rect"/>
        </p:spPr>
        <p:txBody>
          <a:bodyPr wrap="square">
            <a:spAutoFit/>
          </a:bodyPr>
          <a:lstStyle/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绝大多数的</a:t>
            </a:r>
            <a:r>
              <a:rPr lang="en-US" altLang="zh-CN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VIP</a:t>
            </a: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会员表示到期后会续费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“使用率低”、“会员费较高”、“活动较少”、“资源不足”成为会员不继续缴费的主要原因</a:t>
            </a:r>
            <a:endParaRPr lang="en-US" altLang="zh-CN" sz="600" ker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033231" y="4998675"/>
            <a:ext cx="1443314" cy="180000"/>
          </a:xfrm>
          <a:prstGeom prst="rect"/>
          <a:solidFill>
            <a:srgbClr val="70AD4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801705">
              <a:defRPr/>
            </a:pPr>
            <a:r>
              <a:rPr lang="zh-CN" altLang="en-US" sz="800" b="1" kern="0" dirty="1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购买会员原因</a:t>
            </a:r>
          </a:p>
        </p:txBody>
      </p:sp>
      <p:sp>
        <p:nvSpPr>
          <p:cNvPr id="23" name="矩形 22"/>
          <p:cNvSpPr/>
          <p:nvPr/>
        </p:nvSpPr>
        <p:spPr>
          <a:xfrm>
            <a:off x="2984961" y="5189678"/>
            <a:ext cx="2585443" cy="369332"/>
          </a:xfrm>
          <a:prstGeom prst="rect"/>
        </p:spPr>
        <p:txBody>
          <a:bodyPr wrap="square">
            <a:spAutoFit/>
          </a:bodyPr>
          <a:lstStyle/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是否能参加线上、线下活动不足以成为购买会员的主要原因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用积分兑换网站商品和尊贵身份体现是时尚享乐用户主要考虑因素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线上、线下会员活动对传统保守会员吸引力最低</a:t>
            </a:r>
          </a:p>
        </p:txBody>
      </p:sp>
      <p:sp>
        <p:nvSpPr>
          <p:cNvPr id="28" name="矩形 27"/>
          <p:cNvSpPr/>
          <p:nvPr/>
        </p:nvSpPr>
        <p:spPr>
          <a:xfrm>
            <a:off x="3040055" y="6783102"/>
            <a:ext cx="1443314" cy="180000"/>
          </a:xfrm>
          <a:prstGeom prst="rect"/>
          <a:solidFill>
            <a:srgbClr val="70AD4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801705">
              <a:defRPr/>
            </a:pPr>
            <a:r>
              <a:rPr lang="zh-CN" altLang="en-US" sz="800" b="1" kern="0" dirty="1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会员续费分析</a:t>
            </a:r>
          </a:p>
        </p:txBody>
      </p:sp>
      <p:sp>
        <p:nvSpPr>
          <p:cNvPr id="29" name="矩形 28"/>
          <p:cNvSpPr/>
          <p:nvPr/>
        </p:nvSpPr>
        <p:spPr>
          <a:xfrm>
            <a:off x="470374" y="6783102"/>
            <a:ext cx="1443314" cy="180000"/>
          </a:xfrm>
          <a:prstGeom prst="rect"/>
          <a:solidFill>
            <a:srgbClr val="70AD4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801705">
              <a:defRPr/>
            </a:pPr>
            <a:r>
              <a:rPr lang="zh-CN" altLang="en-US" sz="800" b="1" kern="0" dirty="1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购买会员可以接受的最高价</a:t>
            </a:r>
          </a:p>
        </p:txBody>
      </p:sp>
    </p:spTree>
    <p:extLst>
      <p:ext uri="{BB962C8B-B14F-4D97-AF65-F5344CB8AC3E}">
        <p14:creationId xmlns:p14="http://schemas.microsoft.com/office/powerpoint/2010/main" val="3450363039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279913" y="6039136"/>
            <a:ext cx="2297838" cy="1655361"/>
          </a:xfrm>
          <a:prstGeom prst="rect"/>
        </p:spPr>
      </p:pic>
      <p:pic>
        <p:nvPicPr>
          <p:cNvPr id="15" name="图片 14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70374" y="6039136"/>
            <a:ext cx="2528007" cy="1655361"/>
          </a:xfrm>
          <a:prstGeom prst="rect"/>
        </p:spPr>
      </p:pic>
      <p:pic>
        <p:nvPicPr>
          <p:cNvPr id="13" name="图片 12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470374" y="2783692"/>
            <a:ext cx="5179654" cy="2122675"/>
          </a:xfrm>
          <a:prstGeom prst="rect"/>
        </p:spPr>
      </p:pic>
      <p:pic>
        <p:nvPicPr>
          <p:cNvPr id="2" name="图片 1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470374" y="856519"/>
            <a:ext cx="2528007" cy="1545237"/>
          </a:xfrm>
          <a:prstGeom prst="rect"/>
        </p:spPr>
      </p:pic>
      <p:sp>
        <p:nvSpPr>
          <p:cNvPr id="3" name="矩形 2"/>
          <p:cNvSpPr/>
          <p:nvPr/>
        </p:nvSpPr>
        <p:spPr>
          <a:xfrm>
            <a:off x="463550" y="549749"/>
            <a:ext cx="2534831" cy="1964851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13801" y="549748"/>
            <a:ext cx="2534831" cy="1964851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63551" y="2628900"/>
            <a:ext cx="5185082" cy="2277467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3550" y="5020667"/>
            <a:ext cx="2534831" cy="2709987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0374" y="562219"/>
            <a:ext cx="1443314" cy="180000"/>
          </a:xfrm>
          <a:prstGeom prst="rect"/>
          <a:solidFill>
            <a:srgbClr val="70AD4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801705">
              <a:defRPr/>
            </a:pPr>
            <a:r>
              <a:rPr lang="zh-CN" altLang="en-US" sz="800" b="1" kern="0" dirty="1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会员特权平均分</a:t>
            </a:r>
          </a:p>
        </p:txBody>
      </p:sp>
      <p:sp>
        <p:nvSpPr>
          <p:cNvPr id="9" name="矩形 8"/>
          <p:cNvSpPr/>
          <p:nvPr/>
        </p:nvSpPr>
        <p:spPr>
          <a:xfrm>
            <a:off x="470374" y="5029884"/>
            <a:ext cx="1443314" cy="180000"/>
          </a:xfrm>
          <a:prstGeom prst="rect"/>
          <a:solidFill>
            <a:srgbClr val="70AD4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801705">
              <a:defRPr/>
            </a:pPr>
            <a:r>
              <a:rPr lang="zh-CN" altLang="en-US" sz="800" b="1" kern="0" dirty="1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了解优酷会员的渠道</a:t>
            </a:r>
          </a:p>
        </p:txBody>
      </p:sp>
      <p:sp>
        <p:nvSpPr>
          <p:cNvPr id="10" name="矩形 9"/>
          <p:cNvSpPr/>
          <p:nvPr/>
        </p:nvSpPr>
        <p:spPr>
          <a:xfrm>
            <a:off x="3120625" y="5029884"/>
            <a:ext cx="1443314" cy="180000"/>
          </a:xfrm>
          <a:prstGeom prst="rect"/>
          <a:solidFill>
            <a:srgbClr val="70AD4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801705">
              <a:defRPr/>
            </a:pPr>
            <a:r>
              <a:rPr lang="zh-CN" altLang="en-US" sz="800" b="1" kern="0" dirty="1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会员特权平均分</a:t>
            </a:r>
          </a:p>
        </p:txBody>
      </p:sp>
      <p:sp>
        <p:nvSpPr>
          <p:cNvPr id="11" name="矩形 10"/>
          <p:cNvSpPr/>
          <p:nvPr/>
        </p:nvSpPr>
        <p:spPr>
          <a:xfrm>
            <a:off x="470374" y="2634546"/>
            <a:ext cx="1443314" cy="180000"/>
          </a:xfrm>
          <a:prstGeom prst="rect"/>
          <a:solidFill>
            <a:srgbClr val="70AD4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801705">
              <a:defRPr/>
            </a:pPr>
            <a:r>
              <a:rPr lang="zh-CN" altLang="en-US" sz="800" b="1" kern="0" dirty="1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会员特权平均分</a:t>
            </a:r>
          </a:p>
        </p:txBody>
      </p:sp>
      <p:sp>
        <p:nvSpPr>
          <p:cNvPr id="12" name="矩形 11"/>
          <p:cNvSpPr/>
          <p:nvPr/>
        </p:nvSpPr>
        <p:spPr>
          <a:xfrm>
            <a:off x="3119147" y="558664"/>
            <a:ext cx="1443314" cy="180000"/>
          </a:xfrm>
          <a:prstGeom prst="rect"/>
          <a:solidFill>
            <a:srgbClr val="70AD4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lvl="0" algn="ctr" defTabSz="801705">
              <a:defRPr/>
            </a:pPr>
            <a:r>
              <a:rPr lang="zh-CN" altLang="en-US" sz="800" b="1" kern="0" dirty="1">
                <a:solidFill>
                  <a:prstClr val="white"/>
                </a:solidFill>
                <a:latin typeface="微软雅黑" pitchFamily="34" charset="-122"/>
                <a:ea typeface="微软雅黑" pitchFamily="34" charset="-122"/>
              </a:rPr>
              <a:t>会员需添加的特权</a:t>
            </a:r>
          </a:p>
        </p:txBody>
      </p:sp>
      <p:pic>
        <p:nvPicPr>
          <p:cNvPr id="5" name="图片 4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3196850" y="852964"/>
            <a:ext cx="2380901" cy="1505791"/>
          </a:xfrm>
          <a:prstGeom prst="rect"/>
        </p:spPr>
      </p:pic>
      <p:sp>
        <p:nvSpPr>
          <p:cNvPr id="14" name="矩形 13"/>
          <p:cNvSpPr/>
          <p:nvPr/>
        </p:nvSpPr>
        <p:spPr>
          <a:xfrm>
            <a:off x="3113801" y="5020666"/>
            <a:ext cx="2534831" cy="2709987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63549" y="5320613"/>
            <a:ext cx="2534831" cy="646331"/>
          </a:xfrm>
          <a:prstGeom prst="rect"/>
        </p:spPr>
        <p:txBody>
          <a:bodyPr wrap="square">
            <a:spAutoFit/>
          </a:bodyPr>
          <a:lstStyle/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优酷对于推送会员的宣传渠道多样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官网已成为最有效的推广方式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微博、搜索、客户端等也越来越被消费者接受和认同，传统的推广方式，如亲友、广告等效果一般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五个标签中只有传统保守用户有特殊偏好，了解渠道大都是通过电视、报纸等传统媒体</a:t>
            </a:r>
            <a:endParaRPr lang="en-US" altLang="zh-CN" sz="600" ker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196850" y="5324183"/>
            <a:ext cx="2282726" cy="553998"/>
          </a:xfrm>
          <a:prstGeom prst="rect"/>
        </p:spPr>
        <p:txBody>
          <a:bodyPr wrap="square">
            <a:spAutoFit/>
          </a:bodyPr>
          <a:lstStyle/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用户对优酷电影节参与活动、线下观影团和明星见面会比较感兴趣</a:t>
            </a:r>
          </a:p>
          <a:p>
            <a:pPr marL="144000" lvl="0" indent="-144000" defTabSz="914400"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不同属性人群对优酷活动偏好也不同，家庭品质用户偏好优酷演唱会活动；明星见面会比较受时尚享乐用户青睐；传统保守用户对于影视分享学习会最不感兴趣</a:t>
            </a:r>
          </a:p>
        </p:txBody>
      </p:sp>
    </p:spTree>
    <p:extLst>
      <p:ext uri="{BB962C8B-B14F-4D97-AF65-F5344CB8AC3E}">
        <p14:creationId xmlns:p14="http://schemas.microsoft.com/office/powerpoint/2010/main" val="3924877034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10428" y="658186"/>
            <a:ext cx="4303254" cy="448504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以上数据分析均来自于尚普咨询《中国视频网站行业市场调研咨询案例》。</a:t>
            </a: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普咨询作为中国知名的独立第三方咨询领导品牌之一，专注于市场研究与投融资咨询，是中国第一批提供专项市场咨询服务的咨询机构。作为国家统计局涉外调查许可单位，建立了科学的数据分析方法与市场测算模型，拥有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项自主知识产权，目前自有数据库容量超过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多万条数据。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多年来，已为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多家机构提供定制化的专项市场研究咨询服务。</a:t>
            </a:r>
            <a:endParaRPr lang="en-US" altLang="zh-CN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荣获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杂志社、人民日报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新闻战线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杂志社颁发的“中国市场调查客户满意最佳品牌”、“中国行业诚信企业奖”，成功入选财政部首批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PPP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咨询机构库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还荣获“中国咨询服务机构百强”、“市场咨询行业先锋机构”、 “中国咨询服务最佳智库奖”、“中国旅游咨询服务首选品牌”等来自第三方评价机构的专业认可。</a:t>
            </a:r>
          </a:p>
        </p:txBody>
      </p:sp>
    </p:spTree>
    <p:extLst>
      <p:ext uri="{BB962C8B-B14F-4D97-AF65-F5344CB8AC3E}">
        <p14:creationId xmlns:p14="http://schemas.microsoft.com/office/powerpoint/2010/main" val="258533525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8449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3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游ゴシック Light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等线 Light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游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等线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solidFill>
          <a:srgbClr val="7030A0"/>
        </a:solidFill>
      </a:spPr>
      <a:bodyPr wrap="none" anchor="ctr">
        <a:spAutoFit/>
      </a:bodyPr>
      <a:lstStyle>
        <a:defPPr algn="ctr">
          <a:defRPr sz="8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Application>Microsoft Office PowerPoint</Application>
  <PresentationFormat>自定义</PresentationFormat>
  <Slides>5</Slide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顾梦薇</dc:creator>
  <cp:lastModifiedBy>zhengxu@shangpu-china.com</cp:lastModifiedBy>
  <cp:revision>1119</cp:revision>
  <dcterms:created xsi:type="dcterms:W3CDTF">2018-02-01T06:35:20.0000000Z</dcterms:created>
  <dcterms:modified xsi:type="dcterms:W3CDTF">2019-10-13T02:42:17.0000000Z</dcterms:modified>
</cp:coreProperties>
</file>