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Spire.Presentation for .NET 4.2.6.19040--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r:id="rId1" id="2147483660"/>
  </p:sldMasterIdLst>
  <p:notesMasterIdLst>
    <p:notesMasterId r:id="rId7"/>
  </p:notesMasterIdLst>
  <p:handoutMasterIdLst>
    <p:handoutMasterId r:id="rId8"/>
  </p:handoutMasterIdLst>
  <p:sldIdLst>
    <p:sldId r:id="rId2" id="429"/>
    <p:sldId r:id="rId3" id="814"/>
    <p:sldId r:id="rId4" id="815"/>
    <p:sldId r:id="rId5" id="816"/>
    <p:sldId r:id="rId6" id="1208"/>
  </p:sldIdLst>
  <p:sldSz cx="6119813" cy="8280400"/>
  <p:notesSz cx="6858000" cy="9144000"/>
  <p:custDataLst>
    <p:tags r:id="rId13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clrMru>
    <a:srgbClr val="4472C4"/>
    <a:srgbClr val="558ED5"/>
    <a:srgbClr val="9BBB59"/>
    <a:srgbClr val="157E9F"/>
    <a:srgbClr val="0070C0"/>
    <a:srgbClr val="DCE6F2"/>
    <a:srgbClr val="FFCCFF"/>
    <a:srgbClr val="FFCCCC"/>
    <a:srgbClr val="4BACC6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5" autoAdjust="0"/>
    <p:restoredTop sz="94238" autoAdjust="0"/>
  </p:normalViewPr>
  <p:slideViewPr>
    <p:cSldViewPr snapToGrid="0">
      <p:cViewPr varScale="1">
        <p:scale>
          <a:sx n="92" d="100"/>
          <a:sy n="92" d="100"/>
        </p:scale>
        <p:origin x="3252" y="90"/>
      </p:cViewPr>
      <p:guideLst>
        <p:guide orient="horz" pos="2608"/>
        <p:guide pos="1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"/>
    </p:cViewPr>
  </p:sorter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13" Type="http://schemas.openxmlformats.org/officeDocument/2006/relationships/tags" Target="tags/tag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notesMaster" Target="notesMasters/notesMaster1.xml" /><Relationship Id="rId8" Type="http://schemas.openxmlformats.org/officeDocument/2006/relationships/handoutMaster" Target="handoutMasters/handoutMaster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9AFC-BECB-4058-BE1C-2ADCBF05FC91}" type="datetimeFigureOut">
              <a:rPr lang="zh-CN" altLang="en-US" smtClean="0"/>
              <a:t>2019-10-13</a:t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E813-D21C-4345-B8C7-4BD3E009C5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3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C010-C8B4-4F10-8B32-911B7D8D5D8D}" type="datetimeFigureOut">
              <a:rPr lang="zh-CN" altLang="en-US" smtClean="0"/>
              <a:t>2019-10-13</a:t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2289175" y="1143000"/>
            <a:ext cx="227965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/>
              <a:t>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8248-4E48-4E75-9755-DB088FB055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1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3" name="图片 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8" name="图片 7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5" name="图片 1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30" name="图片 2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31" name="图片 3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34" name="图片 3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35" name="图片 3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32547427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9" name="图片 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2" name="图片 1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15" name="图片 14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6" name="图片 1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20" name="图片 1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4" name="图片 2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28" name="图片 2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75407282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2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fast"/>
  <p:timing>
    <p:tnLst>
      <p:par>
        <p:cTn id="1" restart="never" nodeType="tmRoot"/>
      </p:par>
    </p:tnLst>
  </p:timing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6.pn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openxmlformats.org/officeDocument/2006/relationships/image" Target="../media/image23.png" /><Relationship Id="rId9" Type="http://schemas.openxmlformats.org/officeDocument/2006/relationships/image" Target="../media/image2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4729" y="567728"/>
            <a:ext cx="4251127" cy="869549"/>
          </a:xfrm>
          <a:prstGeom prst="rect"/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中国物业服务行业市场调研咨询案例</a:t>
            </a:r>
          </a:p>
          <a:p>
            <a:pPr>
              <a:lnSpc>
                <a:spcPct val="150000"/>
              </a:lnSpc>
            </a:pPr>
            <a:r>
              <a:rPr lang="zh-CN" altLang="en-US" sz="14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满意度调研</a:t>
            </a:r>
            <a:endParaRPr lang="en-US" altLang="zh-CN" sz="1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4729" y="1989224"/>
            <a:ext cx="4303254" cy="4027384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物业服务这个行业中，客户满意度是衡量物业服务水平的一个重要标准。随着人们生活水平不断提高，对物业服务要求也越来越高。如何进一步做好服务，提高客户满意度，已经成为众多物业公司取得竞争优势不可或缺的要素。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委托方是北京一家大型国有集团，在北京核心城区持有经营近</a:t>
            </a:r>
            <a:r>
              <a:rPr lang="en-US" altLang="zh-CN" sz="1000" dirty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en-US" sz="1000" dirty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万平，已打造了十余个各具特色的商用地产园区。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通过对北京市区</a:t>
            </a:r>
            <a:r>
              <a:rPr lang="en-US" altLang="zh-CN" sz="1000" dirty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000" dirty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物业，上千家入驻企业租户进行入户访谈，全方面了解租户对物业管理服务的满意度情况和评价建议，深入挖掘目前存在的不足，探究改进方案。同时，建立完善的满意度指标体系，为未来满意度水平的连续监测创建科学的评价系统。最终报告将为客户完善办公楼的物业管理服务，提高租户忠诚度，增加出租率等方面提供有效的参考建议。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5778305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88716" y="5489540"/>
            <a:ext cx="2462784" cy="225879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3548" y="3203733"/>
            <a:ext cx="2628000" cy="2204228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: 圆角 5"/>
          <p:cNvSpPr/>
          <p:nvPr/>
        </p:nvSpPr>
        <p:spPr>
          <a:xfrm>
            <a:off x="463550" y="587267"/>
            <a:ext cx="972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kumimoji="0" lang="zh-CN" altLang="en-US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一级指标满意率</a:t>
            </a:r>
          </a:p>
        </p:txBody>
      </p:sp>
      <p:sp>
        <p:nvSpPr>
          <p:cNvPr id="494" name="矩形: 圆角 5"/>
          <p:cNvSpPr/>
          <p:nvPr/>
        </p:nvSpPr>
        <p:spPr>
          <a:xfrm>
            <a:off x="463549" y="3205043"/>
            <a:ext cx="1476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kumimoji="0" lang="zh-CN" altLang="en-US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调查指标</a:t>
            </a:r>
          </a:p>
        </p:txBody>
      </p:sp>
      <p:sp>
        <p:nvSpPr>
          <p:cNvPr id="167" name="矩形: 圆角 5"/>
          <p:cNvSpPr/>
          <p:nvPr/>
        </p:nvSpPr>
        <p:spPr>
          <a:xfrm>
            <a:off x="3944600" y="3791551"/>
            <a:ext cx="1044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lang="zh-CN" altLang="en-US" sz="800" b="1" kern="0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物业满意度模型</a:t>
            </a:r>
          </a:p>
        </p:txBody>
      </p:sp>
      <p:pic>
        <p:nvPicPr>
          <p:cNvPr id="20" name="图片 1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1214" y="3459757"/>
            <a:ext cx="2390224" cy="1925979"/>
          </a:xfrm>
          <a:prstGeom prst="rect"/>
        </p:spPr>
      </p:pic>
      <p:pic>
        <p:nvPicPr>
          <p:cNvPr id="21" name="图片 20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5197" y="5594785"/>
            <a:ext cx="2390224" cy="1989991"/>
          </a:xfrm>
          <a:prstGeom prst="rect"/>
        </p:spPr>
      </p:pic>
      <p:pic>
        <p:nvPicPr>
          <p:cNvPr id="17" name="图片 16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245690" y="1627692"/>
            <a:ext cx="2316178" cy="1412441"/>
          </a:xfrm>
          <a:prstGeom prst="rect"/>
        </p:spPr>
      </p:pic>
      <p:sp>
        <p:nvSpPr>
          <p:cNvPr id="173" name="矩形 172"/>
          <p:cNvSpPr/>
          <p:nvPr/>
        </p:nvSpPr>
        <p:spPr>
          <a:xfrm>
            <a:off x="458848" y="582954"/>
            <a:ext cx="2627999" cy="253920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463548" y="5489540"/>
            <a:ext cx="2628000" cy="225879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3188716" y="3203733"/>
            <a:ext cx="2462783" cy="2204228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5"/>
          <a:srcRect t="6986" r="12807"/>
          <a:stretch>
            <a:fillRect/>
          </a:stretch>
        </p:blipFill>
        <p:spPr>
          <a:xfrm>
            <a:off x="3305502" y="3642954"/>
            <a:ext cx="2322197" cy="1577785"/>
          </a:xfrm>
          <a:prstGeom prst="rect"/>
        </p:spPr>
      </p:pic>
      <p:pic>
        <p:nvPicPr>
          <p:cNvPr id="24" name="图片 23"/>
          <p:cNvPicPr/>
          <p:nvPr/>
        </p:nvPicPr>
        <p:blipFill>
          <a:blip r:embed="rId6"/>
          <a:srcRect t="7215" r="14451"/>
          <a:stretch>
            <a:fillRect/>
          </a:stretch>
        </p:blipFill>
        <p:spPr>
          <a:xfrm>
            <a:off x="3235209" y="5957868"/>
            <a:ext cx="2355855" cy="1608046"/>
          </a:xfrm>
          <a:prstGeom prst="rect"/>
        </p:spPr>
      </p:pic>
      <p:pic>
        <p:nvPicPr>
          <p:cNvPr id="30" name="图片 29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349863" y="3500690"/>
            <a:ext cx="1163468" cy="145433"/>
          </a:xfrm>
          <a:prstGeom prst="rect"/>
        </p:spPr>
      </p:pic>
      <p:pic>
        <p:nvPicPr>
          <p:cNvPr id="456" name="图片 455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013211" y="5733578"/>
            <a:ext cx="1074128" cy="153447"/>
          </a:xfrm>
          <a:prstGeom prst="rect"/>
        </p:spPr>
      </p:pic>
      <p:sp>
        <p:nvSpPr>
          <p:cNvPr id="203" name="矩形 202"/>
          <p:cNvSpPr/>
          <p:nvPr/>
        </p:nvSpPr>
        <p:spPr>
          <a:xfrm>
            <a:off x="3188716" y="577840"/>
            <a:ext cx="2462783" cy="2544314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2" name="图片 461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447231" y="1605466"/>
            <a:ext cx="2518190" cy="1516687"/>
          </a:xfrm>
          <a:prstGeom prst="rect"/>
        </p:spPr>
      </p:pic>
      <p:sp>
        <p:nvSpPr>
          <p:cNvPr id="205" name="矩形: 圆角 5"/>
          <p:cNvSpPr/>
          <p:nvPr/>
        </p:nvSpPr>
        <p:spPr>
          <a:xfrm>
            <a:off x="3194046" y="584664"/>
            <a:ext cx="900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kumimoji="0" lang="zh-CN" altLang="en-US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物理满意度</a:t>
            </a:r>
          </a:p>
        </p:txBody>
      </p:sp>
      <p:sp>
        <p:nvSpPr>
          <p:cNvPr id="2" name="矩形 1"/>
          <p:cNvSpPr/>
          <p:nvPr/>
        </p:nvSpPr>
        <p:spPr>
          <a:xfrm>
            <a:off x="3188717" y="885961"/>
            <a:ext cx="2483866" cy="923330"/>
          </a:xfrm>
          <a:prstGeom prst="rect"/>
        </p:spPr>
        <p:txBody>
          <a:bodyPr wrap="square">
            <a:spAutoFit/>
          </a:bodyPr>
          <a:lstStyle/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关注度的计算，目的是建立物业满意度的分析模型，本分析模型由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满意度均值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关注度的交叉对比构成，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并且将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一级指标、二级指标、细项指标分别纳入四个象限，分析各级指标对整体均值的影响关系。</a:t>
            </a:r>
          </a:p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模型原点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座标与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座标，分别对应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细项指标满意度均值、关注度的算数平均数。</a:t>
            </a:r>
            <a:endParaRPr lang="en-US" altLang="zh-TW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占位符 4"/>
          <p:cNvSpPr txBox="1"/>
          <p:nvPr/>
        </p:nvSpPr>
        <p:spPr>
          <a:xfrm>
            <a:off x="447230" y="872512"/>
            <a:ext cx="2612676" cy="732955"/>
          </a:xfrm>
          <a:prstGeom prst="rect"/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 fontAlgn="auto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服务质量均值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高于行业平均</a:t>
            </a:r>
            <a:r>
              <a:rPr lang="en-US" altLang="zh-TW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分。但各园区得分差距较大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6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5738" indent="-185738" fontAlgn="auto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满意度高分项集中在服务人员、维修维护人员表现。满意率高分项集中在维修维护人员表现。</a:t>
            </a:r>
            <a:endParaRPr lang="en-US" altLang="zh-TW" sz="6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5738" indent="-185738" fontAlgn="auto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环星园区、三川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园区、北无园区均值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表现较差，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存在较大改善空间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6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5738" indent="-185738" fontAlgn="auto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器件园区总体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满意率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表现最好，为</a:t>
            </a:r>
            <a:r>
              <a:rPr lang="en-US" altLang="zh-CN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，北无园区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低，为</a:t>
            </a:r>
            <a:r>
              <a:rPr lang="en-US" altLang="zh-CN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6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: 圆角 5"/>
          <p:cNvSpPr/>
          <p:nvPr/>
        </p:nvSpPr>
        <p:spPr>
          <a:xfrm>
            <a:off x="3195054" y="3205043"/>
            <a:ext cx="905816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lang="en-US" altLang="zh-CN" sz="800" b="1" kern="0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800" b="1" kern="0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kumimoji="0" lang="zh-CN" altLang="en-US" sz="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: 圆角 5"/>
          <p:cNvSpPr/>
          <p:nvPr/>
        </p:nvSpPr>
        <p:spPr>
          <a:xfrm>
            <a:off x="3193843" y="5495419"/>
            <a:ext cx="907027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kumimoji="0" lang="en-US" altLang="zh-CN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kumimoji="0" lang="zh-CN" altLang="en-US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56839439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8849" y="582955"/>
            <a:ext cx="5192650" cy="220790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384" y="5120145"/>
            <a:ext cx="5192651" cy="2616993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r="5060"/>
          <a:stretch>
            <a:fillRect/>
          </a:stretch>
        </p:blipFill>
        <p:spPr>
          <a:xfrm>
            <a:off x="618132" y="785862"/>
            <a:ext cx="3182343" cy="1420723"/>
          </a:xfrm>
          <a:prstGeom prst="rect"/>
        </p:spPr>
      </p:pic>
      <p:pic>
        <p:nvPicPr>
          <p:cNvPr id="6" name="图片 5"/>
          <p:cNvPicPr/>
          <p:nvPr/>
        </p:nvPicPr>
        <p:blipFill>
          <a:blip r:embed="rId3"/>
          <a:srcRect t="43279" b="8467"/>
          <a:stretch>
            <a:fillRect/>
          </a:stretch>
        </p:blipFill>
        <p:spPr>
          <a:xfrm>
            <a:off x="618132" y="2055765"/>
            <a:ext cx="2932218" cy="707456"/>
          </a:xfrm>
          <a:prstGeom prst="rect"/>
        </p:spPr>
      </p:pic>
      <p:sp>
        <p:nvSpPr>
          <p:cNvPr id="7" name="矩形: 圆角 5"/>
          <p:cNvSpPr/>
          <p:nvPr/>
        </p:nvSpPr>
        <p:spPr>
          <a:xfrm>
            <a:off x="461490" y="587584"/>
            <a:ext cx="972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kumimoji="0" lang="zh-CN" altLang="en-US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整体表现满意率</a:t>
            </a:r>
          </a:p>
        </p:txBody>
      </p:sp>
      <p:sp>
        <p:nvSpPr>
          <p:cNvPr id="9" name="文本占位符 4"/>
          <p:cNvSpPr txBox="1"/>
          <p:nvPr/>
        </p:nvSpPr>
        <p:spPr>
          <a:xfrm>
            <a:off x="3876675" y="1008552"/>
            <a:ext cx="1784290" cy="931730"/>
          </a:xfrm>
          <a:prstGeom prst="rect"/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楼宇系统均值偏低，主要问题集中在办公区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空调时长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方面。其中以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龙潭湖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园区、三川园区、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易亨大厦、北无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园区表现较差。</a:t>
            </a:r>
            <a:endParaRPr lang="en-US" altLang="zh-TW" sz="6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园区在楼宇系统的低分项，主要原因为：洗手池硬件（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三川、易亨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、龙潭湖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、瑞普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卫生间通风效果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三川、北无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）、办公区温度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适宜度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（三川、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北无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6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餐厅环境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一级指标方面，低分项主要集中在：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餐点菜品及味道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方面表现；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易亨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</a:t>
            </a:r>
            <a:r>
              <a:rPr lang="zh-CN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得分最低</a:t>
            </a:r>
            <a:r>
              <a:rPr lang="zh-TW" altLang="en-US" sz="600" b="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6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53534" y="3475270"/>
            <a:ext cx="2166774" cy="1466215"/>
          </a:xfrm>
          <a:prstGeom prst="rect"/>
        </p:spPr>
      </p:pic>
      <p:pic>
        <p:nvPicPr>
          <p:cNvPr id="10" name="图片 9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235689" y="3497602"/>
            <a:ext cx="2149027" cy="1466215"/>
          </a:xfrm>
          <a:prstGeom prst="rect"/>
        </p:spPr>
      </p:pic>
      <p:sp>
        <p:nvSpPr>
          <p:cNvPr id="11" name="矩形 10"/>
          <p:cNvSpPr/>
          <p:nvPr/>
        </p:nvSpPr>
        <p:spPr>
          <a:xfrm>
            <a:off x="458849" y="2873622"/>
            <a:ext cx="5202116" cy="213348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461490" y="2878546"/>
            <a:ext cx="1548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lang="zh-TW" altLang="en-US" sz="800" b="1" dirty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数据对比</a:t>
            </a:r>
            <a:r>
              <a:rPr lang="en-US" altLang="zh-CN" sz="800" b="1" dirty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TW" altLang="en-US" sz="800" b="1" dirty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北无园区（满意率）</a:t>
            </a:r>
            <a:endParaRPr kumimoji="0" lang="zh-CN" altLang="en-US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938" y="3074083"/>
            <a:ext cx="5060562" cy="369332"/>
          </a:xfrm>
          <a:prstGeom prst="rect"/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在满意率方面，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北无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</a:t>
            </a:r>
            <a:r>
              <a:rPr lang="en-US" altLang="zh-TW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项指标都呈现下滑趋势。其中，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租赁服务、楼宇系统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方面的下滑最为严重，分别达到</a:t>
            </a:r>
            <a:r>
              <a:rPr lang="en-US" altLang="zh-TW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％、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en-US" altLang="zh-TW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租赁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服务当中，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销售人员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表现的满意率相较去年下降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％，是导致一级指标下滑的主要原因。</a:t>
            </a:r>
            <a:endParaRPr lang="en-US" altLang="zh-TW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457681" y="5121760"/>
            <a:ext cx="3532186" cy="186562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lang="zh-TW" altLang="en-US" sz="800" b="1" dirty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整体均值相较行业基准，从及格进步至相对突出，带动</a:t>
            </a:r>
            <a:r>
              <a:rPr lang="en-US" altLang="zh-TW" sz="800" b="1" dirty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</a:t>
            </a:r>
            <a:r>
              <a:rPr lang="zh-TW" altLang="en-US" sz="800" b="1" dirty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大幅提升</a:t>
            </a:r>
            <a:endParaRPr kumimoji="0" lang="zh-CN" altLang="en-US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1374" y="5331495"/>
            <a:ext cx="4704176" cy="352982"/>
          </a:xfrm>
          <a:prstGeom prst="rect"/>
        </p:spPr>
        <p:txBody>
          <a:bodyPr wrap="square">
            <a:spAutoFit/>
          </a:bodyPr>
          <a:lstStyle/>
          <a:p>
            <a:pPr marL="180975" indent="-180975" fontAlgn="auto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与去年</a:t>
            </a:r>
            <a:r>
              <a:rPr lang="en-US" altLang="zh-TW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指数相较起来，总体</a:t>
            </a:r>
            <a:r>
              <a:rPr lang="en-US" altLang="zh-TW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0.2%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，提升至</a:t>
            </a:r>
            <a:r>
              <a:rPr lang="en-US" altLang="zh-TW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62.7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en-US" altLang="zh-TW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fontAlgn="auto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共有五个园区在今年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指数有所下降，分别是龙潭湖园区、环星园区、三川园区、瑞普园区及大观园园区</a:t>
            </a:r>
            <a:r>
              <a:rPr lang="zh-TW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41744" y="5889610"/>
            <a:ext cx="4982756" cy="176176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53518026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图片 48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8128" y="6384374"/>
            <a:ext cx="2168026" cy="1489743"/>
          </a:xfrm>
          <a:prstGeom prst="rect"/>
        </p:spPr>
      </p:pic>
      <p:sp>
        <p:nvSpPr>
          <p:cNvPr id="4" name="矩形 3"/>
          <p:cNvSpPr/>
          <p:nvPr/>
        </p:nvSpPr>
        <p:spPr>
          <a:xfrm>
            <a:off x="463550" y="559274"/>
            <a:ext cx="5187949" cy="1614083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3550" y="2275205"/>
            <a:ext cx="2985502" cy="3881782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60056" y="2275204"/>
            <a:ext cx="2091443" cy="180646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: 圆角 5"/>
          <p:cNvSpPr/>
          <p:nvPr/>
        </p:nvSpPr>
        <p:spPr>
          <a:xfrm>
            <a:off x="474183" y="566776"/>
            <a:ext cx="972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kumimoji="0" lang="en-US" altLang="zh-CN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kumimoji="0" lang="zh-CN" altLang="en-US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年低分项分析</a:t>
            </a:r>
          </a:p>
        </p:txBody>
      </p:sp>
      <p:sp>
        <p:nvSpPr>
          <p:cNvPr id="494" name="矩形: 圆角 5"/>
          <p:cNvSpPr/>
          <p:nvPr/>
        </p:nvSpPr>
        <p:spPr>
          <a:xfrm>
            <a:off x="3560055" y="4185439"/>
            <a:ext cx="1008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kumimoji="0" lang="zh-CN" altLang="en-US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一级指标均值分布</a:t>
            </a:r>
          </a:p>
        </p:txBody>
      </p:sp>
      <p:sp>
        <p:nvSpPr>
          <p:cNvPr id="167" name="矩形: 圆角 5"/>
          <p:cNvSpPr/>
          <p:nvPr/>
        </p:nvSpPr>
        <p:spPr>
          <a:xfrm>
            <a:off x="463550" y="6262713"/>
            <a:ext cx="1044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lang="zh-CN" altLang="en-US" sz="800" b="1" kern="0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整体表现均值</a:t>
            </a:r>
          </a:p>
        </p:txBody>
      </p:sp>
      <p:pic>
        <p:nvPicPr>
          <p:cNvPr id="2" name="图片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9427" y="803566"/>
            <a:ext cx="2346238" cy="1274197"/>
          </a:xfrm>
          <a:prstGeom prst="rect"/>
        </p:spPr>
      </p:pic>
      <p:pic>
        <p:nvPicPr>
          <p:cNvPr id="8" name="图片 7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137391" y="803566"/>
            <a:ext cx="2402382" cy="1304688"/>
          </a:xfrm>
          <a:prstGeom prst="rect"/>
        </p:spPr>
      </p:pic>
      <p:pic>
        <p:nvPicPr>
          <p:cNvPr id="13" name="图片 12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58128" y="2462565"/>
            <a:ext cx="2806216" cy="1931876"/>
          </a:xfrm>
          <a:prstGeom prst="rect"/>
        </p:spPr>
      </p:pic>
      <p:pic>
        <p:nvPicPr>
          <p:cNvPr id="14" name="图片 13"/>
          <p:cNvPicPr/>
          <p:nvPr/>
        </p:nvPicPr>
        <p:blipFill>
          <a:blip r:embed="rId6"/>
          <a:srcRect t="4423"/>
          <a:stretch>
            <a:fillRect/>
          </a:stretch>
        </p:blipFill>
        <p:spPr>
          <a:xfrm>
            <a:off x="679427" y="4326431"/>
            <a:ext cx="2678728" cy="1762546"/>
          </a:xfrm>
          <a:prstGeom prst="rect"/>
        </p:spPr>
      </p:pic>
      <p:sp>
        <p:nvSpPr>
          <p:cNvPr id="22" name="矩形: 圆角 5"/>
          <p:cNvSpPr/>
          <p:nvPr/>
        </p:nvSpPr>
        <p:spPr>
          <a:xfrm>
            <a:off x="474183" y="2278486"/>
            <a:ext cx="1044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lang="zh-CN" altLang="en-US" sz="800" b="1" kern="0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整体二级指标</a:t>
            </a:r>
          </a:p>
        </p:txBody>
      </p:sp>
      <p:sp>
        <p:nvSpPr>
          <p:cNvPr id="27" name="矩形 26"/>
          <p:cNvSpPr/>
          <p:nvPr/>
        </p:nvSpPr>
        <p:spPr>
          <a:xfrm>
            <a:off x="463550" y="6258307"/>
            <a:ext cx="5187948" cy="1637531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60055" y="4183518"/>
            <a:ext cx="2091443" cy="197347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/>
          <p:nvPr/>
        </p:nvPicPr>
        <p:blipFill>
          <a:blip r:embed="rId7"/>
          <a:srcRect l="16671" t="305" r="18433"/>
          <a:stretch>
            <a:fillRect/>
          </a:stretch>
        </p:blipFill>
        <p:spPr>
          <a:xfrm>
            <a:off x="3734809" y="2611630"/>
            <a:ext cx="784824" cy="1320975"/>
          </a:xfrm>
          <a:prstGeom prst="rect"/>
        </p:spPr>
      </p:pic>
      <p:pic>
        <p:nvPicPr>
          <p:cNvPr id="26" name="图片 25"/>
          <p:cNvPicPr/>
          <p:nvPr/>
        </p:nvPicPr>
        <p:blipFill>
          <a:blip r:embed="rId8"/>
          <a:srcRect l="17052" r="13811"/>
          <a:stretch>
            <a:fillRect/>
          </a:stretch>
        </p:blipFill>
        <p:spPr>
          <a:xfrm>
            <a:off x="4630637" y="2625286"/>
            <a:ext cx="827912" cy="1307319"/>
          </a:xfrm>
          <a:prstGeom prst="rect"/>
        </p:spPr>
      </p:pic>
      <p:sp>
        <p:nvSpPr>
          <p:cNvPr id="33" name="矩形: 圆角 5"/>
          <p:cNvSpPr/>
          <p:nvPr/>
        </p:nvSpPr>
        <p:spPr>
          <a:xfrm>
            <a:off x="3570689" y="2282565"/>
            <a:ext cx="972000" cy="180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0" bIns="36000" rtlCol="0" anchor="ctr"/>
          <a:lstStyle/>
          <a:p>
            <a:pPr lvl="0" algn="ctr" defTabSz="846512"/>
            <a:r>
              <a:rPr kumimoji="0" lang="en-US" altLang="zh-CN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kumimoji="0" lang="zh-CN" altLang="en-US" sz="800" b="1" i="0" u="none" strike="noStrike" kern="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年低分项</a:t>
            </a:r>
          </a:p>
        </p:txBody>
      </p:sp>
      <p:pic>
        <p:nvPicPr>
          <p:cNvPr id="482" name="图片 481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2778116" y="6404602"/>
            <a:ext cx="2761657" cy="1398885"/>
          </a:xfrm>
          <a:prstGeom prst="rect"/>
        </p:spPr>
      </p:pic>
      <p:pic>
        <p:nvPicPr>
          <p:cNvPr id="485" name="图片 484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3482577" y="4412652"/>
            <a:ext cx="2168921" cy="1693623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984093199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10428" y="658186"/>
            <a:ext cx="4303254" cy="4485042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以上数据分析均来自于尚普咨询《中国物业服务行业市场调研咨询案例》。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尚普咨询作为中国知名的独立第三方咨询领导品牌之一，专注于市场研究与投融资咨询，是中国第一批提供专项市场咨询服务的咨询机构。作为国家统计局涉外调查许可单位，建立了科学的数据分析方法与市场测算模型，拥有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项自主知识产权，目前自有数据库容量超过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多万条数据。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多年来，已为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多家机构提供定制化的专项市场研究咨询服务。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荣获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杂志社、人民日报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新闻战线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杂志社颁发的“中国市场调查客户满意最佳品牌”、“中国行业诚信企业奖”，成功入选财政部首批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咨询机构库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还荣获“中国咨询服务机构百强”、“市场咨询行业先锋机构”、 “中国咨询服务最佳智库奖”、“中国旅游咨询服务首选品牌”等来自第三方评价机构的专业认可。</a:t>
            </a:r>
          </a:p>
        </p:txBody>
      </p:sp>
    </p:spTree>
    <p:extLst>
      <p:ext uri="{BB962C8B-B14F-4D97-AF65-F5344CB8AC3E}">
        <p14:creationId xmlns:p14="http://schemas.microsoft.com/office/powerpoint/2010/main" val="1283517296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1844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rgbClr val="7030A0"/>
        </a:solidFill>
      </a:spPr>
      <a:bodyPr wrap="none" anchor="ctr">
        <a:spAutoFit/>
      </a:bodyPr>
      <a:lstStyle>
        <a:defPPr algn="ctr">
          <a:defRPr sz="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Application>Microsoft Office PowerPoint</Application>
  <PresentationFormat>自定义</PresentationFormat>
  <Slides>5</Slide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顾梦薇</dc:creator>
  <cp:lastModifiedBy>zhengxu@shangpu-china.com</cp:lastModifiedBy>
  <cp:revision>1124</cp:revision>
  <dcterms:created xsi:type="dcterms:W3CDTF">2018-02-01T06:35:20.0000000Z</dcterms:created>
  <dcterms:modified xsi:type="dcterms:W3CDTF">2019-10-13T02:41:09.0000000Z</dcterms:modified>
</cp:coreProperties>
</file>