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2.6.19040--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r:id="rId1" id="2147483660"/>
  </p:sldMasterIdLst>
  <p:notesMasterIdLst>
    <p:notesMasterId r:id="rId7"/>
  </p:notesMasterIdLst>
  <p:handoutMasterIdLst>
    <p:handoutMasterId r:id="rId8"/>
  </p:handoutMasterIdLst>
  <p:sldIdLst>
    <p:sldId r:id="rId2" id="1038"/>
    <p:sldId r:id="rId3" id="1039"/>
    <p:sldId r:id="rId4" id="1040"/>
    <p:sldId r:id="rId5" id="1041"/>
    <p:sldId r:id="rId6" id="1228"/>
  </p:sldIdLst>
  <p:sldSz cx="6119813" cy="8280400"/>
  <p:notesSz cx="6858000" cy="9144000"/>
  <p:custDataLst>
    <p:tags r:id="rId13"/>
  </p:custDataLst>
  <p:kinsoku lang="zh-CN" invalStChars="!),.:;?]}、。—ˇ¨〃々～‖…’”〕〉》」』〗】∶！＂＇），．：；？］｀｜｝·" invalEndChars="([{‘“〔〈《「『〖【（［｛．·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1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4472C4"/>
    <a:srgbClr val="558ED5"/>
    <a:srgbClr val="9BBB59"/>
    <a:srgbClr val="157E9F"/>
    <a:srgbClr val="0070C0"/>
    <a:srgbClr val="DCE6F2"/>
    <a:srgbClr val="FFCCFF"/>
    <a:srgbClr val="FFCCCC"/>
    <a:srgbClr val="4BACC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25" autoAdjust="0"/>
    <p:restoredTop sz="94238" autoAdjust="0"/>
  </p:normalViewPr>
  <p:slideViewPr>
    <p:cSldViewPr snapToGrid="0">
      <p:cViewPr varScale="1">
        <p:scale>
          <a:sx n="92" d="100"/>
          <a:sy n="92" d="100"/>
        </p:scale>
        <p:origin x="3252" y="90"/>
      </p:cViewPr>
      <p:guideLst>
        <p:guide orient="horz" pos="2608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"/>
    </p:cViewPr>
  </p:sorter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3.xml" /><Relationship Id="rId12" Type="http://schemas.openxmlformats.org/officeDocument/2006/relationships/tableStyles" Target="tableStyles.xml" /><Relationship Id="rId13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notesMaster" Target="notesMasters/notesMaster1.xml" /><Relationship Id="rId8" Type="http://schemas.openxmlformats.org/officeDocument/2006/relationships/handoutMaster" Target="handoutMasters/handoutMaster1.xml" /><Relationship Id="rId9" Type="http://schemas.openxmlformats.org/officeDocument/2006/relationships/presProps" Target="presProps.xml" /></Relationships>
</file>

<file path=ppt/charts/_rels/chart1.xml.rels>&#65279;<?xml version="1.0" encoding="utf-8" standalone="yes"?><Relationships xmlns="http://schemas.openxmlformats.org/package/2006/relationships"><Relationship Id="rId1" Type="http://schemas.microsoft.com/office/2011/relationships/chartStyle" Target="style1.xml" /><Relationship Id="rId2" Type="http://schemas.microsoft.com/office/2011/relationships/chartColorStyle" Target="colors1.xml" /><Relationship Id="rId3" Type="http://schemas.openxmlformats.org/officeDocument/2006/relationships/package" Target="../embeddings/Microsoft_Excel_Worksheet1.xlsx" /></Relationships>
</file>

<file path=ppt/charts/_rels/chart2.xml.rels>&#65279;<?xml version="1.0" encoding="utf-8" standalone="yes"?><Relationships xmlns="http://schemas.openxmlformats.org/package/2006/relationships"><Relationship Id="rId1" Type="http://schemas.microsoft.com/office/2011/relationships/chartStyle" Target="style2.xml" /><Relationship Id="rId2" Type="http://schemas.microsoft.com/office/2011/relationships/chartColorStyle" Target="colors2.xml" /><Relationship Id="rId3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957757"/>
          <c:y val="0.11179968"/>
          <c:w val="0.452250928"/>
          <c:h val="0.8127406"/>
        </c:manualLayout>
      </c:layout>
      <c:pieChart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总人数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6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苏皖鲁区</c:v>
                </c:pt>
                <c:pt idx="1">
                  <c:v>华北区</c:v>
                </c:pt>
                <c:pt idx="2">
                  <c:v>中南区 </c:v>
                </c:pt>
                <c:pt idx="3">
                  <c:v>豫赣区</c:v>
                </c:pt>
                <c:pt idx="4">
                  <c:v>渝浙黔区</c:v>
                </c:pt>
                <c:pt idx="5">
                  <c:v>华南区</c:v>
                </c:pt>
                <c:pt idx="6">
                  <c:v>川滇区</c:v>
                </c:pt>
                <c:pt idx="7">
                  <c:v>东北区</c:v>
                </c:pt>
                <c:pt idx="8">
                  <c:v>西北区</c:v>
                </c:pt>
                <c:pt idx="9">
                  <c:v>上海区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0.25235032162296001</c:v>
                </c:pt>
                <c:pt idx="1">
                  <c:v>0.111331024245423</c:v>
                </c:pt>
                <c:pt idx="2">
                  <c:v>0.111331024245423</c:v>
                </c:pt>
                <c:pt idx="3">
                  <c:v>0.10390895596239499</c:v>
                </c:pt>
                <c:pt idx="4">
                  <c:v>9.8960910440376096E-2</c:v>
                </c:pt>
                <c:pt idx="5">
                  <c:v>8.9064819396338896E-2</c:v>
                </c:pt>
                <c:pt idx="6">
                  <c:v>7.1746660069272605E-2</c:v>
                </c:pt>
                <c:pt idx="7">
                  <c:v>6.9767441860465504E-2</c:v>
                </c:pt>
                <c:pt idx="8">
                  <c:v>5.19544779811974E-2</c:v>
                </c:pt>
                <c:pt idx="9">
                  <c:v>3.9584364176150397E-2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BDE-4CC4-81C2-ED8BF56B32E9}"/>
            </c:ext>
          </c:extLst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DE-4CC4-81C2-ED8BF56B32E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BDE-4CC4-81C2-ED8BF56B32E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BDE-4CC4-81C2-ED8BF56B32E9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BDE-4CC4-81C2-ED8BF56B32E9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BDE-4CC4-81C2-ED8BF56B32E9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BDE-4CC4-81C2-ED8BF56B32E9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BDE-4CC4-81C2-ED8BF56B32E9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BDE-4CC4-81C2-ED8BF56B32E9}"/>
              </c:ext>
            </c:extLst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BDE-4CC4-81C2-ED8BF56B32E9}"/>
              </c:ext>
            </c:extLst>
          </c:dPt>
          <c:dPt>
            <c:idx val="9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BDE-4CC4-81C2-ED8BF56B32E9}"/>
              </c:ext>
            </c:extLst>
          </c:dPt>
        </c:ser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7857"/>
          <c:y val="0.08716885"/>
          <c:w val="0.169875354"/>
          <c:h val="0.8673686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6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 sz="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584732"/>
          <c:y val="0.0902777761"/>
          <c:w val="0.410079122"/>
          <c:h val="0.7940628"/>
        </c:manualLayout>
      </c:layout>
      <c:doughnutChart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占比</c:v>
                </c:pt>
              </c:strCache>
            </c:strRef>
          </c:tx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6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基本工资</c:v>
                </c:pt>
                <c:pt idx="1">
                  <c:v>岗位津贴</c:v>
                </c:pt>
                <c:pt idx="2">
                  <c:v>销售奖金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0.28100000000000003</c:v>
                </c:pt>
                <c:pt idx="1">
                  <c:v>4.9000000000000099E-2</c:v>
                </c:pt>
                <c:pt idx="2">
                  <c:v>0.67000000000000304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27-4235-A3B2-3F0A20DD4AC3}"/>
            </c:ext>
          </c:extLst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D27-4235-A3B2-3F0A20DD4AC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D27-4235-A3B2-3F0A20DD4AC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27-4235-A3B2-3F0A20DD4AC3}"/>
              </c:ext>
            </c:extLst>
          </c:dPt>
        </c:ser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8054967"/>
          <c:y val="0.133796826"/>
          <c:w val="0.2852397"/>
          <c:h val="0.59536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6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 sz="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909517"/>
          <c:y val="0.0706916"/>
          <c:w val="0.8842433"/>
          <c:h val="0.6809154"/>
        </c:manualLayout>
      </c:layout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871602680"/>
        <c:axId val="871608560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销售团队</c:v>
                </c:pt>
              </c:strCache>
            </c:strRef>
          </c:tx>
          <c:spPr>
            <a:solidFill>
              <a:srgbClr val="157E9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6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2800</c:v>
                </c:pt>
                <c:pt idx="1">
                  <c:v>2100</c:v>
                </c:pt>
                <c:pt idx="2">
                  <c:v>2270</c:v>
                </c:pt>
                <c:pt idx="3">
                  <c:v>2250</c:v>
                </c:pt>
                <c:pt idx="4">
                  <c:v>2300</c:v>
                </c:pt>
                <c:pt idx="5">
                  <c:v>2350</c:v>
                </c:pt>
                <c:pt idx="6">
                  <c:v>2450</c:v>
                </c:pt>
                <c:pt idx="7">
                  <c:v>2570</c:v>
                </c:pt>
                <c:pt idx="8">
                  <c:v>2650</c:v>
                </c:pt>
                <c:pt idx="9">
                  <c:v>2600</c:v>
                </c:pt>
                <c:pt idx="10">
                  <c:v>2700</c:v>
                </c:pt>
                <c:pt idx="11">
                  <c:v>2790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06-4A5E-B20D-871F0061C585}"/>
            </c:ext>
          </c:extLst>
        </c:ser>
        <c:gapWidth/>
        <c:overlap/>
      </c:barChart>
      <c:catAx>
        <c:axId val="871602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6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71608560"/>
        <c:crosses val="autoZero"/>
        <c:auto val="1"/>
        <c:lblAlgn val="ctr"/>
        <c:lblOffset val="100"/>
        <c:noMultiLvlLbl val="0"/>
      </c:catAx>
      <c:valAx>
        <c:axId val="871608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71602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zh-CN" sz="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95321544"/>
          <c:y val="0.1928289"/>
          <c:w val="0.880935669"/>
          <c:h val="0.478942662"/>
        </c:manualLayout>
      </c:layout>
      <c:barChart>
        <c:dLbls>
          <c:showLegendKey val="0"/>
          <c:showVal val="1"/>
          <c:showCatName val="0"/>
          <c:showSerName val="0"/>
          <c:showPercent val="0"/>
          <c:showBubbleSize val="0"/>
        </c:dLbls>
        <c:axId val="580971152"/>
        <c:axId val="580980952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销售收入（亿元）</c:v>
                </c:pt>
              </c:strCache>
            </c:strRef>
          </c:tx>
          <c:spPr>
            <a:solidFill>
              <a:srgbClr val="157E9F"/>
            </a:solidFill>
            <a:effectLst/>
          </c:spPr>
          <c:invertIfNegative val="0"/>
          <c:dLbls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6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  <c:pt idx="5">
                  <c:v>2018年E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62.03</c:v>
                </c:pt>
                <c:pt idx="1">
                  <c:v>74.52</c:v>
                </c:pt>
                <c:pt idx="2">
                  <c:v>93.16</c:v>
                </c:pt>
                <c:pt idx="3">
                  <c:v>110.94</c:v>
                </c:pt>
                <c:pt idx="4">
                  <c:v>145</c:v>
                </c:pt>
                <c:pt idx="5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24-4796-828D-CE1F8F1FD33E}"/>
            </c:ext>
          </c:extLst>
        </c:ser>
        <c:gapWidth val="75"/>
        <c:overlap/>
      </c:barChart>
      <c:lineChart>
        <c:dLbls>
          <c:showLegendKey val="0"/>
          <c:showVal val="1"/>
          <c:showCatName val="0"/>
          <c:showSerName val="0"/>
          <c:showPercent val="0"/>
          <c:showBubbleSize val="0"/>
        </c:dLbls>
        <c:axId val="580973504"/>
        <c:axId val="580984480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增长率（%）</c:v>
                </c:pt>
              </c:strCache>
            </c:strRef>
          </c:tx>
          <c:spPr>
            <a:ln w="19050" cap="rnd" cmpd="sng" algn="ctr">
              <a:solidFill>
                <a:schemeClr val="accent2"/>
              </a:solidFill>
              <a:prstDash val="sysDash"/>
              <a:round/>
            </a:ln>
            <a:effectLst/>
          </c:spPr>
          <c:marker>
            <c:size val="5"/>
            <c:spPr>
              <a:ln w="25400" cap="flat" cmpd="sng" algn="ctr">
                <a:solidFill>
                  <a:schemeClr val="accent2"/>
                </a:solidFill>
                <a:prstDash val="solid"/>
                <a:round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6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  <c:pt idx="5">
                  <c:v>2018年E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0.14130000000000001</c:v>
                </c:pt>
                <c:pt idx="1">
                  <c:v>0.26500000000000001</c:v>
                </c:pt>
                <c:pt idx="2">
                  <c:v>0.250134192163177</c:v>
                </c:pt>
                <c:pt idx="3">
                  <c:v>0.190854443967369</c:v>
                </c:pt>
                <c:pt idx="4">
                  <c:v>0.30701279971155898</c:v>
                </c:pt>
                <c:pt idx="5">
                  <c:v>0.27586206896552001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D824-4796-828D-CE1F8F1FD33E}"/>
            </c:ext>
          </c:extLst>
        </c:ser>
        <c:marker/>
        <c:smooth val="0"/>
      </c:lineChart>
      <c:catAx>
        <c:axId val="580971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6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80980952"/>
        <c:crosses val="autoZero"/>
        <c:auto val="1"/>
        <c:lblAlgn val="ctr"/>
        <c:lblOffset val="100"/>
        <c:noMultiLvlLbl val="0"/>
      </c:catAx>
      <c:valAx>
        <c:axId val="580980952"/>
        <c:scaling>
          <c:orientation val="minMax"/>
          <c:max val="250"/>
        </c:scaling>
        <c:delete val="0"/>
        <c:axPos val="r"/>
        <c:numFmt formatCode="General" sourceLinked="1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zh-CN" sz="6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80971152"/>
        <c:crosses val="max"/>
        <c:crossBetween val="between"/>
      </c:valAx>
      <c:catAx>
        <c:axId val="580973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0984480"/>
        <c:crosses val="autoZero"/>
        <c:auto val="1"/>
        <c:lblAlgn val="ctr"/>
        <c:lblOffset val="100"/>
        <c:noMultiLvlLbl val="0"/>
      </c:catAx>
      <c:valAx>
        <c:axId val="580984480"/>
        <c:scaling>
          <c:orientation val="minMax"/>
          <c:max val="1"/>
        </c:scaling>
        <c:delete val="0"/>
        <c:axPos val="l"/>
        <c:numFmt formatCode="0.00%" sourceLinked="1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zh-CN" sz="6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80973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662362352"/>
          <c:y val="0.813746"/>
          <c:w val="0.8999996"/>
          <c:h val="0.0784967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zh-CN" sz="6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showDLblsOverMax val="0"/>
  </c:chart>
  <c:spPr>
    <a:noFill/>
    <a:ln>
      <a:noFill/>
    </a:ln>
    <a:effectLst/>
  </c:spPr>
  <c:txPr>
    <a:bodyPr/>
    <a:lstStyle/>
    <a:p>
      <a:pPr>
        <a:defRPr lang="zh-CN" sz="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19AFC-BECB-4058-BE1C-2ADCBF05FC91}" type="datetimeFigureOut">
              <a:rPr lang="zh-CN" altLang="en-US" smtClean="0"/>
              <a:t>2019-10-12</a:t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E813-D21C-4345-B8C7-4BD3E009C5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38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FC010-C8B4-4F10-8B32-911B7D8D5D8D}" type="datetimeFigureOut">
              <a:rPr lang="zh-CN" altLang="en-US" smtClean="0"/>
              <a:t>2019-10-12</a:t>
            </a:fld>
            <a:endParaRPr lang="zh-CN" altLang="en-US"/>
          </a:p>
        </p:txBody>
      </p:sp>
      <p:sp>
        <p:nvSpPr>
          <p:cNvPr id="4" name="幻灯片图像占位符 3"/>
          <p:cNvSpPr/>
          <p:nvPr>
            <p:ph type="sldImg" idx="2"/>
          </p:nvPr>
        </p:nvSpPr>
        <p:spPr>
          <a:xfrm>
            <a:off x="2289175" y="1143000"/>
            <a:ext cx="227965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1"/>
              <a:t>编辑母版文本样式</a:t>
            </a:r>
          </a:p>
          <a:p>
            <a:pPr lvl="1"/>
            <a:r>
              <a:rPr lang="zh-CN" altLang="en-US" dirty="1"/>
              <a:t>第二级</a:t>
            </a:r>
          </a:p>
          <a:p>
            <a:pPr lvl="2"/>
            <a:r>
              <a:rPr lang="zh-CN" altLang="en-US" dirty="1"/>
              <a:t>第三级</a:t>
            </a:r>
          </a:p>
          <a:p>
            <a:pPr lvl="3"/>
            <a:r>
              <a:rPr lang="zh-CN" altLang="en-US" dirty="1"/>
              <a:t>第四级</a:t>
            </a:r>
          </a:p>
          <a:p>
            <a:pPr lvl="4"/>
            <a:r>
              <a:rPr lang="zh-CN" altLang="en-US" dirty="1"/>
              <a:t>第五级</a:t>
            </a:r>
          </a:p>
        </p:txBody>
      </p:sp>
      <p:sp>
        <p:nvSpPr>
          <p:cNvPr id="6" name="页脚占位符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11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4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备注占位符 2"/>
          <p:cNvSpPr/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/>
          <p:nvPr>
            <p:ph type="sldNum" sz="quarter" idx="10"/>
          </p:nvPr>
        </p:nvSpPr>
        <p:spPr/>
        <p:txBody>
          <a:bodyPr/>
          <a:lstStyle/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页脚占位符 4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4285639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3" name="图片 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8" name="图片 7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5" name="图片 1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30" name="图片 2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31" name="图片 3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34" name="图片 3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35" name="图片 3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2547427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9" name="图片 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2" name="图片 1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15" name="图片 14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6" name="图片 1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20" name="图片 1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4" name="图片 2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28" name="图片 2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5407282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3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fast"/>
  <p:timing>
    <p:tnLst>
      <p:par>
        <p:cTn id="1" restart="never" nodeType="tmRoot"/>
      </p:par>
    </p:tnLst>
  </p:timing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Relationship Id="rId4" Type="http://schemas.openxmlformats.org/officeDocument/2006/relationships/image" Target="../media/image5.png" /><Relationship Id="rId5" Type="http://schemas.openxmlformats.org/officeDocument/2006/relationships/image" Target="../media/image6.png" /><Relationship Id="rId6" Type="http://schemas.openxmlformats.org/officeDocument/2006/relationships/image" Target="../media/image7.png" /><Relationship Id="rId7" Type="http://schemas.openxmlformats.org/officeDocument/2006/relationships/image" Target="../media/image8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chart" Target="../charts/chart1.xml" /><Relationship Id="rId4" Type="http://schemas.openxmlformats.org/officeDocument/2006/relationships/chart" Target="../charts/chart2.xml" /><Relationship Id="rId5" Type="http://schemas.openxmlformats.org/officeDocument/2006/relationships/chart" Target="../charts/chart3.xml" /><Relationship Id="rId6" Type="http://schemas.openxmlformats.org/officeDocument/2006/relationships/chart" Target="../charts/chart4.xml" /><Relationship Id="rId7" Type="http://schemas.openxmlformats.org/officeDocument/2006/relationships/image" Target="../media/image10.png" /><Relationship Id="rId8" Type="http://schemas.openxmlformats.org/officeDocument/2006/relationships/image" Target="../media/image11.png" /><Relationship Id="rId9" Type="http://schemas.openxmlformats.org/officeDocument/2006/relationships/image" Target="../media/image12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4729" y="567728"/>
            <a:ext cx="4251127" cy="823783"/>
          </a:xfrm>
          <a:prstGeom prst="rect"/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中国抗肿瘤药行业市场调研咨询案例</a:t>
            </a: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团队架构</a:t>
            </a:r>
            <a:r>
              <a:rPr lang="en-US" altLang="zh-CN" sz="12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2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薪酬福利</a:t>
            </a:r>
            <a:r>
              <a:rPr lang="en-US" altLang="zh-CN" sz="12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2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产品策略</a:t>
            </a:r>
            <a:r>
              <a:rPr lang="en-US" altLang="zh-CN" sz="12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2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定价策略</a:t>
            </a:r>
            <a:r>
              <a:rPr lang="en-US" altLang="zh-CN" sz="12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2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营销费用</a:t>
            </a:r>
            <a:endParaRPr lang="en-US" altLang="zh-CN" sz="12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14729" y="1989224"/>
            <a:ext cx="4303254" cy="4713870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40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目前我国每年新发肿瘤病例约</a:t>
            </a:r>
            <a:r>
              <a:rPr lang="en-US" altLang="zh-CN" sz="1000" dirty="1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350 </a:t>
            </a: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万例，恶性肿瘤在城市已经超过心脑血管疾病成为居民第一大死因。人口老化、环境污染、城市化等是推动肿瘤发病率上升的主要因素，我们预计未来</a:t>
            </a:r>
            <a:r>
              <a:rPr lang="en-US" altLang="zh-CN" sz="1000" dirty="1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20 </a:t>
            </a: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年，我国肿瘤发病率仍可能将持续上升。</a:t>
            </a:r>
            <a:endParaRPr lang="en-US" altLang="zh-TW" sz="100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对标企业是国内最大的抗肿瘤药品企业，在销售模式、销售体系，药品研发、营销模式方面都有可借鉴的经验。</a:t>
            </a:r>
            <a:endParaRPr lang="en-US" altLang="zh-CN" sz="100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委托方为国内某知名药企，某抗肿瘤药品市场份额位居国内第一位。尚普咨询为委托方提供了对标企业抗肿瘤业务的全面调研服务。</a:t>
            </a:r>
            <a:endParaRPr lang="en-US" altLang="zh-CN" sz="100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85725" indent="-857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某制药组织架构</a:t>
            </a:r>
            <a:endParaRPr lang="en-US" altLang="zh-CN" sz="100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85725" indent="-857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抗肿瘤业务销售团队及市场团队架构</a:t>
            </a:r>
            <a:endParaRPr lang="en-US" altLang="zh-CN" sz="100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85725" indent="-857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抗肿瘤业务销售人员及市场人员薪酬福利情况</a:t>
            </a:r>
            <a:endParaRPr lang="en-US" altLang="zh-CN" sz="100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85725" indent="-857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抗肿瘤业务经营情况</a:t>
            </a:r>
            <a:endParaRPr lang="en-US" altLang="zh-CN" sz="100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85725" indent="-857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抗肿瘤业务市场营销情况及产品策略、定价策略</a:t>
            </a:r>
            <a:endParaRPr lang="en-US" altLang="zh-CN" sz="100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85725" indent="-857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医学部组织架构与营销费用</a:t>
            </a:r>
            <a:endParaRPr lang="en-US" altLang="zh-CN" sz="100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1227220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10303" y="4527417"/>
            <a:ext cx="5282185" cy="1947812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同侧圆角矩形 9"/>
          <p:cNvSpPr/>
          <p:nvPr/>
        </p:nvSpPr>
        <p:spPr>
          <a:xfrm rot="5400000">
            <a:off x="903349" y="53625"/>
            <a:ext cx="180000" cy="1152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57E9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fontAlgn="auto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文本框 96"/>
          <p:cNvSpPr txBox="1"/>
          <p:nvPr/>
        </p:nvSpPr>
        <p:spPr>
          <a:xfrm>
            <a:off x="63755" y="569631"/>
            <a:ext cx="1812670" cy="123111"/>
          </a:xfrm>
          <a:prstGeom prst="rect"/>
          <a:noFill/>
        </p:spPr>
        <p:txBody>
          <a:bodyPr wrap="square" lIns="0" tIns="0" rIns="0" bIns="0" rtlCol="0" anchor="ctr" anchorCtr="0">
            <a:spAutoFit/>
          </a:bodyPr>
          <a:lstStyle/>
          <a:p>
            <a:pPr lvl="0" algn="ctr" defTabSz="914400"/>
            <a:r>
              <a:rPr lang="en-US" altLang="zh-CN" sz="800" b="1" kern="0" dirty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 </a:t>
            </a:r>
            <a:r>
              <a:rPr lang="zh-CN" altLang="en-US" sz="800" b="1" kern="0" dirty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医药股权结构情况</a:t>
            </a:r>
            <a:endParaRPr kumimoji="0" lang="zh-CN" altLang="en-US" sz="8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9" name="组合 58"/>
          <p:cNvGrpSpPr/>
          <p:nvPr/>
        </p:nvGrpSpPr>
        <p:grpSpPr>
          <a:xfrm>
            <a:off x="2906732" y="537268"/>
            <a:ext cx="1972342" cy="180000"/>
            <a:chOff x="-29957" y="5452231"/>
            <a:chExt cx="2615522" cy="147539"/>
          </a:xfrm>
        </p:grpSpPr>
        <p:sp>
          <p:nvSpPr>
            <p:cNvPr id="60" name="同侧圆角矩形 59"/>
            <p:cNvSpPr/>
            <p:nvPr/>
          </p:nvSpPr>
          <p:spPr>
            <a:xfrm rot="5400000">
              <a:off x="1217778" y="4698001"/>
              <a:ext cx="147539" cy="1656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157E9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1" name="文本框 96"/>
            <p:cNvSpPr txBox="1"/>
            <p:nvPr/>
          </p:nvSpPr>
          <p:spPr>
            <a:xfrm>
              <a:off x="-29957" y="5478230"/>
              <a:ext cx="2615522" cy="100909"/>
            </a:xfrm>
            <a:prstGeom prst="rect"/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ctr" defTabSz="914400"/>
              <a:r>
                <a:rPr lang="en-US" altLang="zh-CN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 </a:t>
              </a:r>
              <a:r>
                <a:rPr kumimoji="0" lang="zh-CN" altLang="en-US" sz="800" b="1" i="0" u="none" strike="noStrike" kern="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医药相关公司分布情况</a:t>
              </a:r>
            </a:p>
          </p:txBody>
        </p:sp>
      </p:grpSp>
      <p:sp>
        <p:nvSpPr>
          <p:cNvPr id="87" name="矩形 86"/>
          <p:cNvSpPr/>
          <p:nvPr/>
        </p:nvSpPr>
        <p:spPr>
          <a:xfrm>
            <a:off x="3371491" y="763697"/>
            <a:ext cx="1955014" cy="369332"/>
          </a:xfrm>
          <a:prstGeom prst="rect"/>
        </p:spPr>
        <p:txBody>
          <a:bodyPr wrap="square">
            <a:spAutoFit/>
          </a:bodyPr>
          <a:lstStyle/>
          <a:p>
            <a:pPr marL="85725" indent="-857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研发主要由上海恒瑞和美国恒瑞负责，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" indent="-857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销售主要由江苏科信医药和江苏新晨医药负责。</a:t>
            </a:r>
          </a:p>
        </p:txBody>
      </p:sp>
      <p:sp>
        <p:nvSpPr>
          <p:cNvPr id="153" name="矩形 152"/>
          <p:cNvSpPr/>
          <p:nvPr/>
        </p:nvSpPr>
        <p:spPr>
          <a:xfrm>
            <a:off x="411414" y="531594"/>
            <a:ext cx="2825730" cy="3944872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7" name="矩形 156"/>
          <p:cNvSpPr/>
          <p:nvPr/>
        </p:nvSpPr>
        <p:spPr>
          <a:xfrm>
            <a:off x="410303" y="2330610"/>
            <a:ext cx="2640550" cy="646331"/>
          </a:xfrm>
          <a:prstGeom prst="rect"/>
        </p:spPr>
        <p:txBody>
          <a:bodyPr wrap="square">
            <a:spAutoFit/>
          </a:bodyPr>
          <a:lstStyle/>
          <a:p>
            <a:pPr marL="85725" indent="-85725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江苏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KX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主要从事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HR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医药自产抗肿瘤药品、特色输液、造影剂、心血管类药品的批发销售。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" indent="-85725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江苏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XC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主要从事恒瑞医药自产手术麻醉药品、镇痛、肌松、镇静、呼吸、抗生素、神经系统的批发销售。</a:t>
            </a:r>
          </a:p>
        </p:txBody>
      </p:sp>
      <p:pic>
        <p:nvPicPr>
          <p:cNvPr id="2" name="图片 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48481" y="754028"/>
            <a:ext cx="2713820" cy="1564755"/>
          </a:xfrm>
          <a:prstGeom prst="rect"/>
        </p:spPr>
      </p:pic>
      <p:sp>
        <p:nvSpPr>
          <p:cNvPr id="154" name="矩形 153"/>
          <p:cNvSpPr/>
          <p:nvPr/>
        </p:nvSpPr>
        <p:spPr>
          <a:xfrm>
            <a:off x="3274211" y="531594"/>
            <a:ext cx="2397122" cy="2354481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394854" y="1214510"/>
            <a:ext cx="2202562" cy="1493475"/>
          </a:xfrm>
          <a:prstGeom prst="rect"/>
        </p:spPr>
      </p:pic>
      <p:pic>
        <p:nvPicPr>
          <p:cNvPr id="4" name="图片 3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497146" y="3108910"/>
            <a:ext cx="2482569" cy="1398296"/>
          </a:xfrm>
          <a:prstGeom prst="rect"/>
        </p:spPr>
      </p:pic>
      <p:sp>
        <p:nvSpPr>
          <p:cNvPr id="155" name="文本框 4"/>
          <p:cNvSpPr txBox="1"/>
          <p:nvPr/>
        </p:nvSpPr>
        <p:spPr>
          <a:xfrm>
            <a:off x="858235" y="2968969"/>
            <a:ext cx="1854574" cy="215444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8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8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HE</a:t>
            </a:r>
            <a:r>
              <a:rPr lang="zh-CN" altLang="en-US" sz="8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医药人员结构</a:t>
            </a:r>
          </a:p>
        </p:txBody>
      </p:sp>
      <p:sp>
        <p:nvSpPr>
          <p:cNvPr id="16" name="矩形 15"/>
          <p:cNvSpPr/>
          <p:nvPr/>
        </p:nvSpPr>
        <p:spPr>
          <a:xfrm>
            <a:off x="3274211" y="2946694"/>
            <a:ext cx="2397122" cy="1526963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482016" y="4687000"/>
            <a:ext cx="3990756" cy="1729985"/>
          </a:xfrm>
          <a:prstGeom prst="rect"/>
        </p:spPr>
      </p:pic>
      <p:pic>
        <p:nvPicPr>
          <p:cNvPr id="18" name="图片 17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3322027" y="3185515"/>
            <a:ext cx="2245941" cy="1159098"/>
          </a:xfrm>
          <a:prstGeom prst="rect"/>
        </p:spPr>
      </p:pic>
      <p:grpSp>
        <p:nvGrpSpPr>
          <p:cNvPr id="19" name="组合 18"/>
          <p:cNvGrpSpPr/>
          <p:nvPr/>
        </p:nvGrpSpPr>
        <p:grpSpPr>
          <a:xfrm>
            <a:off x="2947816" y="2951720"/>
            <a:ext cx="1794637" cy="180000"/>
            <a:chOff x="-34593" y="5443041"/>
            <a:chExt cx="2615522" cy="180000"/>
          </a:xfrm>
        </p:grpSpPr>
        <p:sp>
          <p:nvSpPr>
            <p:cNvPr id="20" name="同侧圆角矩形 127"/>
            <p:cNvSpPr/>
            <p:nvPr/>
          </p:nvSpPr>
          <p:spPr>
            <a:xfrm rot="5400000">
              <a:off x="1192358" y="4705041"/>
              <a:ext cx="180000" cy="1656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157E9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1" name="文本框 96"/>
            <p:cNvSpPr txBox="1"/>
            <p:nvPr/>
          </p:nvSpPr>
          <p:spPr>
            <a:xfrm>
              <a:off x="-34593" y="5470342"/>
              <a:ext cx="2615522" cy="123111"/>
            </a:xfrm>
            <a:prstGeom prst="rect"/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ctr" defTabSz="914400"/>
              <a:r>
                <a:rPr lang="en-US" altLang="zh-CN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</a:t>
              </a:r>
              <a:r>
                <a:rPr lang="zh-CN" altLang="en-US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医药的国际化</a:t>
              </a:r>
              <a:endParaRPr kumimoji="0" lang="zh-CN" altLang="en-US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3182227" y="5723688"/>
            <a:ext cx="2429807" cy="352982"/>
          </a:xfrm>
          <a:prstGeom prst="rect"/>
        </p:spPr>
        <p:txBody>
          <a:bodyPr wrap="square">
            <a:spAutoFit/>
          </a:bodyPr>
          <a:lstStyle/>
          <a:p>
            <a:pPr marL="110250">
              <a:lnSpc>
                <a:spcPct val="150000"/>
              </a:lnSpc>
              <a:buClr>
                <a:srgbClr val="00B0F0"/>
              </a:buClr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江苏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HR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医药肿瘤药的销售工作由江苏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XK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医药销售有限公司负责，销售区域共分为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个大区，每个大区设置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3-7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个销售分区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413677" y="4533786"/>
            <a:ext cx="1447279" cy="180000"/>
            <a:chOff x="454358" y="5443041"/>
            <a:chExt cx="1656000" cy="180000"/>
          </a:xfrm>
        </p:grpSpPr>
        <p:sp>
          <p:nvSpPr>
            <p:cNvPr id="24" name="同侧圆角矩形 127"/>
            <p:cNvSpPr/>
            <p:nvPr/>
          </p:nvSpPr>
          <p:spPr>
            <a:xfrm rot="5400000">
              <a:off x="1192358" y="4705041"/>
              <a:ext cx="180000" cy="1656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157E9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5" name="文本框 96"/>
            <p:cNvSpPr txBox="1"/>
            <p:nvPr/>
          </p:nvSpPr>
          <p:spPr>
            <a:xfrm>
              <a:off x="488543" y="5470342"/>
              <a:ext cx="1524097" cy="123111"/>
            </a:xfrm>
            <a:prstGeom prst="rect"/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ctr" defTabSz="914400"/>
              <a:r>
                <a:rPr lang="en-US" altLang="zh-CN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</a:t>
              </a:r>
              <a:r>
                <a:rPr lang="zh-CN" altLang="en-US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医药销售体制架构</a:t>
              </a:r>
              <a:endParaRPr kumimoji="0" lang="zh-CN" altLang="en-US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8" name="图片 7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3304803" y="6604370"/>
            <a:ext cx="2335938" cy="1104375"/>
          </a:xfrm>
          <a:prstGeom prst="rect"/>
        </p:spPr>
      </p:pic>
      <p:sp>
        <p:nvSpPr>
          <p:cNvPr id="45" name="矩形 44"/>
          <p:cNvSpPr/>
          <p:nvPr/>
        </p:nvSpPr>
        <p:spPr>
          <a:xfrm>
            <a:off x="417349" y="6526179"/>
            <a:ext cx="5282185" cy="1210127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6" name="表格 45"/>
          <p:cNvGraphicFramePr/>
          <p:nvPr/>
        </p:nvGraphicFramePr>
        <p:xfrm>
          <a:off x="581273" y="7098915"/>
          <a:ext cx="2233737" cy="521369"/>
        </p:xfrm>
        <a:graphic>
          <a:graphicData uri="http://schemas.openxmlformats.org/drawingml/2006/table">
            <a:tbl>
              <a:tblPr/>
              <a:tblGrid>
                <a:gridCol w="465300"/>
                <a:gridCol w="464921"/>
                <a:gridCol w="460576"/>
                <a:gridCol w="421470"/>
                <a:gridCol w="421470"/>
              </a:tblGrid>
              <a:tr h="193851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500" b="0" i="0" u="none" strike="noStrike" dirty="1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级别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C1E7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500" b="0" i="0" u="none" strike="noStrike" dirty="1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医药代表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C1E7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500" b="0" i="0" u="none" strike="noStrike" dirty="1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销售主管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C1E7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500" b="0" i="0" u="none" strike="noStrike" dirty="1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地区经理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C1E7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500" b="0" i="0" u="none" strike="noStrike" dirty="1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区域经理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C1E7"/>
                    </a:solidFill>
                  </a:tcPr>
                </a:tc>
              </a:tr>
              <a:tr h="163759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500" b="0" i="0" u="none" strike="noStrike" dirty="1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基本工资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500" b="0" i="0" u="none" strike="noStrike" dirty="1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2700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500" b="0" i="0" u="none" strike="noStrike" dirty="1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3800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500" b="0" i="0" u="none" strike="noStrike" dirty="1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5000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500" b="0" i="0" u="none" strike="noStrike" dirty="1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6000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59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500" b="0" i="0" u="none" strike="noStrike" dirty="1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岗位津贴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500" b="0" i="0" u="none" strike="noStrike" dirty="1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500" b="0" i="0" u="none" strike="noStrike" dirty="1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500" b="0" i="0" u="none" strike="noStrike" dirty="1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1000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500" b="0" i="0" u="none" strike="noStrike" dirty="1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1000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8" name="组合 47"/>
          <p:cNvGrpSpPr/>
          <p:nvPr/>
        </p:nvGrpSpPr>
        <p:grpSpPr>
          <a:xfrm>
            <a:off x="419968" y="6533004"/>
            <a:ext cx="1447279" cy="180000"/>
            <a:chOff x="454358" y="5443041"/>
            <a:chExt cx="1656000" cy="180000"/>
          </a:xfrm>
        </p:grpSpPr>
        <p:sp>
          <p:nvSpPr>
            <p:cNvPr id="49" name="同侧圆角矩形 127"/>
            <p:cNvSpPr/>
            <p:nvPr/>
          </p:nvSpPr>
          <p:spPr>
            <a:xfrm rot="5400000">
              <a:off x="1192358" y="4705041"/>
              <a:ext cx="180000" cy="1656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157E9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0" name="文本框 96"/>
            <p:cNvSpPr txBox="1"/>
            <p:nvPr/>
          </p:nvSpPr>
          <p:spPr>
            <a:xfrm>
              <a:off x="488543" y="5470342"/>
              <a:ext cx="1524097" cy="123111"/>
            </a:xfrm>
            <a:prstGeom prst="rect"/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ctr" defTabSz="914400"/>
              <a:r>
                <a:rPr lang="en-US" altLang="zh-CN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HR</a:t>
              </a:r>
              <a:r>
                <a:rPr lang="zh-CN" altLang="en-US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医药销售体制架构</a:t>
              </a:r>
              <a:endParaRPr kumimoji="0" lang="zh-CN" altLang="en-US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541811" y="6727984"/>
            <a:ext cx="3057525" cy="369332"/>
          </a:xfrm>
          <a:prstGeom prst="rect"/>
        </p:spPr>
        <p:txBody>
          <a:bodyPr>
            <a:spAutoFit/>
          </a:bodyPr>
          <a:lstStyle/>
          <a:p>
            <a:pPr marL="85725" indent="-85725">
              <a:lnSpc>
                <a:spcPct val="150000"/>
              </a:lnSpc>
              <a:buClr>
                <a:srgbClr val="00B0F0"/>
              </a:buClr>
              <a:buFont typeface="Wingdings" panose="05000000000000000000" pitchFamily="2" charset="2"/>
              <a:buChar char="l"/>
            </a:pP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HR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医药销售团队薪酬主要由基本工资、岗位津贴和销售奖金三部分组成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" indent="-85725">
              <a:lnSpc>
                <a:spcPct val="150000"/>
              </a:lnSpc>
              <a:buClr>
                <a:srgbClr val="00B0F0"/>
              </a:buClr>
              <a:buFont typeface="Wingdings" panose="05000000000000000000" pitchFamily="2" charset="2"/>
              <a:buChar char="l"/>
            </a:pP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HR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医药为员工提供五险一金，提供职业培训，并享有带薪旅游及休假等福利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090332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14825" y="539720"/>
            <a:ext cx="5228207" cy="1839414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0634" y="2476326"/>
            <a:ext cx="2674688" cy="2859762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06400" y="5461348"/>
            <a:ext cx="5242232" cy="226721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74682" y="837867"/>
            <a:ext cx="5236612" cy="1251146"/>
            <a:chOff x="1238593" y="1989348"/>
            <a:chExt cx="10812290" cy="3098220"/>
          </a:xfrm>
        </p:grpSpPr>
        <p:sp>
          <p:nvSpPr>
            <p:cNvPr id="26" name="燕尾形 25"/>
            <p:cNvSpPr/>
            <p:nvPr/>
          </p:nvSpPr>
          <p:spPr>
            <a:xfrm>
              <a:off x="4964265" y="3152466"/>
              <a:ext cx="1260000" cy="553065"/>
            </a:xfrm>
            <a:prstGeom prst="chevron">
              <a:avLst/>
            </a:prstGeom>
            <a:solidFill>
              <a:srgbClr val="157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2011</a:t>
              </a:r>
              <a:endParaRPr lang="zh-CN" altLang="en-US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燕尾形 26"/>
            <p:cNvSpPr/>
            <p:nvPr/>
          </p:nvSpPr>
          <p:spPr>
            <a:xfrm>
              <a:off x="3804097" y="3152466"/>
              <a:ext cx="1260000" cy="553065"/>
            </a:xfrm>
            <a:prstGeom prst="chevron">
              <a:avLst/>
            </a:prstGeom>
            <a:solidFill>
              <a:srgbClr val="157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2010</a:t>
              </a:r>
              <a:endParaRPr lang="zh-CN" altLang="en-US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燕尾形 27"/>
            <p:cNvSpPr/>
            <p:nvPr/>
          </p:nvSpPr>
          <p:spPr>
            <a:xfrm>
              <a:off x="2643932" y="3152466"/>
              <a:ext cx="1260000" cy="553065"/>
            </a:xfrm>
            <a:prstGeom prst="chevron">
              <a:avLst/>
            </a:prstGeom>
            <a:solidFill>
              <a:srgbClr val="157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2002</a:t>
              </a:r>
              <a:endParaRPr lang="zh-CN" altLang="en-US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燕尾形 28"/>
            <p:cNvSpPr/>
            <p:nvPr/>
          </p:nvSpPr>
          <p:spPr>
            <a:xfrm>
              <a:off x="1483764" y="3152466"/>
              <a:ext cx="1260000" cy="553065"/>
            </a:xfrm>
            <a:prstGeom prst="chevron">
              <a:avLst/>
            </a:prstGeom>
            <a:solidFill>
              <a:srgbClr val="157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2001</a:t>
              </a:r>
              <a:endParaRPr lang="zh-CN" altLang="en-US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燕尾形 30"/>
            <p:cNvSpPr/>
            <p:nvPr/>
          </p:nvSpPr>
          <p:spPr>
            <a:xfrm>
              <a:off x="6124433" y="3152466"/>
              <a:ext cx="1260000" cy="553065"/>
            </a:xfrm>
            <a:prstGeom prst="chevron">
              <a:avLst/>
            </a:prstGeom>
            <a:solidFill>
              <a:srgbClr val="157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2012</a:t>
              </a:r>
              <a:endParaRPr lang="zh-CN" altLang="en-US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燕尾形 31"/>
            <p:cNvSpPr/>
            <p:nvPr/>
          </p:nvSpPr>
          <p:spPr>
            <a:xfrm>
              <a:off x="7284599" y="3152466"/>
              <a:ext cx="1260000" cy="553065"/>
            </a:xfrm>
            <a:prstGeom prst="chevron">
              <a:avLst/>
            </a:prstGeom>
            <a:solidFill>
              <a:srgbClr val="157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endParaRPr lang="zh-CN" altLang="en-US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燕尾形 32"/>
            <p:cNvSpPr/>
            <p:nvPr/>
          </p:nvSpPr>
          <p:spPr>
            <a:xfrm>
              <a:off x="8444767" y="3152466"/>
              <a:ext cx="1260000" cy="553065"/>
            </a:xfrm>
            <a:prstGeom prst="chevron">
              <a:avLst/>
            </a:prstGeom>
            <a:solidFill>
              <a:srgbClr val="157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endParaRPr lang="zh-CN" altLang="en-US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燕尾形 33"/>
            <p:cNvSpPr/>
            <p:nvPr/>
          </p:nvSpPr>
          <p:spPr>
            <a:xfrm>
              <a:off x="9604932" y="3152466"/>
              <a:ext cx="1260000" cy="553065"/>
            </a:xfrm>
            <a:prstGeom prst="chevron">
              <a:avLst/>
            </a:prstGeom>
            <a:solidFill>
              <a:srgbClr val="157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2015</a:t>
              </a:r>
              <a:endParaRPr lang="zh-CN" altLang="en-US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燕尾形 34"/>
            <p:cNvSpPr/>
            <p:nvPr/>
          </p:nvSpPr>
          <p:spPr>
            <a:xfrm>
              <a:off x="10765098" y="3152466"/>
              <a:ext cx="1260000" cy="553065"/>
            </a:xfrm>
            <a:prstGeom prst="chevron">
              <a:avLst/>
            </a:prstGeom>
            <a:solidFill>
              <a:srgbClr val="157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2017</a:t>
              </a:r>
              <a:endParaRPr lang="zh-CN" altLang="en-US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TextBox 15"/>
            <p:cNvSpPr txBox="1"/>
            <p:nvPr/>
          </p:nvSpPr>
          <p:spPr>
            <a:xfrm>
              <a:off x="1238593" y="4172989"/>
              <a:ext cx="1471355" cy="914579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奥沙利铂</a:t>
              </a:r>
              <a:endParaRPr lang="en-US" altLang="zh-CN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亚叶酸钙</a:t>
              </a:r>
              <a:endParaRPr lang="en-US" altLang="zh-CN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来曲磋</a:t>
              </a:r>
            </a:p>
          </p:txBody>
        </p:sp>
        <p:sp>
          <p:nvSpPr>
            <p:cNvPr id="38" name="TextBox 16"/>
            <p:cNvSpPr txBox="1"/>
            <p:nvPr/>
          </p:nvSpPr>
          <p:spPr>
            <a:xfrm>
              <a:off x="4362862" y="2398885"/>
              <a:ext cx="2196606" cy="470970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伊立替康获</a:t>
              </a: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FDA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批准</a:t>
              </a:r>
            </a:p>
          </p:txBody>
        </p:sp>
        <p:sp>
          <p:nvSpPr>
            <p:cNvPr id="39" name="TextBox 17"/>
            <p:cNvSpPr txBox="1"/>
            <p:nvPr/>
          </p:nvSpPr>
          <p:spPr>
            <a:xfrm>
              <a:off x="7012653" y="2228243"/>
              <a:ext cx="1526803" cy="706455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来曲唑获</a:t>
              </a: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FDA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批准</a:t>
              </a:r>
            </a:p>
          </p:txBody>
        </p:sp>
        <p:sp>
          <p:nvSpPr>
            <p:cNvPr id="40" name="TextBox 18"/>
            <p:cNvSpPr txBox="1"/>
            <p:nvPr/>
          </p:nvSpPr>
          <p:spPr>
            <a:xfrm>
              <a:off x="8104183" y="1989348"/>
              <a:ext cx="1681106" cy="685934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环磷酰胺、奥沙利铂获</a:t>
              </a: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FDA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批准</a:t>
              </a:r>
            </a:p>
          </p:txBody>
        </p:sp>
        <p:sp>
          <p:nvSpPr>
            <p:cNvPr id="41" name="TextBox 20"/>
            <p:cNvSpPr txBox="1"/>
            <p:nvPr/>
          </p:nvSpPr>
          <p:spPr>
            <a:xfrm>
              <a:off x="10474952" y="2285124"/>
              <a:ext cx="1575931" cy="706455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多西他赛获</a:t>
              </a: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FDA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批准</a:t>
              </a:r>
            </a:p>
          </p:txBody>
        </p:sp>
        <p:sp>
          <p:nvSpPr>
            <p:cNvPr id="42" name="TextBox 21"/>
            <p:cNvSpPr txBox="1"/>
            <p:nvPr/>
          </p:nvSpPr>
          <p:spPr>
            <a:xfrm>
              <a:off x="3557841" y="4172989"/>
              <a:ext cx="1471355" cy="457289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替吉奥</a:t>
              </a:r>
            </a:p>
          </p:txBody>
        </p:sp>
        <p:sp>
          <p:nvSpPr>
            <p:cNvPr id="43" name="TextBox 22"/>
            <p:cNvSpPr txBox="1"/>
            <p:nvPr/>
          </p:nvSpPr>
          <p:spPr>
            <a:xfrm>
              <a:off x="6022772" y="4172989"/>
              <a:ext cx="1176050" cy="685934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奥沙利铂获欧盟批准</a:t>
              </a:r>
            </a:p>
          </p:txBody>
        </p:sp>
        <p:sp>
          <p:nvSpPr>
            <p:cNvPr id="44" name="TextBox 23"/>
            <p:cNvSpPr txBox="1"/>
            <p:nvPr/>
          </p:nvSpPr>
          <p:spPr>
            <a:xfrm>
              <a:off x="7161613" y="4172989"/>
              <a:ext cx="1225926" cy="457289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卡培他滨</a:t>
              </a:r>
            </a:p>
          </p:txBody>
        </p:sp>
        <p:sp>
          <p:nvSpPr>
            <p:cNvPr id="45" name="TextBox 24"/>
            <p:cNvSpPr txBox="1"/>
            <p:nvPr/>
          </p:nvSpPr>
          <p:spPr>
            <a:xfrm>
              <a:off x="8300454" y="4172989"/>
              <a:ext cx="1260001" cy="685934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艾坦（阿帕替尼）</a:t>
              </a:r>
            </a:p>
          </p:txBody>
        </p:sp>
        <p:sp>
          <p:nvSpPr>
            <p:cNvPr id="46" name="TextBox 25"/>
            <p:cNvSpPr txBox="1"/>
            <p:nvPr/>
          </p:nvSpPr>
          <p:spPr>
            <a:xfrm>
              <a:off x="9480863" y="4172989"/>
              <a:ext cx="1225926" cy="685934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伊立替康日本获批</a:t>
              </a:r>
            </a:p>
          </p:txBody>
        </p:sp>
        <p:sp>
          <p:nvSpPr>
            <p:cNvPr id="47" name="TextBox 26"/>
            <p:cNvSpPr txBox="1"/>
            <p:nvPr/>
          </p:nvSpPr>
          <p:spPr>
            <a:xfrm>
              <a:off x="1887875" y="2239618"/>
              <a:ext cx="2491375" cy="706455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艾素（多西他赛）</a:t>
              </a:r>
              <a:endParaRPr lang="en-US" altLang="zh-CN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伊立替康</a:t>
              </a:r>
            </a:p>
          </p:txBody>
        </p:sp>
        <p:cxnSp>
          <p:nvCxnSpPr>
            <p:cNvPr id="49" name="直接连接符 48"/>
            <p:cNvCxnSpPr>
              <a:stCxn id="28" idx="0"/>
              <a:endCxn id="47" idx="2"/>
            </p:cNvCxnSpPr>
            <p:nvPr/>
          </p:nvCxnSpPr>
          <p:spPr>
            <a:xfrm flipH="1" flipV="1">
              <a:off x="3133563" y="2946073"/>
              <a:ext cx="5170" cy="206393"/>
            </a:xfrm>
            <a:prstGeom prst="line"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>
              <a:stCxn id="26" idx="0"/>
              <a:endCxn id="38" idx="2"/>
            </p:cNvCxnSpPr>
            <p:nvPr/>
          </p:nvCxnSpPr>
          <p:spPr>
            <a:xfrm flipV="1">
              <a:off x="5459066" y="2869855"/>
              <a:ext cx="2100" cy="282611"/>
            </a:xfrm>
            <a:prstGeom prst="line"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>
              <a:stCxn id="32" idx="0"/>
              <a:endCxn id="39" idx="2"/>
            </p:cNvCxnSpPr>
            <p:nvPr/>
          </p:nvCxnSpPr>
          <p:spPr>
            <a:xfrm flipH="1" flipV="1">
              <a:off x="7776055" y="2934698"/>
              <a:ext cx="3344" cy="217768"/>
            </a:xfrm>
            <a:prstGeom prst="line"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>
              <a:stCxn id="33" idx="0"/>
              <a:endCxn id="40" idx="2"/>
            </p:cNvCxnSpPr>
            <p:nvPr/>
          </p:nvCxnSpPr>
          <p:spPr>
            <a:xfrm flipH="1" flipV="1">
              <a:off x="8944736" y="2675282"/>
              <a:ext cx="14744" cy="477184"/>
            </a:xfrm>
            <a:prstGeom prst="line"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>
              <a:stCxn id="35" idx="0"/>
              <a:endCxn id="41" idx="2"/>
            </p:cNvCxnSpPr>
            <p:nvPr/>
          </p:nvCxnSpPr>
          <p:spPr>
            <a:xfrm flipV="1">
              <a:off x="11259899" y="2991580"/>
              <a:ext cx="3020" cy="160886"/>
            </a:xfrm>
            <a:prstGeom prst="line"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>
              <a:stCxn id="37" idx="0"/>
              <a:endCxn id="29" idx="2"/>
            </p:cNvCxnSpPr>
            <p:nvPr/>
          </p:nvCxnSpPr>
          <p:spPr>
            <a:xfrm flipV="1">
              <a:off x="1974271" y="3705532"/>
              <a:ext cx="24205" cy="467457"/>
            </a:xfrm>
            <a:prstGeom prst="line"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>
              <a:stCxn id="42" idx="0"/>
              <a:endCxn id="27" idx="2"/>
            </p:cNvCxnSpPr>
            <p:nvPr/>
          </p:nvCxnSpPr>
          <p:spPr>
            <a:xfrm flipV="1">
              <a:off x="4293519" y="3705532"/>
              <a:ext cx="25291" cy="467457"/>
            </a:xfrm>
            <a:prstGeom prst="line"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>
              <a:stCxn id="43" idx="0"/>
              <a:endCxn id="31" idx="2"/>
            </p:cNvCxnSpPr>
            <p:nvPr/>
          </p:nvCxnSpPr>
          <p:spPr>
            <a:xfrm flipV="1">
              <a:off x="6610798" y="3705532"/>
              <a:ext cx="28349" cy="467457"/>
            </a:xfrm>
            <a:prstGeom prst="line"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>
              <a:stCxn id="44" idx="0"/>
              <a:endCxn id="32" idx="2"/>
            </p:cNvCxnSpPr>
            <p:nvPr/>
          </p:nvCxnSpPr>
          <p:spPr>
            <a:xfrm flipV="1">
              <a:off x="7774577" y="3705532"/>
              <a:ext cx="24736" cy="467457"/>
            </a:xfrm>
            <a:prstGeom prst="line"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>
              <a:stCxn id="45" idx="0"/>
              <a:endCxn id="33" idx="2"/>
            </p:cNvCxnSpPr>
            <p:nvPr/>
          </p:nvCxnSpPr>
          <p:spPr>
            <a:xfrm flipV="1">
              <a:off x="8930455" y="3705532"/>
              <a:ext cx="29026" cy="467457"/>
            </a:xfrm>
            <a:prstGeom prst="line"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>
              <a:stCxn id="46" idx="0"/>
              <a:endCxn id="34" idx="2"/>
            </p:cNvCxnSpPr>
            <p:nvPr/>
          </p:nvCxnSpPr>
          <p:spPr>
            <a:xfrm flipV="1">
              <a:off x="10093827" y="3705532"/>
              <a:ext cx="25818" cy="467457"/>
            </a:xfrm>
            <a:prstGeom prst="line"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组合 92"/>
          <p:cNvGrpSpPr/>
          <p:nvPr/>
        </p:nvGrpSpPr>
        <p:grpSpPr>
          <a:xfrm>
            <a:off x="213655" y="542697"/>
            <a:ext cx="1159100" cy="180000"/>
            <a:chOff x="100897" y="5443041"/>
            <a:chExt cx="1944000" cy="180000"/>
          </a:xfrm>
        </p:grpSpPr>
        <p:sp>
          <p:nvSpPr>
            <p:cNvPr id="94" name="同侧圆角矩形 93"/>
            <p:cNvSpPr/>
            <p:nvPr/>
          </p:nvSpPr>
          <p:spPr>
            <a:xfrm rot="5400000">
              <a:off x="1049277" y="4849041"/>
              <a:ext cx="180000" cy="1368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157E9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95" name="文本框 96"/>
            <p:cNvSpPr txBox="1"/>
            <p:nvPr/>
          </p:nvSpPr>
          <p:spPr>
            <a:xfrm>
              <a:off x="100897" y="5471485"/>
              <a:ext cx="1944000" cy="123111"/>
            </a:xfrm>
            <a:prstGeom prst="rect"/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ctr" defTabSz="914400"/>
              <a:r>
                <a:rPr lang="zh-CN" altLang="en-US" sz="800" b="1" kern="0" noProof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肿瘤药上市情况</a:t>
              </a:r>
              <a:endParaRPr kumimoji="0" lang="zh-CN" altLang="en-US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553200" y="2934601"/>
            <a:ext cx="2463624" cy="1446213"/>
            <a:chOff x="1085013" y="2346267"/>
            <a:chExt cx="5284187" cy="3357495"/>
          </a:xfrm>
        </p:grpSpPr>
        <p:sp>
          <p:nvSpPr>
            <p:cNvPr id="97" name="矩形 96"/>
            <p:cNvSpPr/>
            <p:nvPr/>
          </p:nvSpPr>
          <p:spPr>
            <a:xfrm>
              <a:off x="1085013" y="3761270"/>
              <a:ext cx="1346662" cy="540327"/>
            </a:xfrm>
            <a:prstGeom prst="rect"/>
            <a:solidFill>
              <a:srgbClr val="157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600" b="1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创新药</a:t>
              </a:r>
            </a:p>
          </p:txBody>
        </p:sp>
        <p:sp>
          <p:nvSpPr>
            <p:cNvPr id="98" name="矩形 97"/>
            <p:cNvSpPr/>
            <p:nvPr/>
          </p:nvSpPr>
          <p:spPr>
            <a:xfrm>
              <a:off x="1085013" y="2360324"/>
              <a:ext cx="1346662" cy="540327"/>
            </a:xfrm>
            <a:prstGeom prst="rect"/>
            <a:solidFill>
              <a:srgbClr val="157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600" b="1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仿制药</a:t>
              </a:r>
            </a:p>
          </p:txBody>
        </p:sp>
        <p:sp>
          <p:nvSpPr>
            <p:cNvPr id="99" name="矩形 98"/>
            <p:cNvSpPr/>
            <p:nvPr/>
          </p:nvSpPr>
          <p:spPr>
            <a:xfrm>
              <a:off x="1085013" y="5162215"/>
              <a:ext cx="1346662" cy="540327"/>
            </a:xfrm>
            <a:prstGeom prst="rect"/>
            <a:solidFill>
              <a:srgbClr val="157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600" b="1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国际化</a:t>
              </a:r>
            </a:p>
          </p:txBody>
        </p:sp>
        <p:sp>
          <p:nvSpPr>
            <p:cNvPr id="100" name="加号 99"/>
            <p:cNvSpPr/>
            <p:nvPr/>
          </p:nvSpPr>
          <p:spPr>
            <a:xfrm>
              <a:off x="1533107" y="3139768"/>
              <a:ext cx="473825" cy="382385"/>
            </a:xfrm>
            <a:prstGeom prst="mathPlus">
              <a:avLst/>
            </a:prstGeom>
            <a:solidFill>
              <a:srgbClr val="157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/>
            </a:p>
          </p:txBody>
        </p:sp>
        <p:sp>
          <p:nvSpPr>
            <p:cNvPr id="101" name="加号 100"/>
            <p:cNvSpPr/>
            <p:nvPr/>
          </p:nvSpPr>
          <p:spPr>
            <a:xfrm>
              <a:off x="1536277" y="4540714"/>
              <a:ext cx="473825" cy="382385"/>
            </a:xfrm>
            <a:prstGeom prst="mathPlus">
              <a:avLst/>
            </a:prstGeom>
            <a:solidFill>
              <a:srgbClr val="157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/>
            </a:p>
          </p:txBody>
        </p:sp>
        <p:sp>
          <p:nvSpPr>
            <p:cNvPr id="102" name="任意多边形 101"/>
            <p:cNvSpPr/>
            <p:nvPr/>
          </p:nvSpPr>
          <p:spPr>
            <a:xfrm>
              <a:off x="2487866" y="2401532"/>
              <a:ext cx="471448" cy="457630"/>
            </a:xfrm>
            <a:custGeom>
              <a:gdLst>
                <a:gd name="connsiteX0" fmla="*/ 0 w 590732"/>
                <a:gd name="connsiteY0" fmla="*/ 91526 h 457630"/>
                <a:gd name="connsiteX1" fmla="*/ 361917 w 590732"/>
                <a:gd name="connsiteY1" fmla="*/ 91526 h 457630"/>
                <a:gd name="connsiteX2" fmla="*/ 361917 w 590732"/>
                <a:gd name="connsiteY2" fmla="*/ 0 h 457630"/>
                <a:gd name="connsiteX3" fmla="*/ 590732 w 590732"/>
                <a:gd name="connsiteY3" fmla="*/ 228815 h 457630"/>
                <a:gd name="connsiteX4" fmla="*/ 361917 w 590732"/>
                <a:gd name="connsiteY4" fmla="*/ 457630 h 457630"/>
                <a:gd name="connsiteX5" fmla="*/ 361917 w 590732"/>
                <a:gd name="connsiteY5" fmla="*/ 366104 h 457630"/>
                <a:gd name="connsiteX6" fmla="*/ 0 w 590732"/>
                <a:gd name="connsiteY6" fmla="*/ 366104 h 457630"/>
                <a:gd name="connsiteX7" fmla="*/ 0 w 590732"/>
                <a:gd name="connsiteY7" fmla="*/ 91526 h 45763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0732" h="457630">
                  <a:moveTo>
                    <a:pt x="0" y="91526"/>
                  </a:moveTo>
                  <a:lnTo>
                    <a:pt x="361917" y="91526"/>
                  </a:lnTo>
                  <a:lnTo>
                    <a:pt x="361917" y="0"/>
                  </a:lnTo>
                  <a:lnTo>
                    <a:pt x="590732" y="228815"/>
                  </a:lnTo>
                  <a:lnTo>
                    <a:pt x="361917" y="457630"/>
                  </a:lnTo>
                  <a:lnTo>
                    <a:pt x="361917" y="366104"/>
                  </a:lnTo>
                  <a:lnTo>
                    <a:pt x="0" y="366104"/>
                  </a:lnTo>
                  <a:lnTo>
                    <a:pt x="0" y="91526"/>
                  </a:lnTo>
                  <a:close/>
                </a:path>
              </a:pathLst>
            </a:custGeom>
            <a:solidFill>
              <a:srgbClr val="97DCF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1526" rIns="137289" bIns="9152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600" kern="1200"/>
            </a:p>
          </p:txBody>
        </p:sp>
        <p:sp>
          <p:nvSpPr>
            <p:cNvPr id="103" name="矩形 102"/>
            <p:cNvSpPr/>
            <p:nvPr/>
          </p:nvSpPr>
          <p:spPr>
            <a:xfrm>
              <a:off x="3011638" y="2346267"/>
              <a:ext cx="3357562" cy="581026"/>
            </a:xfrm>
            <a:prstGeom prst="rect"/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600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聚焦高难度品种，坚持走高仿和首仿路线</a:t>
              </a:r>
            </a:p>
          </p:txBody>
        </p:sp>
        <p:sp>
          <p:nvSpPr>
            <p:cNvPr id="104" name="任意多边形 103"/>
            <p:cNvSpPr/>
            <p:nvPr/>
          </p:nvSpPr>
          <p:spPr>
            <a:xfrm>
              <a:off x="2487866" y="3817247"/>
              <a:ext cx="471448" cy="457630"/>
            </a:xfrm>
            <a:custGeom>
              <a:gdLst>
                <a:gd name="connsiteX0" fmla="*/ 0 w 590732"/>
                <a:gd name="connsiteY0" fmla="*/ 91526 h 457630"/>
                <a:gd name="connsiteX1" fmla="*/ 361917 w 590732"/>
                <a:gd name="connsiteY1" fmla="*/ 91526 h 457630"/>
                <a:gd name="connsiteX2" fmla="*/ 361917 w 590732"/>
                <a:gd name="connsiteY2" fmla="*/ 0 h 457630"/>
                <a:gd name="connsiteX3" fmla="*/ 590732 w 590732"/>
                <a:gd name="connsiteY3" fmla="*/ 228815 h 457630"/>
                <a:gd name="connsiteX4" fmla="*/ 361917 w 590732"/>
                <a:gd name="connsiteY4" fmla="*/ 457630 h 457630"/>
                <a:gd name="connsiteX5" fmla="*/ 361917 w 590732"/>
                <a:gd name="connsiteY5" fmla="*/ 366104 h 457630"/>
                <a:gd name="connsiteX6" fmla="*/ 0 w 590732"/>
                <a:gd name="connsiteY6" fmla="*/ 366104 h 457630"/>
                <a:gd name="connsiteX7" fmla="*/ 0 w 590732"/>
                <a:gd name="connsiteY7" fmla="*/ 91526 h 45763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0732" h="457630">
                  <a:moveTo>
                    <a:pt x="0" y="91526"/>
                  </a:moveTo>
                  <a:lnTo>
                    <a:pt x="361917" y="91526"/>
                  </a:lnTo>
                  <a:lnTo>
                    <a:pt x="361917" y="0"/>
                  </a:lnTo>
                  <a:lnTo>
                    <a:pt x="590732" y="228815"/>
                  </a:lnTo>
                  <a:lnTo>
                    <a:pt x="361917" y="457630"/>
                  </a:lnTo>
                  <a:lnTo>
                    <a:pt x="361917" y="366104"/>
                  </a:lnTo>
                  <a:lnTo>
                    <a:pt x="0" y="366104"/>
                  </a:lnTo>
                  <a:lnTo>
                    <a:pt x="0" y="91526"/>
                  </a:lnTo>
                  <a:close/>
                </a:path>
              </a:pathLst>
            </a:custGeom>
            <a:solidFill>
              <a:srgbClr val="97DCF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1526" rIns="137289" bIns="9152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600" kern="1200"/>
            </a:p>
          </p:txBody>
        </p:sp>
        <p:sp>
          <p:nvSpPr>
            <p:cNvPr id="105" name="矩形 104"/>
            <p:cNvSpPr/>
            <p:nvPr/>
          </p:nvSpPr>
          <p:spPr>
            <a:xfrm>
              <a:off x="3011638" y="3761982"/>
              <a:ext cx="3357562" cy="581026"/>
            </a:xfrm>
            <a:prstGeom prst="rect"/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600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大分子与小分子相结合</a:t>
              </a:r>
            </a:p>
          </p:txBody>
        </p:sp>
        <p:sp>
          <p:nvSpPr>
            <p:cNvPr id="106" name="任意多边形 105"/>
            <p:cNvSpPr/>
            <p:nvPr/>
          </p:nvSpPr>
          <p:spPr>
            <a:xfrm>
              <a:off x="2487866" y="5178001"/>
              <a:ext cx="471448" cy="457630"/>
            </a:xfrm>
            <a:custGeom>
              <a:gdLst>
                <a:gd name="connsiteX0" fmla="*/ 0 w 590732"/>
                <a:gd name="connsiteY0" fmla="*/ 91526 h 457630"/>
                <a:gd name="connsiteX1" fmla="*/ 361917 w 590732"/>
                <a:gd name="connsiteY1" fmla="*/ 91526 h 457630"/>
                <a:gd name="connsiteX2" fmla="*/ 361917 w 590732"/>
                <a:gd name="connsiteY2" fmla="*/ 0 h 457630"/>
                <a:gd name="connsiteX3" fmla="*/ 590732 w 590732"/>
                <a:gd name="connsiteY3" fmla="*/ 228815 h 457630"/>
                <a:gd name="connsiteX4" fmla="*/ 361917 w 590732"/>
                <a:gd name="connsiteY4" fmla="*/ 457630 h 457630"/>
                <a:gd name="connsiteX5" fmla="*/ 361917 w 590732"/>
                <a:gd name="connsiteY5" fmla="*/ 366104 h 457630"/>
                <a:gd name="connsiteX6" fmla="*/ 0 w 590732"/>
                <a:gd name="connsiteY6" fmla="*/ 366104 h 457630"/>
                <a:gd name="connsiteX7" fmla="*/ 0 w 590732"/>
                <a:gd name="connsiteY7" fmla="*/ 91526 h 45763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0732" h="457630">
                  <a:moveTo>
                    <a:pt x="0" y="91526"/>
                  </a:moveTo>
                  <a:lnTo>
                    <a:pt x="361917" y="91526"/>
                  </a:lnTo>
                  <a:lnTo>
                    <a:pt x="361917" y="0"/>
                  </a:lnTo>
                  <a:lnTo>
                    <a:pt x="590732" y="228815"/>
                  </a:lnTo>
                  <a:lnTo>
                    <a:pt x="361917" y="457630"/>
                  </a:lnTo>
                  <a:lnTo>
                    <a:pt x="361917" y="366104"/>
                  </a:lnTo>
                  <a:lnTo>
                    <a:pt x="0" y="366104"/>
                  </a:lnTo>
                  <a:lnTo>
                    <a:pt x="0" y="91526"/>
                  </a:lnTo>
                  <a:close/>
                </a:path>
              </a:pathLst>
            </a:custGeom>
            <a:solidFill>
              <a:srgbClr val="97DCF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1526" rIns="137289" bIns="9152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600" kern="1200"/>
            </a:p>
          </p:txBody>
        </p:sp>
        <p:sp>
          <p:nvSpPr>
            <p:cNvPr id="107" name="矩形 106"/>
            <p:cNvSpPr/>
            <p:nvPr/>
          </p:nvSpPr>
          <p:spPr>
            <a:xfrm>
              <a:off x="3011638" y="5122736"/>
              <a:ext cx="3357562" cy="581026"/>
            </a:xfrm>
            <a:prstGeom prst="rect"/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600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共同研发，销售授权</a:t>
              </a: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24976" y="2486131"/>
            <a:ext cx="1844485" cy="180000"/>
            <a:chOff x="-34593" y="5443041"/>
            <a:chExt cx="2340000" cy="180000"/>
          </a:xfrm>
        </p:grpSpPr>
        <p:sp>
          <p:nvSpPr>
            <p:cNvPr id="116" name="同侧圆角矩形 115"/>
            <p:cNvSpPr/>
            <p:nvPr/>
          </p:nvSpPr>
          <p:spPr>
            <a:xfrm rot="5400000">
              <a:off x="1073807" y="4831041"/>
              <a:ext cx="180000" cy="1404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157E9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7" name="文本框 96"/>
            <p:cNvSpPr txBox="1"/>
            <p:nvPr/>
          </p:nvSpPr>
          <p:spPr>
            <a:xfrm>
              <a:off x="-34593" y="5470342"/>
              <a:ext cx="2340000" cy="123111"/>
            </a:xfrm>
            <a:prstGeom prst="rect"/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ctr" defTabSz="914400"/>
              <a:r>
                <a:rPr lang="en-US" altLang="zh-CN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 </a:t>
              </a:r>
              <a:r>
                <a:rPr lang="zh-CN" altLang="en-US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医药三轮驱动方式</a:t>
              </a:r>
              <a:endParaRPr kumimoji="0" lang="zh-CN" altLang="en-US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8" name="矩形 117"/>
          <p:cNvSpPr/>
          <p:nvPr/>
        </p:nvSpPr>
        <p:spPr>
          <a:xfrm>
            <a:off x="392017" y="4709937"/>
            <a:ext cx="2693306" cy="214482"/>
          </a:xfrm>
          <a:prstGeom prst="rect"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恒瑞医药整体经营策略采用“创新药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仿制药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国际化”三轮驱动方式。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1" name="组合 120"/>
          <p:cNvGrpSpPr/>
          <p:nvPr/>
        </p:nvGrpSpPr>
        <p:grpSpPr>
          <a:xfrm>
            <a:off x="417299" y="5467572"/>
            <a:ext cx="1368000" cy="180000"/>
            <a:chOff x="455280" y="5443041"/>
            <a:chExt cx="1368000" cy="180000"/>
          </a:xfrm>
        </p:grpSpPr>
        <p:sp>
          <p:nvSpPr>
            <p:cNvPr id="122" name="同侧圆角矩形 121"/>
            <p:cNvSpPr/>
            <p:nvPr/>
          </p:nvSpPr>
          <p:spPr>
            <a:xfrm rot="5400000">
              <a:off x="1049280" y="4849041"/>
              <a:ext cx="180000" cy="1368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157E9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3" name="文本框 96"/>
            <p:cNvSpPr txBox="1"/>
            <p:nvPr/>
          </p:nvSpPr>
          <p:spPr>
            <a:xfrm>
              <a:off x="465138" y="5470342"/>
              <a:ext cx="1224000" cy="123111"/>
            </a:xfrm>
            <a:prstGeom prst="rect"/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ctr" defTabSz="914400"/>
              <a:r>
                <a:rPr lang="en-US" altLang="zh-CN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 </a:t>
              </a:r>
              <a:r>
                <a:rPr lang="zh-CN" altLang="en-US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医药营销活动</a:t>
              </a:r>
              <a:endParaRPr kumimoji="0" lang="zh-CN" altLang="en-US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6" name="矩形 125"/>
          <p:cNvSpPr/>
          <p:nvPr/>
        </p:nvSpPr>
        <p:spPr>
          <a:xfrm>
            <a:off x="3169603" y="2477115"/>
            <a:ext cx="2479671" cy="2871499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9" name="组合 68"/>
          <p:cNvGrpSpPr/>
          <p:nvPr/>
        </p:nvGrpSpPr>
        <p:grpSpPr>
          <a:xfrm>
            <a:off x="3153615" y="2480689"/>
            <a:ext cx="1124958" cy="180000"/>
            <a:chOff x="435769" y="5443041"/>
            <a:chExt cx="1249286" cy="180000"/>
          </a:xfrm>
        </p:grpSpPr>
        <p:sp>
          <p:nvSpPr>
            <p:cNvPr id="70" name="同侧圆角矩形 115"/>
            <p:cNvSpPr/>
            <p:nvPr/>
          </p:nvSpPr>
          <p:spPr>
            <a:xfrm rot="5400000">
              <a:off x="983055" y="4921041"/>
              <a:ext cx="180000" cy="1224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157E9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1" name="文本框 96"/>
            <p:cNvSpPr txBox="1"/>
            <p:nvPr/>
          </p:nvSpPr>
          <p:spPr>
            <a:xfrm>
              <a:off x="435769" y="5469692"/>
              <a:ext cx="1152000" cy="123111"/>
            </a:xfrm>
            <a:prstGeom prst="rect"/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ctr" defTabSz="914400"/>
              <a:r>
                <a:rPr lang="en-US" altLang="zh-CN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 </a:t>
              </a:r>
              <a:r>
                <a:rPr lang="zh-CN" altLang="en-US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医药营销策略</a:t>
              </a:r>
              <a:endParaRPr kumimoji="0" lang="zh-CN" altLang="en-US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4" name="任意多边形 13"/>
          <p:cNvSpPr/>
          <p:nvPr/>
        </p:nvSpPr>
        <p:spPr>
          <a:xfrm>
            <a:off x="3856560" y="2921423"/>
            <a:ext cx="657461" cy="546151"/>
          </a:xfrm>
          <a:custGeom>
            <a:gdLst>
              <a:gd name="connsiteX0" fmla="*/ 0 w 2268009"/>
              <a:gd name="connsiteY0" fmla="*/ 167066 h 1336529"/>
              <a:gd name="connsiteX1" fmla="*/ 1599745 w 2268009"/>
              <a:gd name="connsiteY1" fmla="*/ 167066 h 1336529"/>
              <a:gd name="connsiteX2" fmla="*/ 1599745 w 2268009"/>
              <a:gd name="connsiteY2" fmla="*/ 0 h 1336529"/>
              <a:gd name="connsiteX3" fmla="*/ 2268009 w 2268009"/>
              <a:gd name="connsiteY3" fmla="*/ 668265 h 1336529"/>
              <a:gd name="connsiteX4" fmla="*/ 1599745 w 2268009"/>
              <a:gd name="connsiteY4" fmla="*/ 1336529 h 1336529"/>
              <a:gd name="connsiteX5" fmla="*/ 1599745 w 2268009"/>
              <a:gd name="connsiteY5" fmla="*/ 1169463 h 1336529"/>
              <a:gd name="connsiteX6" fmla="*/ 0 w 2268009"/>
              <a:gd name="connsiteY6" fmla="*/ 1169463 h 1336529"/>
              <a:gd name="connsiteX7" fmla="*/ 0 w 2268009"/>
              <a:gd name="connsiteY7" fmla="*/ 167066 h 13365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8009" h="1336529">
                <a:moveTo>
                  <a:pt x="0" y="167066"/>
                </a:moveTo>
                <a:lnTo>
                  <a:pt x="1599745" y="167066"/>
                </a:lnTo>
                <a:lnTo>
                  <a:pt x="1599745" y="0"/>
                </a:lnTo>
                <a:lnTo>
                  <a:pt x="2268009" y="668265"/>
                </a:lnTo>
                <a:lnTo>
                  <a:pt x="1599745" y="1336529"/>
                </a:lnTo>
                <a:lnTo>
                  <a:pt x="1599745" y="1169463"/>
                </a:lnTo>
                <a:lnTo>
                  <a:pt x="0" y="1169463"/>
                </a:lnTo>
                <a:lnTo>
                  <a:pt x="0" y="16706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90" tIns="175956" rIns="324000" bIns="175956" numCol="1" spcCol="1270" anchor="ctr" anchorCtr="0">
            <a:noAutofit/>
          </a:bodyPr>
          <a:lstStyle/>
          <a:p>
            <a:pPr marL="85725" lvl="1" indent="-85725" defTabSz="6223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5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任意多边形 20"/>
          <p:cNvSpPr/>
          <p:nvPr/>
        </p:nvSpPr>
        <p:spPr>
          <a:xfrm>
            <a:off x="3227888" y="2997558"/>
            <a:ext cx="566997" cy="394137"/>
          </a:xfrm>
          <a:custGeom>
            <a:gdLst>
              <a:gd name="connsiteX0" fmla="*/ 0 w 1440002"/>
              <a:gd name="connsiteY0" fmla="*/ 144003 h 863999"/>
              <a:gd name="connsiteX1" fmla="*/ 144003 w 1440002"/>
              <a:gd name="connsiteY1" fmla="*/ 0 h 863999"/>
              <a:gd name="connsiteX2" fmla="*/ 1295999 w 1440002"/>
              <a:gd name="connsiteY2" fmla="*/ 0 h 863999"/>
              <a:gd name="connsiteX3" fmla="*/ 1440002 w 1440002"/>
              <a:gd name="connsiteY3" fmla="*/ 144003 h 863999"/>
              <a:gd name="connsiteX4" fmla="*/ 1440002 w 1440002"/>
              <a:gd name="connsiteY4" fmla="*/ 719996 h 863999"/>
              <a:gd name="connsiteX5" fmla="*/ 1295999 w 1440002"/>
              <a:gd name="connsiteY5" fmla="*/ 863999 h 863999"/>
              <a:gd name="connsiteX6" fmla="*/ 144003 w 1440002"/>
              <a:gd name="connsiteY6" fmla="*/ 863999 h 863999"/>
              <a:gd name="connsiteX7" fmla="*/ 0 w 1440002"/>
              <a:gd name="connsiteY7" fmla="*/ 719996 h 863999"/>
              <a:gd name="connsiteX8" fmla="*/ 0 w 1440002"/>
              <a:gd name="connsiteY8" fmla="*/ 144003 h 86399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0002" h="863999">
                <a:moveTo>
                  <a:pt x="0" y="144003"/>
                </a:moveTo>
                <a:cubicBezTo>
                  <a:pt x="0" y="64472"/>
                  <a:pt x="64472" y="0"/>
                  <a:pt x="144003" y="0"/>
                </a:cubicBezTo>
                <a:lnTo>
                  <a:pt x="1295999" y="0"/>
                </a:lnTo>
                <a:cubicBezTo>
                  <a:pt x="1375530" y="0"/>
                  <a:pt x="1440002" y="64472"/>
                  <a:pt x="1440002" y="144003"/>
                </a:cubicBezTo>
                <a:lnTo>
                  <a:pt x="1440002" y="719996"/>
                </a:lnTo>
                <a:cubicBezTo>
                  <a:pt x="1440002" y="799527"/>
                  <a:pt x="1375530" y="863999"/>
                  <a:pt x="1295999" y="863999"/>
                </a:cubicBezTo>
                <a:lnTo>
                  <a:pt x="144003" y="863999"/>
                </a:lnTo>
                <a:cubicBezTo>
                  <a:pt x="64472" y="863999"/>
                  <a:pt x="0" y="799527"/>
                  <a:pt x="0" y="719996"/>
                </a:cubicBezTo>
                <a:lnTo>
                  <a:pt x="0" y="144003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377" tIns="80277" rIns="118377" bIns="80277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000" kern="12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客户</a:t>
            </a:r>
          </a:p>
        </p:txBody>
      </p:sp>
      <p:sp>
        <p:nvSpPr>
          <p:cNvPr id="76" name="任意多边形 21"/>
          <p:cNvSpPr/>
          <p:nvPr/>
        </p:nvSpPr>
        <p:spPr>
          <a:xfrm>
            <a:off x="3856560" y="3698725"/>
            <a:ext cx="657461" cy="492676"/>
          </a:xfrm>
          <a:custGeom>
            <a:gdLst>
              <a:gd name="connsiteX0" fmla="*/ 0 w 2268009"/>
              <a:gd name="connsiteY0" fmla="*/ 167066 h 1336529"/>
              <a:gd name="connsiteX1" fmla="*/ 1599745 w 2268009"/>
              <a:gd name="connsiteY1" fmla="*/ 167066 h 1336529"/>
              <a:gd name="connsiteX2" fmla="*/ 1599745 w 2268009"/>
              <a:gd name="connsiteY2" fmla="*/ 0 h 1336529"/>
              <a:gd name="connsiteX3" fmla="*/ 2268009 w 2268009"/>
              <a:gd name="connsiteY3" fmla="*/ 668265 h 1336529"/>
              <a:gd name="connsiteX4" fmla="*/ 1599745 w 2268009"/>
              <a:gd name="connsiteY4" fmla="*/ 1336529 h 1336529"/>
              <a:gd name="connsiteX5" fmla="*/ 1599745 w 2268009"/>
              <a:gd name="connsiteY5" fmla="*/ 1169463 h 1336529"/>
              <a:gd name="connsiteX6" fmla="*/ 0 w 2268009"/>
              <a:gd name="connsiteY6" fmla="*/ 1169463 h 1336529"/>
              <a:gd name="connsiteX7" fmla="*/ 0 w 2268009"/>
              <a:gd name="connsiteY7" fmla="*/ 167066 h 13365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8009" h="1336529">
                <a:moveTo>
                  <a:pt x="0" y="167066"/>
                </a:moveTo>
                <a:lnTo>
                  <a:pt x="1599745" y="167066"/>
                </a:lnTo>
                <a:lnTo>
                  <a:pt x="1599745" y="0"/>
                </a:lnTo>
                <a:lnTo>
                  <a:pt x="2268009" y="668265"/>
                </a:lnTo>
                <a:lnTo>
                  <a:pt x="1599745" y="1336529"/>
                </a:lnTo>
                <a:lnTo>
                  <a:pt x="1599745" y="1169463"/>
                </a:lnTo>
                <a:lnTo>
                  <a:pt x="0" y="1169463"/>
                </a:lnTo>
                <a:lnTo>
                  <a:pt x="0" y="16706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90" tIns="175956" rIns="360000" bIns="175956" numCol="1" spcCol="1270" anchor="ctr" anchorCtr="0">
            <a:noAutofit/>
          </a:bodyPr>
          <a:lstStyle/>
          <a:p>
            <a:pPr marL="0" lvl="1" algn="l" defTabSz="6223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</a:pPr>
            <a:endParaRPr lang="en-US" altLang="zh-CN" sz="600" kern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任意多边形 22"/>
          <p:cNvSpPr/>
          <p:nvPr/>
        </p:nvSpPr>
        <p:spPr>
          <a:xfrm>
            <a:off x="3227888" y="3732018"/>
            <a:ext cx="566997" cy="394137"/>
          </a:xfrm>
          <a:custGeom>
            <a:gdLst>
              <a:gd name="connsiteX0" fmla="*/ 0 w 1440002"/>
              <a:gd name="connsiteY0" fmla="*/ 144003 h 863999"/>
              <a:gd name="connsiteX1" fmla="*/ 144003 w 1440002"/>
              <a:gd name="connsiteY1" fmla="*/ 0 h 863999"/>
              <a:gd name="connsiteX2" fmla="*/ 1295999 w 1440002"/>
              <a:gd name="connsiteY2" fmla="*/ 0 h 863999"/>
              <a:gd name="connsiteX3" fmla="*/ 1440002 w 1440002"/>
              <a:gd name="connsiteY3" fmla="*/ 144003 h 863999"/>
              <a:gd name="connsiteX4" fmla="*/ 1440002 w 1440002"/>
              <a:gd name="connsiteY4" fmla="*/ 719996 h 863999"/>
              <a:gd name="connsiteX5" fmla="*/ 1295999 w 1440002"/>
              <a:gd name="connsiteY5" fmla="*/ 863999 h 863999"/>
              <a:gd name="connsiteX6" fmla="*/ 144003 w 1440002"/>
              <a:gd name="connsiteY6" fmla="*/ 863999 h 863999"/>
              <a:gd name="connsiteX7" fmla="*/ 0 w 1440002"/>
              <a:gd name="connsiteY7" fmla="*/ 719996 h 863999"/>
              <a:gd name="connsiteX8" fmla="*/ 0 w 1440002"/>
              <a:gd name="connsiteY8" fmla="*/ 144003 h 86399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0002" h="863999">
                <a:moveTo>
                  <a:pt x="0" y="144003"/>
                </a:moveTo>
                <a:cubicBezTo>
                  <a:pt x="0" y="64472"/>
                  <a:pt x="64472" y="0"/>
                  <a:pt x="144003" y="0"/>
                </a:cubicBezTo>
                <a:lnTo>
                  <a:pt x="1295999" y="0"/>
                </a:lnTo>
                <a:cubicBezTo>
                  <a:pt x="1375530" y="0"/>
                  <a:pt x="1440002" y="64472"/>
                  <a:pt x="1440002" y="144003"/>
                </a:cubicBezTo>
                <a:lnTo>
                  <a:pt x="1440002" y="719996"/>
                </a:lnTo>
                <a:cubicBezTo>
                  <a:pt x="1440002" y="799527"/>
                  <a:pt x="1375530" y="863999"/>
                  <a:pt x="1295999" y="863999"/>
                </a:cubicBezTo>
                <a:lnTo>
                  <a:pt x="144003" y="863999"/>
                </a:lnTo>
                <a:cubicBezTo>
                  <a:pt x="64472" y="863999"/>
                  <a:pt x="0" y="799527"/>
                  <a:pt x="0" y="719996"/>
                </a:cubicBezTo>
                <a:lnTo>
                  <a:pt x="0" y="144003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377" tIns="80277" rIns="118377" bIns="80277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000" kern="12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患者</a:t>
            </a:r>
          </a:p>
        </p:txBody>
      </p:sp>
      <p:sp>
        <p:nvSpPr>
          <p:cNvPr id="78" name="任意多边形 23"/>
          <p:cNvSpPr/>
          <p:nvPr/>
        </p:nvSpPr>
        <p:spPr>
          <a:xfrm>
            <a:off x="3856561" y="4497926"/>
            <a:ext cx="657460" cy="523630"/>
          </a:xfrm>
          <a:custGeom>
            <a:gdLst>
              <a:gd name="connsiteX0" fmla="*/ 0 w 2268009"/>
              <a:gd name="connsiteY0" fmla="*/ 167066 h 1336529"/>
              <a:gd name="connsiteX1" fmla="*/ 1599745 w 2268009"/>
              <a:gd name="connsiteY1" fmla="*/ 167066 h 1336529"/>
              <a:gd name="connsiteX2" fmla="*/ 1599745 w 2268009"/>
              <a:gd name="connsiteY2" fmla="*/ 0 h 1336529"/>
              <a:gd name="connsiteX3" fmla="*/ 2268009 w 2268009"/>
              <a:gd name="connsiteY3" fmla="*/ 668265 h 1336529"/>
              <a:gd name="connsiteX4" fmla="*/ 1599745 w 2268009"/>
              <a:gd name="connsiteY4" fmla="*/ 1336529 h 1336529"/>
              <a:gd name="connsiteX5" fmla="*/ 1599745 w 2268009"/>
              <a:gd name="connsiteY5" fmla="*/ 1169463 h 1336529"/>
              <a:gd name="connsiteX6" fmla="*/ 0 w 2268009"/>
              <a:gd name="connsiteY6" fmla="*/ 1169463 h 1336529"/>
              <a:gd name="connsiteX7" fmla="*/ 0 w 2268009"/>
              <a:gd name="connsiteY7" fmla="*/ 167066 h 13365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8009" h="1336529">
                <a:moveTo>
                  <a:pt x="0" y="167066"/>
                </a:moveTo>
                <a:lnTo>
                  <a:pt x="1599745" y="167066"/>
                </a:lnTo>
                <a:lnTo>
                  <a:pt x="1599745" y="0"/>
                </a:lnTo>
                <a:lnTo>
                  <a:pt x="2268009" y="668265"/>
                </a:lnTo>
                <a:lnTo>
                  <a:pt x="1599745" y="1336529"/>
                </a:lnTo>
                <a:lnTo>
                  <a:pt x="1599745" y="1169463"/>
                </a:lnTo>
                <a:lnTo>
                  <a:pt x="0" y="1169463"/>
                </a:lnTo>
                <a:lnTo>
                  <a:pt x="0" y="16706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90" tIns="175956" rIns="180000" bIns="175956" numCol="1" spcCol="1270" anchor="ctr" anchorCtr="0">
            <a:noAutofit/>
          </a:bodyPr>
          <a:lstStyle/>
          <a:p>
            <a:pPr marL="0" lvl="1" algn="l" defTabSz="6223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</a:pPr>
            <a:endParaRPr lang="zh-CN" altLang="en-US" sz="600" kern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任意多边形 24"/>
          <p:cNvSpPr/>
          <p:nvPr/>
        </p:nvSpPr>
        <p:spPr>
          <a:xfrm>
            <a:off x="3227888" y="4551540"/>
            <a:ext cx="566997" cy="394137"/>
          </a:xfrm>
          <a:custGeom>
            <a:gdLst>
              <a:gd name="connsiteX0" fmla="*/ 0 w 1440002"/>
              <a:gd name="connsiteY0" fmla="*/ 144003 h 863999"/>
              <a:gd name="connsiteX1" fmla="*/ 144003 w 1440002"/>
              <a:gd name="connsiteY1" fmla="*/ 0 h 863999"/>
              <a:gd name="connsiteX2" fmla="*/ 1295999 w 1440002"/>
              <a:gd name="connsiteY2" fmla="*/ 0 h 863999"/>
              <a:gd name="connsiteX3" fmla="*/ 1440002 w 1440002"/>
              <a:gd name="connsiteY3" fmla="*/ 144003 h 863999"/>
              <a:gd name="connsiteX4" fmla="*/ 1440002 w 1440002"/>
              <a:gd name="connsiteY4" fmla="*/ 719996 h 863999"/>
              <a:gd name="connsiteX5" fmla="*/ 1295999 w 1440002"/>
              <a:gd name="connsiteY5" fmla="*/ 863999 h 863999"/>
              <a:gd name="connsiteX6" fmla="*/ 144003 w 1440002"/>
              <a:gd name="connsiteY6" fmla="*/ 863999 h 863999"/>
              <a:gd name="connsiteX7" fmla="*/ 0 w 1440002"/>
              <a:gd name="connsiteY7" fmla="*/ 719996 h 863999"/>
              <a:gd name="connsiteX8" fmla="*/ 0 w 1440002"/>
              <a:gd name="connsiteY8" fmla="*/ 144003 h 86399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0002" h="863999">
                <a:moveTo>
                  <a:pt x="0" y="144003"/>
                </a:moveTo>
                <a:cubicBezTo>
                  <a:pt x="0" y="64472"/>
                  <a:pt x="64472" y="0"/>
                  <a:pt x="144003" y="0"/>
                </a:cubicBezTo>
                <a:lnTo>
                  <a:pt x="1295999" y="0"/>
                </a:lnTo>
                <a:cubicBezTo>
                  <a:pt x="1375530" y="0"/>
                  <a:pt x="1440002" y="64472"/>
                  <a:pt x="1440002" y="144003"/>
                </a:cubicBezTo>
                <a:lnTo>
                  <a:pt x="1440002" y="719996"/>
                </a:lnTo>
                <a:cubicBezTo>
                  <a:pt x="1440002" y="799527"/>
                  <a:pt x="1375530" y="863999"/>
                  <a:pt x="1295999" y="863999"/>
                </a:cubicBezTo>
                <a:lnTo>
                  <a:pt x="144003" y="863999"/>
                </a:lnTo>
                <a:cubicBezTo>
                  <a:pt x="64472" y="863999"/>
                  <a:pt x="0" y="799527"/>
                  <a:pt x="0" y="719996"/>
                </a:cubicBezTo>
                <a:lnTo>
                  <a:pt x="0" y="144003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377" tIns="80277" rIns="118377" bIns="80277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000" kern="12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国际化</a:t>
            </a:r>
          </a:p>
        </p:txBody>
      </p:sp>
      <p:sp>
        <p:nvSpPr>
          <p:cNvPr id="9" name="矩形 8"/>
          <p:cNvSpPr/>
          <p:nvPr/>
        </p:nvSpPr>
        <p:spPr>
          <a:xfrm>
            <a:off x="3853170" y="3021272"/>
            <a:ext cx="691506" cy="334707"/>
          </a:xfrm>
          <a:prstGeom prst="rect"/>
        </p:spPr>
        <p:txBody>
          <a:bodyPr wrap="square">
            <a:spAutoFit/>
          </a:bodyPr>
          <a:lstStyle/>
          <a:p>
            <a:pPr marL="85725" lvl="1" indent="-85725" defTabSz="6223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zh-CN" altLang="en-US" sz="5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观念植入</a:t>
            </a:r>
          </a:p>
          <a:p>
            <a:pPr marL="85725" lvl="1" indent="-85725" defTabSz="6223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zh-CN" altLang="en-US" sz="5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会议覆盖</a:t>
            </a:r>
          </a:p>
        </p:txBody>
      </p:sp>
      <p:sp>
        <p:nvSpPr>
          <p:cNvPr id="10" name="矩形 9"/>
          <p:cNvSpPr/>
          <p:nvPr/>
        </p:nvSpPr>
        <p:spPr>
          <a:xfrm>
            <a:off x="3863803" y="3765620"/>
            <a:ext cx="691506" cy="383182"/>
          </a:xfrm>
          <a:prstGeom prst="rect"/>
        </p:spPr>
        <p:txBody>
          <a:bodyPr wrap="square">
            <a:spAutoFit/>
          </a:bodyPr>
          <a:lstStyle/>
          <a:p>
            <a:pPr marL="85725" lvl="1" indent="-85725" defTabSz="6223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FontTx/>
              <a:buChar char="•"/>
            </a:pPr>
            <a:r>
              <a:rPr lang="zh-CN" altLang="en-US" sz="600" dirty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患者援助</a:t>
            </a:r>
            <a:endParaRPr lang="en-US" altLang="zh-CN" sz="6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" lvl="1" indent="-85725" defTabSz="6223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FontTx/>
              <a:buChar char="•"/>
            </a:pPr>
            <a:r>
              <a:rPr lang="zh-CN" altLang="en-US" sz="600" dirty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患者关爱</a:t>
            </a:r>
            <a:endParaRPr lang="en-US" altLang="zh-CN" sz="6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821230" y="4575085"/>
            <a:ext cx="691506" cy="369332"/>
          </a:xfrm>
          <a:prstGeom prst="rect"/>
        </p:spPr>
        <p:txBody>
          <a:bodyPr wrap="square">
            <a:spAutoFit/>
          </a:bodyPr>
          <a:lstStyle/>
          <a:p>
            <a:pPr marL="85725" lvl="1" indent="-85725" defTabSz="6223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FontTx/>
              <a:buChar char="•"/>
            </a:pPr>
            <a:r>
              <a:rPr lang="zh-CN" altLang="en-US" sz="600" dirty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全球性专业癌症大会</a:t>
            </a:r>
          </a:p>
        </p:txBody>
      </p:sp>
      <p:sp>
        <p:nvSpPr>
          <p:cNvPr id="84" name="文本框 83"/>
          <p:cNvSpPr txBox="1"/>
          <p:nvPr/>
        </p:nvSpPr>
        <p:spPr>
          <a:xfrm>
            <a:off x="4475023" y="2848429"/>
            <a:ext cx="1176741" cy="646331"/>
          </a:xfrm>
          <a:prstGeom prst="rect"/>
          <a:noFill/>
        </p:spPr>
        <p:txBody>
          <a:bodyPr wrap="square" rtlCol="0">
            <a:spAutoFit/>
          </a:bodyPr>
          <a:lstStyle/>
          <a:p>
            <a:pPr marL="85725" indent="-85725">
              <a:buClr>
                <a:srgbClr val="00B0F0"/>
              </a:buClr>
              <a:buFont typeface="Wingdings" panose="05000000000000000000" pitchFamily="2" charset="2"/>
              <a:buChar char="l"/>
            </a:pP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通过大客户的学术演讲、讲课、临床研究等形式，树立肿瘤药在广大肿瘤医生心中形象</a:t>
            </a:r>
            <a:endParaRPr lang="en-US" altLang="zh-CN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" indent="-85725">
              <a:buClr>
                <a:srgbClr val="00B0F0"/>
              </a:buClr>
              <a:buFont typeface="Wingdings" panose="05000000000000000000" pitchFamily="2" charset="2"/>
              <a:buChar char="l"/>
            </a:pP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通过组织尽可能多的会议，重点宣传肿瘤药</a:t>
            </a:r>
            <a:endParaRPr lang="en-US" altLang="zh-CN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4475023" y="3463614"/>
            <a:ext cx="1176741" cy="1061829"/>
          </a:xfrm>
          <a:prstGeom prst="rect"/>
          <a:noFill/>
        </p:spPr>
        <p:txBody>
          <a:bodyPr wrap="square" rtlCol="0">
            <a:spAutoFit/>
          </a:bodyPr>
          <a:lstStyle/>
          <a:p>
            <a:pPr marL="85725" indent="-85725">
              <a:buClr>
                <a:srgbClr val="00B0F0"/>
              </a:buClr>
              <a:buFont typeface="Wingdings" panose="05000000000000000000" pitchFamily="2" charset="2"/>
              <a:buChar char="l"/>
            </a:pPr>
            <a:r>
              <a:rPr lang="zh-CN" altLang="en-US" sz="7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针对低收入患者给予药物援助，讲解疾病、治疗、用药知识，并全程管理治疗过程，最大化临床获益</a:t>
            </a:r>
            <a:endParaRPr lang="en-US" altLang="zh-CN" sz="7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" indent="-85725">
              <a:buClr>
                <a:srgbClr val="00B0F0"/>
              </a:buClr>
              <a:buFont typeface="Wingdings" panose="05000000000000000000" pitchFamily="2" charset="2"/>
              <a:buChar char="l"/>
            </a:pPr>
            <a:r>
              <a:rPr lang="zh-CN" altLang="en-US" sz="7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口服类肿瘤药，减轻放、化疗带来的痛苦，同时对症治疗副反应，提高患者的依从性</a:t>
            </a:r>
            <a:endParaRPr lang="en-US" altLang="zh-CN" sz="7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4539081" y="4566352"/>
            <a:ext cx="1112683" cy="461665"/>
          </a:xfrm>
          <a:prstGeom prst="rect"/>
          <a:noFill/>
        </p:spPr>
        <p:txBody>
          <a:bodyPr wrap="square" rtlCol="0">
            <a:spAutoFit/>
          </a:bodyPr>
          <a:lstStyle/>
          <a:p>
            <a:pPr marL="85725" indent="-85725">
              <a:buClr>
                <a:srgbClr val="00B0F0"/>
              </a:buClr>
              <a:buFont typeface="Wingdings" panose="05000000000000000000" pitchFamily="2" charset="2"/>
              <a:buChar char="l"/>
            </a:pP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参加全球性专业癌症大会（如：世界肺癌大会、欧洲肿瘤年会、国际乳腺癌论坛等）</a:t>
            </a:r>
            <a:endParaRPr lang="en-US" altLang="zh-CN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图片 12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89142" y="5773059"/>
            <a:ext cx="4860557" cy="1871275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1627300396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矩形 46"/>
          <p:cNvSpPr/>
          <p:nvPr/>
        </p:nvSpPr>
        <p:spPr>
          <a:xfrm>
            <a:off x="463550" y="540610"/>
            <a:ext cx="2695286" cy="2784481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63550" y="5533159"/>
            <a:ext cx="2695286" cy="2206631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3550" y="3403022"/>
            <a:ext cx="2695286" cy="206259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图表 4"/>
          <p:cNvGraphicFramePr/>
          <p:nvPr/>
        </p:nvGraphicFramePr>
        <p:xfrm>
          <a:off x="90683" y="896748"/>
          <a:ext cx="3044411" cy="1789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" name="组合 5"/>
          <p:cNvGrpSpPr/>
          <p:nvPr/>
        </p:nvGrpSpPr>
        <p:grpSpPr>
          <a:xfrm>
            <a:off x="171565" y="544939"/>
            <a:ext cx="1981626" cy="180000"/>
            <a:chOff x="103389" y="5443041"/>
            <a:chExt cx="2334979" cy="180000"/>
          </a:xfrm>
        </p:grpSpPr>
        <p:sp>
          <p:nvSpPr>
            <p:cNvPr id="8" name="同侧圆角矩形 7"/>
            <p:cNvSpPr/>
            <p:nvPr/>
          </p:nvSpPr>
          <p:spPr>
            <a:xfrm rot="5400000">
              <a:off x="1192358" y="4705041"/>
              <a:ext cx="180000" cy="1656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157E9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9" name="文本框 96"/>
            <p:cNvSpPr txBox="1"/>
            <p:nvPr/>
          </p:nvSpPr>
          <p:spPr>
            <a:xfrm>
              <a:off x="103389" y="5470745"/>
              <a:ext cx="2334979" cy="123111"/>
            </a:xfrm>
            <a:prstGeom prst="rect"/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ctr" defTabSz="914400"/>
              <a:r>
                <a:rPr lang="en-US" altLang="zh-CN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 </a:t>
              </a:r>
              <a:r>
                <a:rPr lang="zh-CN" altLang="en-US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医药抗肿瘤销售人员分布</a:t>
              </a:r>
              <a:endParaRPr kumimoji="0" lang="zh-CN" altLang="en-US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584778" y="2935723"/>
            <a:ext cx="2548081" cy="369332"/>
          </a:xfrm>
          <a:prstGeom prst="rect"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HR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医药抗肿瘤销售人员主要分布在苏皖鲁大区，此区域人员数量占抗肿瘤销售人员比例超过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25%</a:t>
            </a:r>
          </a:p>
        </p:txBody>
      </p:sp>
      <p:sp>
        <p:nvSpPr>
          <p:cNvPr id="10" name="矩形 9"/>
          <p:cNvSpPr/>
          <p:nvPr/>
        </p:nvSpPr>
        <p:spPr>
          <a:xfrm>
            <a:off x="3221181" y="542344"/>
            <a:ext cx="2428009" cy="376486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856434" y="545468"/>
            <a:ext cx="1996591" cy="180000"/>
            <a:chOff x="-34593" y="5443041"/>
            <a:chExt cx="2615522" cy="180000"/>
          </a:xfrm>
        </p:grpSpPr>
        <p:sp>
          <p:nvSpPr>
            <p:cNvPr id="12" name="同侧圆角矩形 11"/>
            <p:cNvSpPr/>
            <p:nvPr/>
          </p:nvSpPr>
          <p:spPr>
            <a:xfrm rot="5400000">
              <a:off x="1192358" y="4705041"/>
              <a:ext cx="180000" cy="1656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157E9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" name="文本框 96"/>
            <p:cNvSpPr txBox="1"/>
            <p:nvPr/>
          </p:nvSpPr>
          <p:spPr>
            <a:xfrm>
              <a:off x="-34593" y="5470342"/>
              <a:ext cx="2615522" cy="123111"/>
            </a:xfrm>
            <a:prstGeom prst="rect"/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ctr" defTabSz="914400"/>
              <a:r>
                <a:rPr lang="en-US" altLang="zh-CN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 </a:t>
              </a:r>
              <a:r>
                <a:rPr lang="zh-CN" altLang="en-US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医药销售团队薪酬情况</a:t>
              </a:r>
              <a:endParaRPr kumimoji="0" lang="zh-CN" altLang="en-US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14" name="图表 13"/>
          <p:cNvGraphicFramePr/>
          <p:nvPr/>
        </p:nvGraphicFramePr>
        <p:xfrm>
          <a:off x="3420688" y="958560"/>
          <a:ext cx="2008562" cy="1077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图表 14"/>
          <p:cNvGraphicFramePr/>
          <p:nvPr/>
        </p:nvGraphicFramePr>
        <p:xfrm>
          <a:off x="3096492" y="2384715"/>
          <a:ext cx="2561359" cy="1014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矩形 2"/>
          <p:cNvSpPr/>
          <p:nvPr/>
        </p:nvSpPr>
        <p:spPr>
          <a:xfrm>
            <a:off x="2974687" y="2157087"/>
            <a:ext cx="3057525" cy="184666"/>
          </a:xfrm>
          <a:prstGeom prst="rect"/>
        </p:spPr>
        <p:txBody>
          <a:bodyPr>
            <a:spAutoFit/>
          </a:bodyPr>
          <a:lstStyle/>
          <a:p>
            <a:pPr algn="ctr"/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恒瑞医药销售团队各月薪酬规模（万元）</a:t>
            </a:r>
            <a:endParaRPr lang="en-US" altLang="zh-CN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747818" y="831380"/>
            <a:ext cx="3057525" cy="184666"/>
          </a:xfrm>
          <a:prstGeom prst="rect"/>
        </p:spPr>
        <p:txBody>
          <a:bodyPr>
            <a:spAutoFit/>
          </a:bodyPr>
          <a:lstStyle/>
          <a:p>
            <a:pPr algn="ctr"/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薪酬结构</a:t>
            </a:r>
            <a:endParaRPr lang="en-US" altLang="zh-CN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28988" y="3385431"/>
            <a:ext cx="2444449" cy="923330"/>
          </a:xfrm>
          <a:prstGeom prst="rect"/>
        </p:spPr>
        <p:txBody>
          <a:bodyPr wrap="square">
            <a:spAutoFit/>
          </a:bodyPr>
          <a:lstStyle/>
          <a:p>
            <a:pPr marL="85725" indent="-85725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HR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医药抗肿瘤业务销售人员总体薪酬规模近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30000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万元人民币，平均年薪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18.2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" indent="-85725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销售奖金提成是销售人员的主要收入来源，此部分收入占总收入近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" indent="-85725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一线销售代表存在大规模垫资的情况，个别地区会因报销核算不及时造成销售人员离职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588298" y="3699163"/>
            <a:ext cx="2466628" cy="1240740"/>
            <a:chOff x="312939" y="3453251"/>
            <a:chExt cx="5764792" cy="2589086"/>
          </a:xfrm>
        </p:grpSpPr>
        <p:sp>
          <p:nvSpPr>
            <p:cNvPr id="20" name="矩形 19"/>
            <p:cNvSpPr/>
            <p:nvPr/>
          </p:nvSpPr>
          <p:spPr>
            <a:xfrm>
              <a:off x="2478198" y="3453251"/>
              <a:ext cx="1476000" cy="324000"/>
            </a:xfrm>
            <a:prstGeom prst="rect"/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00" b="1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恒瑞市场团队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3784537" y="4101789"/>
              <a:ext cx="1176668" cy="324000"/>
            </a:xfrm>
            <a:prstGeom prst="rect"/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00" b="1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区域市场部</a:t>
              </a:r>
            </a:p>
          </p:txBody>
        </p:sp>
        <p:cxnSp>
          <p:nvCxnSpPr>
            <p:cNvPr id="22" name="肘形连接符 21"/>
            <p:cNvCxnSpPr>
              <a:stCxn id="20" idx="2"/>
              <a:endCxn id="21" idx="0"/>
            </p:cNvCxnSpPr>
            <p:nvPr/>
          </p:nvCxnSpPr>
          <p:spPr>
            <a:xfrm rot="16200000" flipH="1">
              <a:off x="3632265" y="3361183"/>
              <a:ext cx="324538" cy="1156673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>
            <a:xfrm>
              <a:off x="315332" y="4860448"/>
              <a:ext cx="697342" cy="362602"/>
            </a:xfrm>
            <a:prstGeom prst="rect"/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00" b="1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艾坦线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1123651" y="4860448"/>
              <a:ext cx="831534" cy="362602"/>
            </a:xfrm>
            <a:prstGeom prst="rect"/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00" b="1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化疗肿瘤线</a:t>
              </a:r>
            </a:p>
          </p:txBody>
        </p:sp>
        <p:cxnSp>
          <p:nvCxnSpPr>
            <p:cNvPr id="25" name="肘形连接符 24"/>
            <p:cNvCxnSpPr>
              <a:stCxn id="33" idx="2"/>
              <a:endCxn id="23" idx="0"/>
            </p:cNvCxnSpPr>
            <p:nvPr/>
          </p:nvCxnSpPr>
          <p:spPr>
            <a:xfrm rot="5400000">
              <a:off x="1112673" y="3977119"/>
              <a:ext cx="434659" cy="1331998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肘形连接符 25"/>
            <p:cNvCxnSpPr>
              <a:stCxn id="33" idx="2"/>
              <a:endCxn id="24" idx="0"/>
            </p:cNvCxnSpPr>
            <p:nvPr/>
          </p:nvCxnSpPr>
          <p:spPr>
            <a:xfrm rot="5400000">
              <a:off x="1550383" y="4414828"/>
              <a:ext cx="434659" cy="456581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矩形 26"/>
            <p:cNvSpPr/>
            <p:nvPr/>
          </p:nvSpPr>
          <p:spPr>
            <a:xfrm>
              <a:off x="2022185" y="4860448"/>
              <a:ext cx="819278" cy="362602"/>
            </a:xfrm>
            <a:prstGeom prst="rect"/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00" b="1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麻醉线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2971433" y="4860448"/>
              <a:ext cx="872106" cy="362602"/>
            </a:xfrm>
            <a:prstGeom prst="rect"/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00" b="1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其他产品线</a:t>
              </a:r>
            </a:p>
          </p:txBody>
        </p:sp>
        <p:cxnSp>
          <p:nvCxnSpPr>
            <p:cNvPr id="29" name="肘形连接符 28"/>
            <p:cNvCxnSpPr>
              <a:stCxn id="33" idx="2"/>
              <a:endCxn id="27" idx="0"/>
            </p:cNvCxnSpPr>
            <p:nvPr/>
          </p:nvCxnSpPr>
          <p:spPr>
            <a:xfrm rot="16200000" flipH="1">
              <a:off x="1996585" y="4425205"/>
              <a:ext cx="434659" cy="435825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肘形连接符 29"/>
            <p:cNvCxnSpPr>
              <a:stCxn id="33" idx="2"/>
              <a:endCxn id="28" idx="0"/>
            </p:cNvCxnSpPr>
            <p:nvPr/>
          </p:nvCxnSpPr>
          <p:spPr>
            <a:xfrm rot="16200000" flipH="1">
              <a:off x="2484415" y="3937374"/>
              <a:ext cx="434659" cy="1411486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矩形 30"/>
            <p:cNvSpPr/>
            <p:nvPr/>
          </p:nvSpPr>
          <p:spPr>
            <a:xfrm>
              <a:off x="1076520" y="5568718"/>
              <a:ext cx="936000" cy="286913"/>
            </a:xfrm>
            <a:prstGeom prst="rect"/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00" b="1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产品经理</a:t>
              </a:r>
            </a:p>
          </p:txBody>
        </p:sp>
        <p:cxnSp>
          <p:nvCxnSpPr>
            <p:cNvPr id="32" name="直接箭头连接符 31"/>
            <p:cNvCxnSpPr>
              <a:stCxn id="24" idx="2"/>
              <a:endCxn id="31" idx="0"/>
            </p:cNvCxnSpPr>
            <p:nvPr/>
          </p:nvCxnSpPr>
          <p:spPr>
            <a:xfrm>
              <a:off x="1539419" y="5223050"/>
              <a:ext cx="5102" cy="345668"/>
            </a:xfrm>
            <a:prstGeom prst="straightConnector1"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矩形 32"/>
            <p:cNvSpPr/>
            <p:nvPr/>
          </p:nvSpPr>
          <p:spPr>
            <a:xfrm>
              <a:off x="1420001" y="4101789"/>
              <a:ext cx="1152000" cy="324000"/>
            </a:xfrm>
            <a:prstGeom prst="rect"/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00" b="1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中央市场部</a:t>
              </a:r>
            </a:p>
          </p:txBody>
        </p:sp>
        <p:cxnSp>
          <p:nvCxnSpPr>
            <p:cNvPr id="35" name="肘形连接符 34"/>
            <p:cNvCxnSpPr>
              <a:stCxn id="20" idx="2"/>
              <a:endCxn id="33" idx="0"/>
            </p:cNvCxnSpPr>
            <p:nvPr/>
          </p:nvCxnSpPr>
          <p:spPr>
            <a:xfrm rot="5400000">
              <a:off x="2443831" y="3329422"/>
              <a:ext cx="324538" cy="1220197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矩形 35"/>
            <p:cNvSpPr/>
            <p:nvPr/>
          </p:nvSpPr>
          <p:spPr>
            <a:xfrm>
              <a:off x="3886956" y="5592803"/>
              <a:ext cx="992900" cy="288000"/>
            </a:xfrm>
            <a:prstGeom prst="rect"/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00" b="1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产品专员</a:t>
              </a:r>
            </a:p>
          </p:txBody>
        </p:sp>
        <p:sp>
          <p:nvSpPr>
            <p:cNvPr id="37" name="TextBox 141"/>
            <p:cNvSpPr txBox="1"/>
            <p:nvPr/>
          </p:nvSpPr>
          <p:spPr>
            <a:xfrm>
              <a:off x="312939" y="4039703"/>
              <a:ext cx="814536" cy="449573"/>
            </a:xfrm>
            <a:prstGeom prst="rect"/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肿瘤：</a:t>
              </a:r>
              <a:r>
                <a:rPr lang="en-US" altLang="zh-CN" sz="4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35</a:t>
              </a:r>
              <a:r>
                <a:rPr lang="zh-CN" altLang="en-US" sz="4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人</a:t>
              </a:r>
            </a:p>
          </p:txBody>
        </p:sp>
        <p:sp>
          <p:nvSpPr>
            <p:cNvPr id="38" name="TextBox 142"/>
            <p:cNvSpPr txBox="1"/>
            <p:nvPr/>
          </p:nvSpPr>
          <p:spPr>
            <a:xfrm>
              <a:off x="5213730" y="3974659"/>
              <a:ext cx="864001" cy="578021"/>
            </a:xfrm>
            <a:prstGeom prst="rect"/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肿瘤：约</a:t>
              </a:r>
              <a:r>
                <a:rPr lang="en-US" altLang="zh-CN" sz="4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240</a:t>
              </a:r>
              <a:r>
                <a:rPr lang="zh-CN" altLang="en-US" sz="4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人</a:t>
              </a:r>
            </a:p>
          </p:txBody>
        </p:sp>
        <p:cxnSp>
          <p:nvCxnSpPr>
            <p:cNvPr id="39" name="直接箭头连接符 38"/>
            <p:cNvCxnSpPr>
              <a:stCxn id="33" idx="1"/>
              <a:endCxn id="37" idx="3"/>
            </p:cNvCxnSpPr>
            <p:nvPr/>
          </p:nvCxnSpPr>
          <p:spPr>
            <a:xfrm flipH="1">
              <a:off x="1127475" y="4263790"/>
              <a:ext cx="292525" cy="699"/>
            </a:xfrm>
            <a:prstGeom prst="straightConnector1"/>
            <a:ln>
              <a:solidFill>
                <a:srgbClr val="47C1E7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21" idx="3"/>
              <a:endCxn id="38" idx="1"/>
            </p:cNvCxnSpPr>
            <p:nvPr/>
          </p:nvCxnSpPr>
          <p:spPr>
            <a:xfrm flipV="1">
              <a:off x="4961205" y="4263671"/>
              <a:ext cx="252525" cy="119"/>
            </a:xfrm>
            <a:prstGeom prst="straightConnector1"/>
            <a:ln>
              <a:solidFill>
                <a:schemeClr val="accent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矩形 40"/>
            <p:cNvSpPr/>
            <p:nvPr/>
          </p:nvSpPr>
          <p:spPr>
            <a:xfrm>
              <a:off x="3905609" y="4873221"/>
              <a:ext cx="936000" cy="286913"/>
            </a:xfrm>
            <a:prstGeom prst="rect"/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00" b="1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产品经理</a:t>
              </a:r>
            </a:p>
          </p:txBody>
        </p:sp>
        <p:cxnSp>
          <p:nvCxnSpPr>
            <p:cNvPr id="42" name="直接箭头连接符 41"/>
            <p:cNvCxnSpPr>
              <a:stCxn id="21" idx="2"/>
              <a:endCxn id="41" idx="0"/>
            </p:cNvCxnSpPr>
            <p:nvPr/>
          </p:nvCxnSpPr>
          <p:spPr>
            <a:xfrm rot="16200000" flipH="1">
              <a:off x="4149524" y="4649136"/>
              <a:ext cx="447432" cy="738"/>
            </a:xfrm>
            <a:prstGeom prst="straightConnector1"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1"/>
            <p:cNvSpPr txBox="1"/>
            <p:nvPr/>
          </p:nvSpPr>
          <p:spPr>
            <a:xfrm>
              <a:off x="312939" y="5592764"/>
              <a:ext cx="707711" cy="449573"/>
            </a:xfrm>
            <a:prstGeom prst="rect"/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7-8</a:t>
              </a:r>
              <a:r>
                <a:rPr lang="zh-CN" altLang="en-US" sz="4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人</a:t>
              </a:r>
            </a:p>
          </p:txBody>
        </p:sp>
        <p:cxnSp>
          <p:nvCxnSpPr>
            <p:cNvPr id="44" name="直接箭头连接符 43"/>
            <p:cNvCxnSpPr>
              <a:stCxn id="23" idx="2"/>
              <a:endCxn id="43" idx="0"/>
            </p:cNvCxnSpPr>
            <p:nvPr/>
          </p:nvCxnSpPr>
          <p:spPr>
            <a:xfrm>
              <a:off x="664004" y="5223050"/>
              <a:ext cx="2791" cy="369714"/>
            </a:xfrm>
            <a:prstGeom prst="straightConnector1"/>
            <a:ln>
              <a:solidFill>
                <a:srgbClr val="47C1E7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箭头连接符 44"/>
            <p:cNvCxnSpPr>
              <a:stCxn id="41" idx="2"/>
              <a:endCxn id="36" idx="0"/>
            </p:cNvCxnSpPr>
            <p:nvPr/>
          </p:nvCxnSpPr>
          <p:spPr>
            <a:xfrm rot="16200000" flipH="1">
              <a:off x="4162173" y="5371569"/>
              <a:ext cx="432669" cy="9797"/>
            </a:xfrm>
            <a:prstGeom prst="straightConnector1"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组合 54"/>
          <p:cNvGrpSpPr/>
          <p:nvPr/>
        </p:nvGrpSpPr>
        <p:grpSpPr>
          <a:xfrm>
            <a:off x="147574" y="3411967"/>
            <a:ext cx="1742158" cy="180000"/>
            <a:chOff x="-34593" y="5443041"/>
            <a:chExt cx="2615522" cy="180000"/>
          </a:xfrm>
        </p:grpSpPr>
        <p:sp>
          <p:nvSpPr>
            <p:cNvPr id="56" name="同侧圆角矩形 55"/>
            <p:cNvSpPr/>
            <p:nvPr/>
          </p:nvSpPr>
          <p:spPr>
            <a:xfrm rot="5400000">
              <a:off x="1192358" y="4705041"/>
              <a:ext cx="180000" cy="1656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157E9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7" name="文本框 96"/>
            <p:cNvSpPr txBox="1"/>
            <p:nvPr/>
          </p:nvSpPr>
          <p:spPr>
            <a:xfrm>
              <a:off x="-34593" y="5470342"/>
              <a:ext cx="2615522" cy="123111"/>
            </a:xfrm>
            <a:prstGeom prst="rect"/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ctr" defTabSz="914400"/>
              <a:r>
                <a:rPr lang="en-US" altLang="zh-CN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 </a:t>
              </a:r>
              <a:r>
                <a:rPr lang="zh-CN" altLang="en-US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医药市场团队结构</a:t>
              </a:r>
              <a:endParaRPr kumimoji="0" lang="zh-CN" altLang="en-US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8" name="矩形 57"/>
          <p:cNvSpPr/>
          <p:nvPr/>
        </p:nvSpPr>
        <p:spPr>
          <a:xfrm>
            <a:off x="361372" y="4982941"/>
            <a:ext cx="2823441" cy="507831"/>
          </a:xfrm>
          <a:prstGeom prst="rect"/>
        </p:spPr>
        <p:txBody>
          <a:bodyPr wrap="square">
            <a:spAutoFit/>
          </a:bodyPr>
          <a:lstStyle/>
          <a:p>
            <a:pPr marL="180975" indent="-71438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中央市场部负责制定全国市场推广计划与任务，组织负责全国性市场推广活动执行。</a:t>
            </a:r>
            <a:endParaRPr lang="en-US" altLang="zh-CN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80975" indent="-71438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区域市场部负责执行中央市场部的市场推广计划。</a:t>
            </a:r>
            <a:endParaRPr lang="en-US" altLang="zh-CN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9" name="图表 58"/>
          <p:cNvGraphicFramePr/>
          <p:nvPr/>
        </p:nvGraphicFramePr>
        <p:xfrm>
          <a:off x="3251653" y="4350171"/>
          <a:ext cx="2346631" cy="1864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0" name="矩形 59"/>
          <p:cNvSpPr/>
          <p:nvPr/>
        </p:nvSpPr>
        <p:spPr>
          <a:xfrm>
            <a:off x="3219795" y="4369895"/>
            <a:ext cx="2423391" cy="2247036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2919576" y="4375251"/>
            <a:ext cx="1633890" cy="180000"/>
            <a:chOff x="-34593" y="5443041"/>
            <a:chExt cx="2615522" cy="180000"/>
          </a:xfrm>
        </p:grpSpPr>
        <p:sp>
          <p:nvSpPr>
            <p:cNvPr id="62" name="同侧圆角矩形 61"/>
            <p:cNvSpPr/>
            <p:nvPr/>
          </p:nvSpPr>
          <p:spPr>
            <a:xfrm rot="5400000">
              <a:off x="1192358" y="4705041"/>
              <a:ext cx="180000" cy="1656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157E9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3" name="文本框 96"/>
            <p:cNvSpPr txBox="1"/>
            <p:nvPr/>
          </p:nvSpPr>
          <p:spPr>
            <a:xfrm>
              <a:off x="-34593" y="5470342"/>
              <a:ext cx="2615522" cy="123111"/>
            </a:xfrm>
            <a:prstGeom prst="rect"/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ctr" defTabSz="914400"/>
              <a:r>
                <a:rPr lang="en-US" altLang="zh-CN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 </a:t>
              </a:r>
              <a:r>
                <a:rPr lang="zh-CN" altLang="en-US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医药销售收入情况</a:t>
              </a:r>
              <a:endParaRPr kumimoji="0" lang="zh-CN" altLang="en-US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4" name="矩形 63"/>
          <p:cNvSpPr/>
          <p:nvPr/>
        </p:nvSpPr>
        <p:spPr>
          <a:xfrm>
            <a:off x="3234534" y="5986710"/>
            <a:ext cx="2393257" cy="491481"/>
          </a:xfrm>
          <a:prstGeom prst="rect"/>
        </p:spPr>
        <p:txBody>
          <a:bodyPr wrap="square">
            <a:spAutoFit/>
          </a:bodyPr>
          <a:lstStyle/>
          <a:p>
            <a:pPr marL="85725" indent="-85725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HR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医药销售收入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145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亿元人民币，比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年增长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</a:p>
          <a:p>
            <a:pPr marL="85725" indent="-85725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HR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医药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-2017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年销售收入增长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83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亿元，年均增长率达到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</a:p>
        </p:txBody>
      </p:sp>
      <p:pic>
        <p:nvPicPr>
          <p:cNvPr id="65" name="图片 64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3546764" y="6842734"/>
            <a:ext cx="1801091" cy="903472"/>
          </a:xfrm>
          <a:prstGeom prst="rect"/>
        </p:spPr>
      </p:pic>
      <p:sp>
        <p:nvSpPr>
          <p:cNvPr id="66" name="矩形 65"/>
          <p:cNvSpPr/>
          <p:nvPr/>
        </p:nvSpPr>
        <p:spPr>
          <a:xfrm>
            <a:off x="3219795" y="6661265"/>
            <a:ext cx="2421775" cy="1086838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2902019" y="6667540"/>
            <a:ext cx="1749049" cy="180000"/>
            <a:chOff x="-34593" y="5443041"/>
            <a:chExt cx="2615522" cy="180000"/>
          </a:xfrm>
        </p:grpSpPr>
        <p:sp>
          <p:nvSpPr>
            <p:cNvPr id="68" name="同侧圆角矩形 67"/>
            <p:cNvSpPr/>
            <p:nvPr/>
          </p:nvSpPr>
          <p:spPr>
            <a:xfrm rot="5400000">
              <a:off x="1192358" y="4705041"/>
              <a:ext cx="180000" cy="1656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157E9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9" name="文本框 96"/>
            <p:cNvSpPr txBox="1"/>
            <p:nvPr/>
          </p:nvSpPr>
          <p:spPr>
            <a:xfrm>
              <a:off x="-34593" y="5470342"/>
              <a:ext cx="2615522" cy="123111"/>
            </a:xfrm>
            <a:prstGeom prst="rect"/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ctr" defTabSz="914400"/>
              <a:r>
                <a:rPr lang="en-US" altLang="zh-CN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 </a:t>
              </a:r>
              <a:r>
                <a:rPr lang="zh-CN" altLang="en-US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医药新药营销策略</a:t>
              </a:r>
              <a:endParaRPr kumimoji="0" lang="zh-CN" altLang="en-US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02" name="图片 101"/>
          <p:cNvPicPr/>
          <p:nvPr/>
        </p:nvPicPr>
        <p:blipFill>
          <a:blip r:embed="rId8"/>
          <a:srcRect/>
          <a:stretch>
            <a:fillRect/>
          </a:stretch>
        </p:blipFill>
        <p:spPr>
          <a:xfrm>
            <a:off x="500229" y="6788075"/>
            <a:ext cx="2658581" cy="914402"/>
          </a:xfrm>
          <a:prstGeom prst="rect"/>
        </p:spPr>
      </p:pic>
      <p:pic>
        <p:nvPicPr>
          <p:cNvPr id="103" name="图片 102"/>
          <p:cNvPicPr/>
          <p:nvPr/>
        </p:nvPicPr>
        <p:blipFill>
          <a:blip r:embed="rId9"/>
          <a:srcRect/>
          <a:stretch>
            <a:fillRect/>
          </a:stretch>
        </p:blipFill>
        <p:spPr>
          <a:xfrm>
            <a:off x="634699" y="5781524"/>
            <a:ext cx="2339789" cy="1033674"/>
          </a:xfrm>
          <a:prstGeom prst="rect"/>
        </p:spPr>
      </p:pic>
      <p:grpSp>
        <p:nvGrpSpPr>
          <p:cNvPr id="104" name="组合 103"/>
          <p:cNvGrpSpPr/>
          <p:nvPr/>
        </p:nvGrpSpPr>
        <p:grpSpPr>
          <a:xfrm>
            <a:off x="223066" y="5544245"/>
            <a:ext cx="1171793" cy="180000"/>
            <a:chOff x="-98930" y="5443041"/>
            <a:chExt cx="2615522" cy="180000"/>
          </a:xfrm>
        </p:grpSpPr>
        <p:sp>
          <p:nvSpPr>
            <p:cNvPr id="105" name="同侧圆角矩形 104"/>
            <p:cNvSpPr/>
            <p:nvPr/>
          </p:nvSpPr>
          <p:spPr>
            <a:xfrm rot="5400000">
              <a:off x="1192358" y="4705041"/>
              <a:ext cx="180000" cy="1656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157E9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6" name="文本框 96"/>
            <p:cNvSpPr txBox="1"/>
            <p:nvPr/>
          </p:nvSpPr>
          <p:spPr>
            <a:xfrm>
              <a:off x="-98930" y="5484080"/>
              <a:ext cx="2615522" cy="123111"/>
            </a:xfrm>
            <a:prstGeom prst="rect"/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ctr" defTabSz="914400"/>
              <a:r>
                <a:rPr lang="en-US" altLang="zh-CN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AT </a:t>
              </a:r>
              <a:r>
                <a:rPr lang="zh-CN" altLang="en-US" sz="800" b="1" kern="0" dirty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营销策略</a:t>
              </a:r>
              <a:endParaRPr kumimoji="0" lang="zh-CN" altLang="en-US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088796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10428" y="658186"/>
            <a:ext cx="4303254" cy="448504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以上数据分析均来自于尚普咨询《中国抗肿瘤药行业市场调研咨询案例》。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普咨询作为中国知名的独立第三方咨询领导品牌之一，专注于市场研究与投融资咨询，是中国第一批提供专项市场咨询服务的咨询机构。作为国家统计局涉外调查许可单位，建立了科学的数据分析方法与市场测算模型，拥有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项自主知识产权，目前自有数据库容量超过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多万条数据。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多年来，已为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多家机构提供定制化的专项市场研究咨询服务。</a:t>
            </a:r>
            <a:endParaRPr lang="en-US" altLang="zh-CN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杂志社、人民日报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新闻战线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杂志社颁发的“中国市场调查客户满意最佳品牌”、“中国行业诚信企业奖”，成功入选财政部首批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咨询机构库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还荣获“中国咨询服务机构百强”、“市场咨询行业先锋机构”、 “中国咨询服务最佳智库奖”、“中国旅游咨询服务首选品牌”等来自第三方评价机构的专业认可。</a:t>
            </a:r>
          </a:p>
        </p:txBody>
      </p:sp>
    </p:spTree>
    <p:extLst>
      <p:ext uri="{BB962C8B-B14F-4D97-AF65-F5344CB8AC3E}">
        <p14:creationId xmlns:p14="http://schemas.microsoft.com/office/powerpoint/2010/main" val="2544391360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3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游ゴシック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等线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游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等线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solidFill>
          <a:srgbClr val="7030A0"/>
        </a:solidFill>
      </a:spPr>
      <a:bodyPr wrap="none" anchor="ctr">
        <a:spAutoFit/>
      </a:bodyPr>
      <a:lstStyle>
        <a:defPPr algn="ctr">
          <a:defRPr sz="8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</TotalTime>
  <Application>Microsoft Office PowerPoint</Application>
  <PresentationFormat>自定义</PresentationFormat>
  <Slides>5</Slide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顾梦薇</dc:creator>
  <cp:lastModifiedBy>zhengxu@shangpu-china.com</cp:lastModifiedBy>
  <cp:revision>1087</cp:revision>
  <dcterms:created xsi:type="dcterms:W3CDTF">2018-02-01T06:35:20.0000000Z</dcterms:created>
  <dcterms:modified xsi:type="dcterms:W3CDTF">2019-10-12T03:51:05.0000000Z</dcterms:modified>
</cp:coreProperties>
</file>