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4.2.6.19040--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r:id="rId1" id="2147483660"/>
  </p:sldMasterIdLst>
  <p:notesMasterIdLst>
    <p:notesMasterId r:id="rId9"/>
  </p:notesMasterIdLst>
  <p:handoutMasterIdLst>
    <p:handoutMasterId r:id="rId10"/>
  </p:handoutMasterIdLst>
  <p:sldIdLst>
    <p:sldId r:id="rId2" id="924"/>
    <p:sldId r:id="rId3" id="925"/>
    <p:sldId r:id="rId4" id="926"/>
    <p:sldId r:id="rId5" id="927"/>
    <p:sldId r:id="rId6" id="928"/>
    <p:sldId r:id="rId7" id="929"/>
    <p:sldId r:id="rId8" id="1238"/>
  </p:sldIdLst>
  <p:sldSz cx="6119813" cy="8280400"/>
  <p:notesSz cx="6858000" cy="9144000"/>
  <p:custDataLst>
    <p:tags r:id="rId15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clrMru>
    <a:srgbClr val="4472C4"/>
    <a:srgbClr val="558ED5"/>
    <a:srgbClr val="9BBB59"/>
    <a:srgbClr val="157E9F"/>
    <a:srgbClr val="0070C0"/>
    <a:srgbClr val="DCE6F2"/>
    <a:srgbClr val="FFCCFF"/>
    <a:srgbClr val="FFCCCC"/>
    <a:srgbClr val="4BACC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5" autoAdjust="0"/>
    <p:restoredTop sz="94238" autoAdjust="0"/>
  </p:normalViewPr>
  <p:slideViewPr>
    <p:cSldViewPr snapToGrid="0">
      <p:cViewPr varScale="1">
        <p:scale>
          <a:sx n="92" d="100"/>
          <a:sy n="92" d="100"/>
        </p:scale>
        <p:origin x="3252" y="90"/>
      </p:cViewPr>
      <p:guideLst>
        <p:guide orient="horz" pos="2608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handoutMaster" Target="handoutMasters/handoutMaster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15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notesMaster" Target="notesMasters/notesMaster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AFC-BECB-4058-BE1C-2ADCBF05FC91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E813-D21C-4345-B8C7-4BD3E009C5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C010-C8B4-4F10-8B32-911B7D8D5D8D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248-4E48-4E75-9755-DB088FB05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1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3" name="图片 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8" name="图片 7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5" name="图片 1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30" name="图片 2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31" name="图片 3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34" name="图片 3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35" name="图片 3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2547427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9" name="图片 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2" name="图片 1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15" name="图片 14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6" name="图片 1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20" name="图片 1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4" name="图片 2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28" name="图片 2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5407282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fast"/>
  <p:timing>
    <p:tnLst>
      <p:par>
        <p:cTn id="1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729" y="567728"/>
            <a:ext cx="4251127" cy="823783"/>
          </a:xfrm>
          <a:prstGeom prst="rect"/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中国电子商务行业市场调研咨询案例</a:t>
            </a: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管理流程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经营模式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运营理念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监管方式</a:t>
            </a:r>
            <a:r>
              <a:rPr lang="en-US" altLang="zh-CN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用户评价</a:t>
            </a:r>
            <a:endParaRPr lang="en-US" altLang="zh-CN" sz="12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729" y="1989224"/>
            <a:ext cx="4303254" cy="6086841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作为一种新型交易方式，给消费者购物带来了便利，改变了人们的消费和生活习惯，以全新的方式推动着经济发展。随着互联网技术的飞速发展和普及，我国电子商务迅猛发展，已经成为我国经济社会发展重要的市场新形态和经济新增长点。在电商交易额大幅增长的同时，假冒伪劣产品以及网民的投诉也在相应增多，引发着媒体和社会热议。加强电子商务产品质量的监管，成为了政府、百姓和电商平台共同关切的课题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为应对食品药品销售互联网化的趋势，建立健全互联网监测机制，提高食品药品互联网安全监管科技支撑能力，委托方拟开展食品药品互联网行业发展研究项目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，希望进行以下内容的研究：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国内外电子商务的发展、现状及趋势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国内外食品药品网络经营者现状、趋势、发展障碍及期望得到的支持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国内外消费者特征以及线上购买食品药品的需求、障碍和期望；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国内外关于食品药品互联网经营的监管经验以及存在的问题及对策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国内外互联网食品药品经营监测技术的应用及前沿发展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研究移动互联网食品药品经营模式及监管对策</a:t>
            </a: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食品药品电子商务企业（共计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家）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国内食品药品电子商务经营和消费较发达的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个典型城市的监管机构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北京市食品药品网络经营者（共计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家）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北京市食品药品电子商务消费者（共计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人）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国外食品药品电子商务监管机构（共计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家）</a:t>
            </a:r>
          </a:p>
        </p:txBody>
      </p:sp>
    </p:spTree>
    <p:extLst>
      <p:ext uri="{BB962C8B-B14F-4D97-AF65-F5344CB8AC3E}">
        <p14:creationId xmlns:p14="http://schemas.microsoft.com/office/powerpoint/2010/main" val="993706168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6215" y="4936735"/>
            <a:ext cx="4123920" cy="1379779"/>
          </a:xfrm>
          <a:prstGeom prst="rect"/>
        </p:spPr>
      </p:pic>
      <p:sp>
        <p:nvSpPr>
          <p:cNvPr id="47" name="矩形 46"/>
          <p:cNvSpPr/>
          <p:nvPr/>
        </p:nvSpPr>
        <p:spPr>
          <a:xfrm>
            <a:off x="463550" y="540609"/>
            <a:ext cx="5187950" cy="247373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3550" y="3094075"/>
            <a:ext cx="2641758" cy="1564828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3551" y="4730636"/>
            <a:ext cx="5187950" cy="168951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2378" y="3094075"/>
            <a:ext cx="2459121" cy="1551077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4183" y="551243"/>
            <a:ext cx="3057525" cy="215444"/>
          </a:xfrm>
          <a:prstGeom prst="rect"/>
        </p:spPr>
        <p:txBody>
          <a:bodyPr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商家入驻流程及监管措施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952" y="802872"/>
            <a:ext cx="4922878" cy="2129661"/>
          </a:xfrm>
          <a:prstGeom prst="rect"/>
        </p:spPr>
      </p:pic>
      <p:sp>
        <p:nvSpPr>
          <p:cNvPr id="6" name="矩形 5"/>
          <p:cNvSpPr/>
          <p:nvPr/>
        </p:nvSpPr>
        <p:spPr>
          <a:xfrm>
            <a:off x="483085" y="3102943"/>
            <a:ext cx="1380506" cy="215444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经营遇到的障碍与期望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63550" y="3353404"/>
            <a:ext cx="2606897" cy="1273599"/>
            <a:chOff x="463550" y="3385303"/>
            <a:chExt cx="2606897" cy="1273599"/>
          </a:xfrm>
        </p:grpSpPr>
        <p:grpSp>
          <p:nvGrpSpPr>
            <p:cNvPr id="8" name="组合 7"/>
            <p:cNvGrpSpPr/>
            <p:nvPr/>
          </p:nvGrpSpPr>
          <p:grpSpPr>
            <a:xfrm>
              <a:off x="474091" y="3385303"/>
              <a:ext cx="2596356" cy="1273599"/>
              <a:chOff x="958821" y="3499569"/>
              <a:chExt cx="1854436" cy="1859836"/>
            </a:xfrm>
            <a:solidFill>
              <a:srgbClr val="00B0F0"/>
            </a:solidFill>
          </p:grpSpPr>
          <p:sp>
            <p:nvSpPr>
              <p:cNvPr id="7" name="直角三角形 6"/>
              <p:cNvSpPr/>
              <p:nvPr/>
            </p:nvSpPr>
            <p:spPr>
              <a:xfrm>
                <a:off x="1898857" y="3499569"/>
                <a:ext cx="914400" cy="914400"/>
              </a:xfrm>
              <a:prstGeom prst="rtTriangle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rot="16200000">
                <a:off x="958821" y="3499569"/>
                <a:ext cx="914400" cy="914400"/>
              </a:xfrm>
              <a:prstGeom prst="rtTriangle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0800000">
                <a:off x="958821" y="4445005"/>
                <a:ext cx="914400" cy="914400"/>
              </a:xfrm>
              <a:prstGeom prst="rtTriangle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5400000">
                <a:off x="1898857" y="4445005"/>
                <a:ext cx="914400" cy="914400"/>
              </a:xfrm>
              <a:prstGeom prst="rtTriangle"/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63550" y="3570794"/>
              <a:ext cx="1307719" cy="415498"/>
            </a:xfrm>
            <a:prstGeom prst="rect"/>
          </p:spPr>
          <p:txBody>
            <a:bodyPr wrap="square">
              <a:spAutoFit/>
            </a:bodyPr>
            <a:lstStyle/>
            <a:p>
              <a:pPr algn="r"/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线上流量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优势明显，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但商品监管难度大</a:t>
              </a:r>
              <a:endParaRPr lang="zh-CN" altLang="en-US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13988" y="3571966"/>
              <a:ext cx="950669" cy="415498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准入门槛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高，导致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运营成本提高</a:t>
              </a:r>
              <a:endParaRPr lang="zh-CN" altLang="en-US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36022" y="3992371"/>
              <a:ext cx="1137685" cy="415498"/>
            </a:xfrm>
            <a:prstGeom prst="rect"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无仓储物流</a:t>
              </a:r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第三方物流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参差不齐</a:t>
              </a:r>
              <a:endParaRPr lang="zh-CN" altLang="en-US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07470" y="4000547"/>
              <a:ext cx="1137685" cy="415498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国家食品电商标准缺乏，</a:t>
              </a:r>
              <a:r>
                <a:rPr lang="zh-CN" altLang="en-US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平台对</a:t>
              </a:r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质量</a:t>
              </a:r>
              <a:endParaRPr lang="en-US" altLang="zh-CN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700" b="1" dirty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监管受限</a:t>
              </a:r>
              <a:endParaRPr lang="zh-CN" altLang="en-US" sz="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74183" y="4741883"/>
            <a:ext cx="3057525" cy="215444"/>
          </a:xfrm>
          <a:prstGeom prst="rect"/>
        </p:spPr>
        <p:txBody>
          <a:bodyPr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ZLWMW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监管措施</a:t>
            </a:r>
          </a:p>
        </p:txBody>
      </p:sp>
      <p:sp>
        <p:nvSpPr>
          <p:cNvPr id="19" name="矩形 18"/>
          <p:cNvSpPr/>
          <p:nvPr/>
        </p:nvSpPr>
        <p:spPr>
          <a:xfrm>
            <a:off x="4201116" y="5213524"/>
            <a:ext cx="1444514" cy="1061829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ZLWMW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全部为自营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ZLZZ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（自有）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ZLYX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（外采）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两类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比例为</a:t>
            </a: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ZLWMW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的食品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zh-CN" altLang="en-US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生鲜、进口和休闲位列前三。三者合计占比</a:t>
            </a:r>
            <a:r>
              <a:rPr lang="en-US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zh-CN" altLang="zh-CN" sz="7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97069" y="3103600"/>
            <a:ext cx="2040943" cy="215444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HYS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渠道引流、官网微信留客的运营理念</a:t>
            </a:r>
          </a:p>
        </p:txBody>
      </p:sp>
      <p:pic>
        <p:nvPicPr>
          <p:cNvPr id="39" name="图片 38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25327" y="3316741"/>
            <a:ext cx="2306153" cy="1265572"/>
          </a:xfrm>
          <a:prstGeom prst="rect"/>
        </p:spPr>
      </p:pic>
      <p:pic>
        <p:nvPicPr>
          <p:cNvPr id="42" name="图片 41"/>
          <p:cNvPicPr/>
          <p:nvPr/>
        </p:nvPicPr>
        <p:blipFill>
          <a:blip r:embed="rId5"/>
          <a:srcRect l="7007"/>
          <a:stretch>
            <a:fillRect/>
          </a:stretch>
        </p:blipFill>
        <p:spPr>
          <a:xfrm>
            <a:off x="3700130" y="6472765"/>
            <a:ext cx="1951761" cy="1256391"/>
          </a:xfrm>
          <a:prstGeom prst="rect"/>
        </p:spPr>
      </p:pic>
      <p:pic>
        <p:nvPicPr>
          <p:cNvPr id="43" name="图片 42"/>
          <p:cNvPicPr/>
          <p:nvPr/>
        </p:nvPicPr>
        <p:blipFill>
          <a:blip r:embed="rId6"/>
          <a:srcRect l="17732"/>
          <a:stretch>
            <a:fillRect/>
          </a:stretch>
        </p:blipFill>
        <p:spPr>
          <a:xfrm>
            <a:off x="463550" y="6480603"/>
            <a:ext cx="1694859" cy="1259188"/>
          </a:xfrm>
          <a:prstGeom prst="rect"/>
        </p:spPr>
      </p:pic>
      <p:pic>
        <p:nvPicPr>
          <p:cNvPr id="44" name="图片 43"/>
          <p:cNvPicPr/>
          <p:nvPr/>
        </p:nvPicPr>
        <p:blipFill>
          <a:blip r:embed="rId7"/>
          <a:srcRect r="6536"/>
          <a:stretch>
            <a:fillRect/>
          </a:stretch>
        </p:blipFill>
        <p:spPr>
          <a:xfrm>
            <a:off x="2169726" y="6475840"/>
            <a:ext cx="1801442" cy="126395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213254458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/>
        </p:nvGraphicFramePr>
        <p:xfrm>
          <a:off x="531333" y="765410"/>
          <a:ext cx="509199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355762"/>
                <a:gridCol w="381000"/>
                <a:gridCol w="495300"/>
                <a:gridCol w="561975"/>
                <a:gridCol w="733425"/>
                <a:gridCol w="733425"/>
                <a:gridCol w="1622827"/>
              </a:tblGrid>
              <a:tr h="153033"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食品类型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商家名称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上线时间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年线上销售额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线上销售渠道占比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线上经营产品类别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3"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休闲食品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SZSS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2012.06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天猫：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</a:p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京东：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</a:p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号商城：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坚果炒货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果脯枣类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肉类即食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连续多年位居天猫零食排行榜领先地位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打造线下体验店来拉动线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消费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1" vMerge="1">
                  <a:txBody>
                    <a:bodyPr/>
                    <a:lstStyle/>
                    <a:p>
                      <a:pPr algn="ctr"/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LPPZ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2012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坚果炒货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35%</a:t>
                      </a:r>
                    </a:p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果脯枣类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25%</a:t>
                      </a:r>
                    </a:p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肉类即食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总部位于湖北武汉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拥有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2000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余家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线下门店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1" vMerge="1">
                  <a:txBody>
                    <a:bodyPr/>
                    <a:lstStyle/>
                    <a:p>
                      <a:pPr algn="ctr"/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BCW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坚果炒货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果干蜜饯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高点糖果：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从线下完全转移到线上销售</a:t>
                      </a: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保健食品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THJ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0.28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全部为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阿胶糕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以线下直销为主，线上销售占比较低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（占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8%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近几年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开始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重视线上渠道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55056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1" vMerge="1">
                  <a:txBody>
                    <a:bodyPr/>
                    <a:lstStyle/>
                    <a:p>
                      <a:pPr algn="ctr"/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TCBJ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2011.06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维生素类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35%</a:t>
                      </a:r>
                    </a:p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钙制品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  <a:p>
                      <a:pPr algn="ctr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蛋白质类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2002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年进入中国市场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在华销售渠道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包括零售药店、商超、专卖连锁店、电商等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线上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销售份额仅占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酒类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0.86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自营商城：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酱香型：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60%</a:t>
                      </a:r>
                    </a:p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浓香型：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茅电商之路从自建网上商城开始</a:t>
                      </a: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1" vMerge="1">
                  <a:txBody>
                    <a:bodyPr/>
                    <a:lstStyle/>
                    <a:p>
                      <a:pPr algn="ctr"/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YH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6.5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浓香型：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60%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拥有线下渠道商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万家，烟酒店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万家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乳制品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YL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液态乳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冷饮产品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奶粉：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旗下包括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纯牛奶、乳饮料、雪糕、冰淇淋、奶粉、奶茶粉、酸奶、奶酪等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多个产品品种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1" vMerge="1">
                  <a:txBody>
                    <a:bodyPr/>
                    <a:lstStyle/>
                    <a:p>
                      <a:pPr algn="ctr"/>
                      <a:endParaRPr lang="zh-CN" altLang="en-US" sz="1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MN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天猫：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45%</a:t>
                      </a:r>
                    </a:p>
                    <a:p>
                      <a:pPr algn="ctr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京东：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25%</a:t>
                      </a:r>
                    </a:p>
                    <a:p>
                      <a:pPr algn="ctr"/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号商城：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液态乳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冷饮产品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奶粉：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 defTabSz="10287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线上营销是重要发力点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204045"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生鲜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YGSX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亿元</a:t>
                      </a: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天猫：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40%</a:t>
                      </a:r>
                    </a:p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苏宁易购：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20%</a:t>
                      </a:r>
                    </a:p>
                    <a:p>
                      <a:pPr algn="ctr"/>
                      <a:r>
                        <a:rPr lang="zh-CN" altLang="en-US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易果生鲜：</a:t>
                      </a:r>
                      <a:r>
                        <a:rPr lang="en-US" altLang="zh-CN" sz="6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25%</a:t>
                      </a:r>
                      <a:endParaRPr lang="zh-CN" altLang="en-US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水果蔬菜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肉禽水产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35%</a:t>
                      </a:r>
                    </a:p>
                    <a:p>
                      <a:pPr marL="0" algn="ctr" defTabSz="1028700" rtl="0" eaLnBrk="1" latinLnBrk="0" hangingPunct="1"/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粮油</a:t>
                      </a:r>
                      <a:r>
                        <a:rPr lang="zh-CN" altLang="en-US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10%</a:t>
                      </a:r>
                      <a:endParaRPr lang="zh-CN" altLang="en-US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 anchorCtr="0"/>
                    <a:lstStyle/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旗下拥有安达鲜物流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88900" indent="-88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600" kern="1200" dirty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除建立自营电商平台外，还以商家的身份入驻天猫、苏宁易购等第三方平台</a:t>
                      </a:r>
                      <a:endParaRPr lang="en-US" altLang="zh-CN" sz="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3549" y="546960"/>
            <a:ext cx="5198581" cy="431079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549" y="4905375"/>
            <a:ext cx="5187950" cy="2839424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4182" y="538543"/>
            <a:ext cx="1210588" cy="215444"/>
          </a:xfrm>
          <a:prstGeom prst="rect"/>
        </p:spPr>
        <p:txBody>
          <a:bodyPr wrap="none">
            <a:spAutoFit/>
          </a:bodyPr>
          <a:lstStyle/>
          <a:p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食品电商平台入驻商家</a:t>
            </a:r>
          </a:p>
        </p:txBody>
      </p:sp>
      <p:sp>
        <p:nvSpPr>
          <p:cNvPr id="2" name="矩形 1"/>
          <p:cNvSpPr/>
          <p:nvPr/>
        </p:nvSpPr>
        <p:spPr>
          <a:xfrm>
            <a:off x="474183" y="4914900"/>
            <a:ext cx="1277914" cy="215444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入驻商家遇到的问题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55157" y="6501811"/>
            <a:ext cx="4793143" cy="0"/>
          </a:xfrm>
          <a:prstGeom prst="line"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99937" y="5745218"/>
            <a:ext cx="0" cy="1800000"/>
          </a:xfrm>
          <a:prstGeom prst="line"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00029" y="5764268"/>
            <a:ext cx="0" cy="1800000"/>
          </a:xfrm>
          <a:prstGeom prst="line"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7"/>
          <p:cNvSpPr/>
          <p:nvPr/>
        </p:nvSpPr>
        <p:spPr>
          <a:xfrm>
            <a:off x="552239" y="5264233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商家对天猫依赖度过高</a:t>
            </a:r>
            <a:endParaRPr lang="zh-CN" altLang="en-US" sz="800" b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48821" y="5263694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天猫默认某些品类的价格战</a:t>
            </a:r>
            <a:endParaRPr lang="zh-CN" altLang="en-US" sz="800" b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0802" y="5263694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商家自己难以控制第三方配送质量</a:t>
            </a:r>
            <a:endParaRPr lang="zh-CN" altLang="en-US" sz="800" b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799" y="6593006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大品牌商家线上引领力度不够</a:t>
            </a:r>
            <a:endParaRPr lang="zh-CN" altLang="en-US" sz="800" b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55850" y="6593006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天猫没有分行业的专门客服人员</a:t>
            </a:r>
            <a:endParaRPr lang="zh-CN" altLang="en-US" sz="800" b="1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6831" y="6604101"/>
            <a:ext cx="1620000" cy="215444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zh-CN" altLang="zh-CN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天猫对商家要求不</a:t>
            </a:r>
            <a:r>
              <a:rPr lang="zh-CN" altLang="en-US" sz="800" b="1" dirty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严格</a:t>
            </a:r>
          </a:p>
        </p:txBody>
      </p:sp>
      <p:sp>
        <p:nvSpPr>
          <p:cNvPr id="21" name="矩形 20"/>
          <p:cNvSpPr/>
          <p:nvPr/>
        </p:nvSpPr>
        <p:spPr>
          <a:xfrm>
            <a:off x="550525" y="5474399"/>
            <a:ext cx="1612271" cy="923330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体量巨大大品牌众多，商家的竞争激烈。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竞价推广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存在潜规则，只看重大品牌，商家支付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高价可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人为干预排名结果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导致商家为了上位，将精力全部投入广告推广，而没有更多精力去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控制产品质量。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48821" y="5474399"/>
            <a:ext cx="1620000" cy="784830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酒类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市场有行业规则，厂家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一直握紧定价权，严控线下经销商的行为活动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天猫允许经销商入驻，经销商低价线上销售，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打破行业竞争机制，扰乱市场环境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30803" y="5484598"/>
            <a:ext cx="1620000" cy="507831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多数食品商家只能依赖第三方物流公司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，第三方物流在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配送过程中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频频出现问题（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食品损坏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配送不及时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、私拆包裹等）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1333" y="6822379"/>
            <a:ext cx="1631463" cy="784830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电商平台以网络关注度，销量、排名、广告推广力度等因素作为衡量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商家的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5725" indent="-857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食品电商的大品牌在质量安全方面的线上标杆作用不强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55850" y="6812853"/>
            <a:ext cx="1597378" cy="507831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天猫平台上的客服小二不分行业，服务水平参差不齐，很难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做到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高效和针对性的解决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商家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遇到的问题。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24208" y="6829964"/>
            <a:ext cx="1642619" cy="507831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天猫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商家入驻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实际操作中存在灰色动作。背后有黑代理帮忙推荐入驻</a:t>
            </a:r>
            <a:r>
              <a:rPr lang="zh-CN" altLang="en-US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600" dirty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天猫对此监管不严。</a:t>
            </a:r>
            <a:endParaRPr lang="en-US" altLang="zh-CN" sz="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30783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3549" y="527910"/>
            <a:ext cx="5183189" cy="1714657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074" y="535601"/>
            <a:ext cx="3057525" cy="215444"/>
          </a:xfrm>
          <a:prstGeom prst="rect"/>
        </p:spPr>
        <p:txBody>
          <a:bodyPr>
            <a:spAutoFit/>
          </a:bodyPr>
          <a:lstStyle/>
          <a:p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药品第三方电商平台</a:t>
            </a:r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——BBF</a:t>
            </a:r>
            <a:endParaRPr lang="zh-CN" altLang="en-US" sz="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2979" y="790345"/>
            <a:ext cx="5009622" cy="1412893"/>
          </a:xfrm>
          <a:prstGeom prst="rect"/>
        </p:spPr>
      </p:pic>
      <p:grpSp>
        <p:nvGrpSpPr>
          <p:cNvPr id="26" name="组合 25"/>
          <p:cNvGrpSpPr/>
          <p:nvPr/>
        </p:nvGrpSpPr>
        <p:grpSpPr>
          <a:xfrm>
            <a:off x="463550" y="4074576"/>
            <a:ext cx="5183188" cy="3661733"/>
            <a:chOff x="463550" y="2281867"/>
            <a:chExt cx="5183188" cy="3661733"/>
          </a:xfrm>
        </p:grpSpPr>
        <p:sp>
          <p:nvSpPr>
            <p:cNvPr id="8" name="矩形 7"/>
            <p:cNvSpPr/>
            <p:nvPr/>
          </p:nvSpPr>
          <p:spPr>
            <a:xfrm>
              <a:off x="463550" y="2281867"/>
              <a:ext cx="5183187" cy="3661733"/>
            </a:xfrm>
            <a:prstGeom prst="rect"/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/>
            </a:bodyPr>
            <a:lstStyle/>
            <a:p>
              <a:pPr marL="0" marR="0" indent="0" algn="l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549818" y="2494279"/>
              <a:ext cx="1955043" cy="969081"/>
            </a:xfrm>
            <a:prstGeom prst="rect"/>
          </p:spPr>
        </p:pic>
        <p:pic>
          <p:nvPicPr>
            <p:cNvPr id="13" name="图片 12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38622" y="2494280"/>
              <a:ext cx="1955043" cy="969080"/>
            </a:xfrm>
            <a:prstGeom prst="rect"/>
          </p:spPr>
        </p:pic>
        <p:pic>
          <p:nvPicPr>
            <p:cNvPr id="18" name="图片 17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2978" y="3509576"/>
              <a:ext cx="2828396" cy="1190904"/>
            </a:xfrm>
            <a:prstGeom prst="rect"/>
          </p:spPr>
        </p:pic>
        <p:pic>
          <p:nvPicPr>
            <p:cNvPr id="19" name="图片 18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407940" y="3739896"/>
              <a:ext cx="2238798" cy="870796"/>
            </a:xfrm>
            <a:prstGeom prst="rect"/>
          </p:spPr>
        </p:pic>
        <p:pic>
          <p:nvPicPr>
            <p:cNvPr id="20" name="图片 19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72028" y="4776680"/>
              <a:ext cx="4990573" cy="1119295"/>
            </a:xfrm>
            <a:prstGeom prst="rect"/>
          </p:spPr>
        </p:pic>
        <p:sp>
          <p:nvSpPr>
            <p:cNvPr id="21" name="矩形 20"/>
            <p:cNvSpPr/>
            <p:nvPr/>
          </p:nvSpPr>
          <p:spPr>
            <a:xfrm>
              <a:off x="473075" y="2293822"/>
              <a:ext cx="1717676" cy="215444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en-US" altLang="zh-CN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O2O</a:t>
              </a:r>
              <a:r>
                <a:rPr lang="zh-CN" altLang="en-US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</a:t>
              </a:r>
              <a:r>
                <a:rPr lang="zh-CN" altLang="zh-CN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电商平台——</a:t>
              </a:r>
              <a:r>
                <a:rPr lang="en-US" altLang="zh-CN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KFSY</a:t>
              </a:r>
              <a:endParaRPr lang="zh-CN" altLang="en-US" sz="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3549" y="2284520"/>
            <a:ext cx="5203989" cy="1725811"/>
            <a:chOff x="463549" y="527912"/>
            <a:chExt cx="5203989" cy="1725811"/>
          </a:xfrm>
        </p:grpSpPr>
        <p:sp>
          <p:nvSpPr>
            <p:cNvPr id="28" name="矩形 27"/>
            <p:cNvSpPr/>
            <p:nvPr/>
          </p:nvSpPr>
          <p:spPr>
            <a:xfrm>
              <a:off x="463549" y="527912"/>
              <a:ext cx="5183189" cy="1725811"/>
            </a:xfrm>
            <a:prstGeom prst="rect"/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/>
            </a:bodyPr>
            <a:lstStyle/>
            <a:p>
              <a:pPr marL="0" marR="0" indent="0" algn="l" defTabSz="914400" fontAlgn="base" rtl="0" eaLnBrk="0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5107" y="539943"/>
              <a:ext cx="1101584" cy="215444"/>
            </a:xfrm>
            <a:prstGeom prst="rect"/>
          </p:spPr>
          <p:txBody>
            <a:bodyPr wrap="none">
              <a:spAutoFit/>
            </a:bodyPr>
            <a:lstStyle/>
            <a:p>
              <a:r>
                <a:rPr lang="en-US" altLang="zh-CN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BBF</a:t>
              </a:r>
              <a:r>
                <a:rPr lang="zh-CN" altLang="en-US" sz="8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经营遇到的障碍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75581" y="781845"/>
              <a:ext cx="5180683" cy="384721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en-US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 /</a:t>
              </a:r>
              <a:r>
                <a:rPr lang="zh-CN" altLang="en-US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物流配送仍是老大难</a:t>
              </a:r>
              <a:endParaRPr lang="en-US" altLang="zh-CN" sz="7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首先，八百方的商家多为传统医药公司和药店，其自身电子商务体系尚没有形成，订单处理速度和配送速度较慢。其次八百方并没有就商家选取的物流公司进行规定和推荐，全部由各商家自行选择。</a:t>
              </a:r>
              <a:r>
                <a:rPr lang="en-US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zh-CN" altLang="zh-CN" sz="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86856" y="1211442"/>
              <a:ext cx="5180682" cy="292388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en-US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 / </a:t>
              </a:r>
              <a:r>
                <a:rPr lang="zh-CN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平台流量引入是八百方面临的问题</a:t>
              </a:r>
              <a:endParaRPr lang="en-US" altLang="zh-CN" sz="7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八百方进入市场较晚，影响力和知名度也较弱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互联网运营是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医药出身</a:t>
              </a:r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八百方团队的短板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485106" y="1558548"/>
              <a:ext cx="5171157" cy="292388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en-US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 / </a:t>
              </a:r>
              <a:r>
                <a:rPr lang="zh-CN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利润被摊薄，市场费用不足，难以实现高效促销</a:t>
              </a:r>
              <a:endParaRPr lang="en-US" altLang="zh-CN" sz="7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八百方向商家收取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费用较低，</a:t>
              </a:r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利润空间有限，低利润导致八百方在市场宣传中侧重于高毛利产品，促销活动受影响</a:t>
              </a:r>
              <a:r>
                <a:rPr lang="zh-CN" altLang="zh-CN" sz="600" dirty="1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5580" y="1907605"/>
              <a:ext cx="5171157" cy="292388"/>
            </a:xfrm>
            <a:prstGeom prst="rect"/>
          </p:spPr>
          <p:txBody>
            <a:bodyPr wrap="square">
              <a:spAutoFit/>
            </a:bodyPr>
            <a:lstStyle/>
            <a:p>
              <a:r>
                <a:rPr lang="en-US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 / </a:t>
              </a:r>
              <a:r>
                <a:rPr lang="zh-CN" altLang="zh-CN" sz="700" b="1" dirty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第三方平台暂停网上售药，对八百方产生影响</a:t>
              </a:r>
              <a:endParaRPr lang="en-US" altLang="zh-CN" sz="7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第三方平台暂停网上售药，是针对</a:t>
              </a:r>
              <a:r>
                <a:rPr lang="en-US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OTC</a:t>
              </a:r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药品，对医疗器械等产品影响不大。但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对以药品经营为主的</a:t>
              </a:r>
              <a:r>
                <a:rPr lang="zh-CN" altLang="zh-CN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八百方</a:t>
              </a:r>
              <a:r>
                <a:rPr lang="zh-CN" altLang="en-US" sz="6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影响较大。</a:t>
              </a:r>
              <a:endPara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56799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3549" y="527911"/>
            <a:ext cx="5183189" cy="370119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6114" y="621905"/>
            <a:ext cx="2585227" cy="1511701"/>
          </a:xfrm>
          <a:prstGeom prst="rect"/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39501" y="1942238"/>
            <a:ext cx="1737869" cy="974677"/>
          </a:xfrm>
          <a:prstGeom prst="rect"/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73073" y="1890140"/>
            <a:ext cx="1905039" cy="1026775"/>
          </a:xfrm>
          <a:prstGeom prst="rect"/>
        </p:spPr>
      </p:pic>
      <p:sp>
        <p:nvSpPr>
          <p:cNvPr id="9" name="矩形 8"/>
          <p:cNvSpPr/>
          <p:nvPr/>
        </p:nvSpPr>
        <p:spPr>
          <a:xfrm>
            <a:off x="473074" y="532393"/>
            <a:ext cx="3057525" cy="215444"/>
          </a:xfrm>
          <a:prstGeom prst="rect"/>
        </p:spPr>
        <p:txBody>
          <a:bodyPr>
            <a:spAutoFit/>
          </a:bodyPr>
          <a:lstStyle/>
          <a:p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自营化妆品电商平台</a:t>
            </a:r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——XHS</a:t>
            </a:r>
            <a:endParaRPr lang="zh-CN" altLang="en-US" sz="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11173" y="2983590"/>
            <a:ext cx="5104297" cy="1168193"/>
          </a:xfrm>
          <a:prstGeom prst="rect"/>
        </p:spPr>
      </p:pic>
      <p:sp>
        <p:nvSpPr>
          <p:cNvPr id="23" name="矩形 22"/>
          <p:cNvSpPr/>
          <p:nvPr/>
        </p:nvSpPr>
        <p:spPr>
          <a:xfrm>
            <a:off x="2387636" y="2324975"/>
            <a:ext cx="1559189" cy="338554"/>
          </a:xfrm>
          <a:prstGeom prst="rect"/>
        </p:spPr>
        <p:txBody>
          <a:bodyPr wrap="square">
            <a:spAutoFit/>
          </a:bodyPr>
          <a:lstStyle/>
          <a:p>
            <a:r>
              <a:rPr lang="zh-CN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从社区升级电商，形成了一个发现、分享、购买的商业闭环</a:t>
            </a:r>
            <a:endParaRPr lang="zh-CN" altLang="en-US" sz="800" b="1">
              <a:solidFill>
                <a:srgbClr val="00B0F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3549" y="4318613"/>
            <a:ext cx="5187950" cy="342618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47269" y="4610442"/>
            <a:ext cx="4978272" cy="2489135"/>
          </a:xfrm>
          <a:prstGeom prst="rect"/>
        </p:spPr>
      </p:pic>
      <p:sp>
        <p:nvSpPr>
          <p:cNvPr id="47" name="矩形 46"/>
          <p:cNvSpPr/>
          <p:nvPr/>
        </p:nvSpPr>
        <p:spPr>
          <a:xfrm>
            <a:off x="577140" y="7114130"/>
            <a:ext cx="4823174" cy="507831"/>
          </a:xfrm>
          <a:prstGeom prst="rect"/>
        </p:spPr>
        <p:txBody>
          <a:bodyPr wrap="square">
            <a:spAutoFit/>
          </a:bodyPr>
          <a:lstStyle/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是目前中国最大的电商企业之一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商城以自营模式起家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年起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为实现全品类的扩张，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开放平台，展开第三方平台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，打造成自营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开放平台的混合型商业模式。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>
              <a:lnSpc>
                <a:spcPct val="150000"/>
              </a:lnSpc>
              <a:buFont typeface="Wingdings" charset="2"/>
              <a:buChar char="Ø"/>
            </a:pP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JDPOP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开放平台的开放，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JDPOP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化妆品交易额迅速扩张。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JDPOP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平台上的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商户达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万家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4216" y="4328026"/>
            <a:ext cx="1834624" cy="215444"/>
          </a:xfrm>
          <a:prstGeom prst="rect"/>
        </p:spPr>
        <p:txBody>
          <a:bodyPr wrap="square">
            <a:spAutoFit/>
          </a:bodyPr>
          <a:lstStyle/>
          <a:p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第三方化妆品电商平台</a:t>
            </a:r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——JDMZ</a:t>
            </a:r>
            <a:endParaRPr lang="zh-CN" altLang="en-US" sz="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27199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8322" y="6736674"/>
            <a:ext cx="5187949" cy="1001253"/>
          </a:xfrm>
          <a:prstGeom prst="rect"/>
        </p:spPr>
      </p:pic>
      <p:sp>
        <p:nvSpPr>
          <p:cNvPr id="27" name="矩形 26"/>
          <p:cNvSpPr/>
          <p:nvPr/>
        </p:nvSpPr>
        <p:spPr>
          <a:xfrm>
            <a:off x="463549" y="542473"/>
            <a:ext cx="5187950" cy="3387648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549" y="557183"/>
            <a:ext cx="1465466" cy="215444"/>
          </a:xfrm>
          <a:prstGeom prst="rect"/>
        </p:spPr>
        <p:txBody>
          <a:bodyPr wrap="none"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YH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商城入驻商家遇到的问题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82623" y="1968316"/>
            <a:ext cx="4680000" cy="0"/>
          </a:xfrm>
          <a:prstGeom prst="line"/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2210616" y="1300507"/>
            <a:ext cx="0" cy="1440000"/>
          </a:xfrm>
          <a:prstGeom prst="line"/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cxnSp>
        <p:nvCxnSpPr>
          <p:cNvPr id="31" name="直接连接符 30"/>
          <p:cNvCxnSpPr/>
          <p:nvPr/>
        </p:nvCxnSpPr>
        <p:spPr>
          <a:xfrm>
            <a:off x="3928980" y="1320892"/>
            <a:ext cx="0" cy="1440000"/>
          </a:xfrm>
          <a:prstGeom prst="line"/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</p:cxnSp>
      <p:sp>
        <p:nvSpPr>
          <p:cNvPr id="32" name="矩形 7"/>
          <p:cNvSpPr/>
          <p:nvPr/>
        </p:nvSpPr>
        <p:spPr>
          <a:xfrm>
            <a:off x="571284" y="869466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入驻审核周期长，效率低下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86494" y="868863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审核不严格，委托第三方乱收费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22330" y="868863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客服人员不专业，缺乏考核机制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2050" y="2064954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后台系统滞后和低效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89321" y="2064954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退店申请缓慢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16117" y="2064954"/>
            <a:ext cx="1548000" cy="180000"/>
          </a:xfrm>
          <a:prstGeom prst="rect"/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800" b="1" dirty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克扣商家的款项</a:t>
            </a:r>
            <a:endParaRPr lang="zh-CN" altLang="en-US" sz="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8010" y="1051563"/>
            <a:ext cx="1541274" cy="629981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商家抱怨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号商城入驻审核时间过长（大概是天猫的两倍）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审核人员（运营经理）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工作拖拉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，工作态度、效率底下。</a:t>
            </a:r>
            <a:endParaRPr lang="zh-CN" altLang="en-US" sz="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86494" y="1039531"/>
            <a:ext cx="1579854" cy="784830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平台对商家的入驻审核不严，材料不全的商家也能顺利审批通过。</a:t>
            </a:r>
            <a:endParaRPr lang="en-US" altLang="zh-CN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很多优质商家希望扎推入驻，形成良好的商家环境效应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审核不严格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影响整体入驻商家的质量，影响平台形象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18624" y="1049445"/>
            <a:ext cx="1541269" cy="768480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号商城的客服人员多数不专业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，对商家的提问反馈滞后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，且官网电话经常处于无人接听状态。</a:t>
            </a:r>
            <a:endParaRPr lang="en-US" altLang="zh-CN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平台对商家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进行管理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，采取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群或论坛来沟通，私密性不强。</a:t>
            </a:r>
            <a:endParaRPr lang="en-US" altLang="zh-CN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9920" y="2259115"/>
            <a:ext cx="1559090" cy="768480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商家已经对店铺内商品申请下架，却依然在店铺内售卖的情况。</a:t>
            </a:r>
            <a:endParaRPr lang="en-US" altLang="zh-CN" sz="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商家在发布商品设定多个尺寸和颜色，上传后却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颜色和尺寸不配套的现象。</a:t>
            </a:r>
            <a:endParaRPr lang="zh-CN" altLang="en-US" sz="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86494" y="2259115"/>
            <a:ext cx="1541266" cy="768480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原则上商家可根据自身经营情况，在不违约合同的情况下申请退店的</a:t>
            </a:r>
            <a:r>
              <a:rPr lang="zh-CN" altLang="en-US" sz="600" b="1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实际上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申请退店非常困难，甚至几个月都收不到平台的反馈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保证金拖着不退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6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26528" y="2259043"/>
            <a:ext cx="1533365" cy="369332"/>
          </a:xfrm>
          <a:prstGeom prst="rect"/>
        </p:spPr>
        <p:txBody>
          <a:bodyPr wrap="square">
            <a:spAutoFit/>
          </a:bodyPr>
          <a:lstStyle/>
          <a:p>
            <a:pPr marL="85725" indent="-85725" defTabSz="1028700" fontAlgn="base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号商城对外宣称的“遇纠纷，平台先行垫付”，实际是商家支付钱款。</a:t>
            </a:r>
            <a:endParaRPr lang="zh-CN" altLang="zh-CN" sz="400" b="1" kern="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78322" y="3098142"/>
            <a:ext cx="5173175" cy="784830"/>
          </a:xfrm>
          <a:prstGeom prst="rect"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号商城</a:t>
            </a:r>
            <a:r>
              <a:rPr lang="zh-CN" altLang="en-US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体量相比天猫和京东</a:t>
            </a:r>
            <a:r>
              <a:rPr lang="zh-CN" altLang="en-US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小，商家对</a:t>
            </a:r>
            <a:r>
              <a:rPr lang="en-US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号商城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抱怨</a:t>
            </a:r>
            <a:r>
              <a:rPr lang="zh-CN" altLang="zh-CN" sz="600" kern="1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体现在平台自身管理弊端，商家更期望从平台系统管理及服务等方面得到支持。</a:t>
            </a:r>
            <a:endParaRPr lang="en-US" altLang="zh-CN" sz="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106363" algn="just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希望平台尽快升级自己的管理系统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106363" algn="just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希望平台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设立严厉的客服人员管理机制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106363" algn="just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希望平台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配备专业化的人员高效服务于商家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106363" algn="just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希望平台</a:t>
            </a:r>
            <a:r>
              <a:rPr lang="zh-CN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严格按照合同及制度办事</a:t>
            </a:r>
            <a:endParaRPr lang="zh-CN" altLang="zh-CN" sz="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77926" y="4025363"/>
            <a:ext cx="5173175" cy="261606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8852" y="4045636"/>
            <a:ext cx="3057525" cy="215444"/>
          </a:xfrm>
          <a:prstGeom prst="rect"/>
        </p:spPr>
        <p:txBody>
          <a:bodyPr>
            <a:spAutoFit/>
          </a:bodyPr>
          <a:lstStyle/>
          <a:p>
            <a:r>
              <a:rPr lang="en-US" altLang="zh-CN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YH</a:t>
            </a:r>
            <a:r>
              <a:rPr lang="zh-CN" altLang="en-US" sz="800" b="1" dirty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商城商家入驻流程及监管措施</a:t>
            </a:r>
          </a:p>
        </p:txBody>
      </p:sp>
      <p:pic>
        <p:nvPicPr>
          <p:cNvPr id="48" name="图片 4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2555" y="4367528"/>
            <a:ext cx="5027776" cy="2179422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72411588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0428" y="658186"/>
            <a:ext cx="4303254" cy="448504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以上数据分析均来自于尚普咨询《中国电子商务行业市场调研咨询案例》。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普咨询作为中国知名的独立第三方咨询领导品牌之一，专注于市场研究与投融资咨询，是中国第一批提供专项市场咨询服务的咨询机构。作为国家统计局涉外调查许可单位，建立了科学的数据分析方法与市场测算模型，拥有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项自主知识产权，目前自有数据库容量超过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多万条数据。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多年来，已为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多家机构提供定制化的专项市场研究咨询服务。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杂志社、人民日报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新闻战线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杂志社颁发的“中国市场调查客户满意最佳品牌”、“中国行业诚信企业奖”，成功入选财政部首批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咨询机构库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还荣获“中国咨询服务机构百强”、“市场咨询行业先锋机构”、 “中国咨询服务最佳智库奖”、“中国旅游咨询服务首选品牌”等来自第三方评价机构的专业认可。</a:t>
            </a:r>
          </a:p>
        </p:txBody>
      </p:sp>
    </p:spTree>
    <p:extLst>
      <p:ext uri="{BB962C8B-B14F-4D97-AF65-F5344CB8AC3E}">
        <p14:creationId xmlns:p14="http://schemas.microsoft.com/office/powerpoint/2010/main" val="108180464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1844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7030A0"/>
        </a:solidFill>
      </a:spPr>
      <a:bodyPr wrap="none" anchor="ctr">
        <a:spAutoFit/>
      </a:bodyPr>
      <a:lstStyle>
        <a:defPPr algn="ctr">
          <a:defRPr sz="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Application>Microsoft Office PowerPoint</Application>
  <PresentationFormat>自定义</PresentationFormat>
  <Slides>7</Slide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顾梦薇</dc:creator>
  <cp:lastModifiedBy>zhengxu@shangpu-china.com</cp:lastModifiedBy>
  <cp:revision>1093</cp:revision>
  <dcterms:created xsi:type="dcterms:W3CDTF">2018-02-01T06:35:20.0000000Z</dcterms:created>
  <dcterms:modified xsi:type="dcterms:W3CDTF">2019-10-12T03:55:00.0000000Z</dcterms:modified>
</cp:coreProperties>
</file>