
<file path=[Content_Types].xml><?xml version="1.0" encoding="utf-8"?>
<Types xmlns="http://schemas.openxmlformats.org/package/2006/content-types">
  <Default Extension="rels" ContentType="application/vnd.openxmlformats-package.relationships+xml"/>
  <Default Extension="png" ContentType="image/png"/>
  <Default Extension="jpeg" ContentType="image/jpe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2.6.19040-->
<p:presentation xmlns:a="http://schemas.openxmlformats.org/drawingml/2006/main" xmlns:r="http://schemas.openxmlformats.org/officeDocument/2006/relationships" xmlns:p="http://schemas.openxmlformats.org/presentationml/2006/main" firstSlideNum="0" saveSubsetFonts="1">
  <p:sldMasterIdLst>
    <p:sldMasterId r:id="rId1" id="2147483660"/>
  </p:sldMasterIdLst>
  <p:notesMasterIdLst>
    <p:notesMasterId r:id="rId5"/>
  </p:notesMasterIdLst>
  <p:handoutMasterIdLst>
    <p:handoutMasterId r:id="rId6"/>
  </p:handoutMasterIdLst>
  <p:sldIdLst>
    <p:sldId r:id="rId2" id="974"/>
    <p:sldId r:id="rId3" id="975"/>
    <p:sldId r:id="rId4" id="1194"/>
  </p:sldIdLst>
  <p:sldSz cx="6119813" cy="8280400"/>
  <p:notesSz cx="6858000" cy="9144000"/>
  <p:custDataLst>
    <p:tags r:id="rId11"/>
  </p:custDataLst>
  <p:kinsoku lang="zh-CN" invalStChars="!),.:;?]}、。—ˇ¨〃々～‖…’”〕〉》」』〗】∶！＂＇），．：；？］｀｜｝·"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8" userDrawn="1">
          <p15:clr>
            <a:srgbClr val="A4A3A4"/>
          </p15:clr>
        </p15:guide>
        <p15:guide id="2" pos="192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clrMru>
    <a:srgbClr val="4472C4"/>
    <a:srgbClr val="558ED5"/>
    <a:srgbClr val="9BBB59"/>
    <a:srgbClr val="157E9F"/>
    <a:srgbClr val="0070C0"/>
    <a:srgbClr val="DCE6F2"/>
    <a:srgbClr val="FFCCFF"/>
    <a:srgbClr val="FFCCCC"/>
    <a:srgbClr val="4BACC6"/>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fill>
          <a:solidFill>
            <a:schemeClr val="accent3">
              <a:alpha val="20000"/>
            </a:schemeClr>
          </a:solidFill>
        </a:fill>
      </a:tcStyle>
    </a:band1H>
    <a:band1V>
      <a:tcStyle>
        <a:fill>
          <a:solidFill>
            <a:schemeClr val="accent3">
              <a:alpha val="20000"/>
            </a:schemeClr>
          </a:solidFill>
        </a:fill>
      </a:tcStyle>
    </a:band1V>
    <a:lastCol>
      <a:tcTxStyle b="on"/>
    </a:lastCol>
    <a:firstCol>
      <a:tcTxStyle b="on"/>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fill>
          <a:solidFill>
            <a:schemeClr val="dk1">
              <a:tint val="20000"/>
            </a:schemeClr>
          </a:solidFill>
        </a:fill>
      </a:tcStyle>
    </a:band1H>
    <a:band1V>
      <a:tcStyle>
        <a:fill>
          <a:solidFill>
            <a:schemeClr val="dk1">
              <a:tint val="20000"/>
            </a:schemeClr>
          </a:solidFill>
        </a:fill>
      </a:tcStyle>
    </a:band1V>
    <a:lastCol>
      <a:tcTxStyle b="on">
        <a:fontRef idx="minor">
          <a:scrgbClr r="0" g="0" b="0"/>
        </a:fontRef>
        <a:schemeClr val="lt1"/>
      </a:tcTxStyle>
      <a:tcStyle>
        <a:fill>
          <a:solidFill>
            <a:schemeClr val="accent6"/>
          </a:solidFill>
        </a:fill>
      </a:tcStyle>
    </a:lastCol>
    <a:firstCol>
      <a:tcTxStyle b="on">
        <a:fontRef idx="minor">
          <a:scrgbClr r="0" g="0" b="0"/>
        </a:fontRef>
        <a:schemeClr val="lt1"/>
      </a:tcTxStyle>
      <a:tcStyle>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seCell>
    <a:swCell>
      <a:tcTxStyle b="on">
        <a:fontRef idx="minor">
          <a:scrgbClr r="0" g="0" b="0"/>
        </a:fontRef>
        <a:schemeClr val="dk1"/>
      </a:tcTx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25" autoAdjust="0"/>
    <p:restoredTop sz="94238" autoAdjust="0"/>
  </p:normalViewPr>
  <p:slideViewPr>
    <p:cSldViewPr snapToGrid="0">
      <p:cViewPr varScale="1">
        <p:scale>
          <a:sx n="92" d="100"/>
          <a:sy n="92" d="100"/>
        </p:scale>
        <p:origin x="3252" y="90"/>
      </p:cViewPr>
      <p:guideLst>
        <p:guide orient="horz" pos="2608"/>
        <p:guide pos="1927"/>
      </p:guideLst>
    </p:cSldViewPr>
  </p:slideViewPr>
  <p:notesTextViewPr>
    <p:cViewPr>
      <p:scale>
        <a:sx n="1" d="1"/>
        <a:sy n="1" d="1"/>
      </p:scale>
      <p:origin x="0" y="0"/>
    </p:cViewPr>
  </p:notesTextViewPr>
  <p:sorterViewPr>
    <p:cViewPr varScale="1">
      <p:scale>
        <a:sx n="1" d="1"/>
        <a:sy n="1" d="1"/>
      </p:scale>
      <p:origin x="0" y="-138"/>
    </p:cViewPr>
  </p:sorter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11" Type="http://schemas.openxmlformats.org/officeDocument/2006/relationships/tags" Target="tags/tag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notesMaster" Target="notesMasters/notesMaster1.xml" /><Relationship Id="rId6" Type="http://schemas.openxmlformats.org/officeDocument/2006/relationships/handoutMaster" Target="handoutMasters/handoutMaster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3.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1.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sz="quarter" idx="1"/>
          </p:nvPr>
        </p:nvSpPr>
        <p:spPr>
          <a:xfrm>
            <a:off x="3884613" y="0"/>
            <a:ext cx="2971800" cy="458788"/>
          </a:xfrm>
          <a:prstGeom prst="rect"/>
        </p:spPr>
        <p:txBody>
          <a:bodyPr vert="horz" lIns="91440" tIns="45720" rIns="91440" bIns="45720" rtlCol="0"/>
          <a:lstStyle>
            <a:lvl1pPr algn="r">
              <a:defRPr sz="1200"/>
            </a:lvl1pPr>
          </a:lstStyle>
          <a:p>
            <a:fld id="{D9119AFC-BECB-4058-BE1C-2ADCBF05FC91}" type="datetimeFigureOut">
              <a:rPr lang="zh-CN" altLang="en-US" smtClean="0"/>
              <a:t>2019-10-12</a:t>
            </a:fld>
            <a:endParaRPr lang="zh-CN" altLang="en-US"/>
          </a:p>
        </p:txBody>
      </p:sp>
      <p:sp>
        <p:nvSpPr>
          <p:cNvPr id="4" name="页脚占位符 3"/>
          <p:cNvSpPr/>
          <p:nvPr>
            <p:ph type="ftr" sz="quarter" idx="2"/>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5" name="灯片编号占位符 4"/>
          <p:cNvSpPr/>
          <p:nvPr>
            <p:ph type="sldNum" sz="quarter" idx="3"/>
          </p:nvPr>
        </p:nvSpPr>
        <p:spPr>
          <a:xfrm>
            <a:off x="3884613" y="8685213"/>
            <a:ext cx="2971800" cy="458787"/>
          </a:xfrm>
          <a:prstGeom prst="rect"/>
        </p:spPr>
        <p:txBody>
          <a:bodyPr vert="horz" lIns="91440" tIns="45720" rIns="91440" bIns="45720" rtlCol="0" anchor="b"/>
          <a:lstStyle>
            <a:lvl1pPr algn="r">
              <a:defRPr sz="1200"/>
            </a:lvl1pPr>
          </a:lstStyle>
          <a:p>
            <a:fld id="{505FE813-D21C-4345-B8C7-4BD3E009C5DE}" type="slidenum">
              <a:rPr lang="zh-CN" altLang="en-US" smtClean="0"/>
              <a:t>‹#›</a:t>
            </a:fld>
            <a:endParaRPr lang="zh-CN" altLang="en-US"/>
          </a:p>
        </p:txBody>
      </p:sp>
    </p:spTree>
    <p:extLst>
      <p:ext uri="{BB962C8B-B14F-4D97-AF65-F5344CB8AC3E}">
        <p14:creationId xmlns:p14="http://schemas.microsoft.com/office/powerpoint/2010/main" val="45513840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idx="1"/>
          </p:nvPr>
        </p:nvSpPr>
        <p:spPr>
          <a:xfrm>
            <a:off x="3884613" y="0"/>
            <a:ext cx="2971800" cy="458788"/>
          </a:xfrm>
          <a:prstGeom prst="rect"/>
        </p:spPr>
        <p:txBody>
          <a:bodyPr vert="horz" lIns="91440" tIns="45720" rIns="91440" bIns="45720" rtlCol="0"/>
          <a:lstStyle>
            <a:lvl1pPr algn="r">
              <a:defRPr sz="1200"/>
            </a:lvl1pPr>
          </a:lstStyle>
          <a:p>
            <a:fld id="{89FFC010-C8B4-4F10-8B32-911B7D8D5D8D}" type="datetimeFigureOut">
              <a:rPr lang="zh-CN" altLang="en-US" smtClean="0"/>
              <a:t>2019-10-12</a:t>
            </a:fld>
            <a:endParaRPr lang="zh-CN" altLang="en-US"/>
          </a:p>
        </p:txBody>
      </p:sp>
      <p:sp>
        <p:nvSpPr>
          <p:cNvPr id="4" name="幻灯片图像占位符 3"/>
          <p:cNvSpPr/>
          <p:nvPr>
            <p:ph type="sldImg" idx="2"/>
          </p:nvPr>
        </p:nvSpPr>
        <p:spPr>
          <a:xfrm>
            <a:off x="2289175" y="1143000"/>
            <a:ext cx="2279650" cy="3086100"/>
          </a:xfrm>
          <a:prstGeom prst="rect"/>
          <a:noFill/>
          <a:ln w="12700">
            <a:solidFill>
              <a:prstClr val="black"/>
            </a:solidFill>
          </a:ln>
        </p:spPr>
        <p:txBody>
          <a:bodyPr vert="horz" lIns="91440" tIns="45720" rIns="91440" bIns="45720" rtlCol="0" anchor="ctr"/>
          <a:lstStyle/>
          <a:p>
            <a:endParaRPr lang="zh-CN" altLang="en-US"/>
          </a:p>
        </p:txBody>
      </p:sp>
      <p:sp>
        <p:nvSpPr>
          <p:cNvPr id="5" name="备注占位符 4"/>
          <p:cNvSpPr/>
          <p:nvPr>
            <p:ph type="body" sz="quarter" idx="3"/>
          </p:nvPr>
        </p:nvSpPr>
        <p:spPr>
          <a:xfrm>
            <a:off x="685800" y="4400550"/>
            <a:ext cx="5486400" cy="3600450"/>
          </a:xfrm>
          <a:prstGeom prst="rect"/>
        </p:spPr>
        <p:txBody>
          <a:bodyPr vert="horz" lIns="91440" tIns="45720" rIns="91440" bIns="45720" rtlCol="0"/>
          <a:lstStyle/>
          <a:p>
            <a:pPr lvl="0"/>
            <a:r>
              <a:rPr lang="zh-CN" altLang="en-US" dirty="1"/>
              <a:t>编辑母版文本样式</a:t>
            </a:r>
          </a:p>
          <a:p>
            <a:pPr lvl="1"/>
            <a:r>
              <a:rPr lang="zh-CN" altLang="en-US" dirty="1"/>
              <a:t>第二级</a:t>
            </a:r>
          </a:p>
          <a:p>
            <a:pPr lvl="2"/>
            <a:r>
              <a:rPr lang="zh-CN" altLang="en-US" dirty="1"/>
              <a:t>第三级</a:t>
            </a:r>
          </a:p>
          <a:p>
            <a:pPr lvl="3"/>
            <a:r>
              <a:rPr lang="zh-CN" altLang="en-US" dirty="1"/>
              <a:t>第四级</a:t>
            </a:r>
          </a:p>
          <a:p>
            <a:pPr lvl="4"/>
            <a:r>
              <a:rPr lang="zh-CN" altLang="en-US" dirty="1"/>
              <a:t>第五级</a:t>
            </a:r>
          </a:p>
        </p:txBody>
      </p:sp>
      <p:sp>
        <p:nvSpPr>
          <p:cNvPr id="6" name="页脚占位符 5"/>
          <p:cNvSpPr/>
          <p:nvPr>
            <p:ph type="ftr" sz="quarter" idx="4"/>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7" name="灯片编号占位符 6"/>
          <p:cNvSpPr/>
          <p:nvPr>
            <p:ph type="sldNum" sz="quarter" idx="5"/>
          </p:nvPr>
        </p:nvSpPr>
        <p:spPr>
          <a:xfrm>
            <a:off x="3884613" y="8685213"/>
            <a:ext cx="2971800" cy="458787"/>
          </a:xfrm>
          <a:prstGeom prst="rect"/>
        </p:spPr>
        <p:txBody>
          <a:bodyPr vert="horz" lIns="91440" tIns="45720" rIns="91440" bIns="45720" rtlCol="0" anchor="b"/>
          <a:lstStyle>
            <a:lvl1pPr algn="r">
              <a:defRPr sz="1200"/>
            </a:lvl1pPr>
          </a:lstStyle>
          <a:p>
            <a:fld id="{B60D8248-4E48-4E75-9755-DB088FB055D2}" type="slidenum">
              <a:rPr lang="zh-CN" altLang="en-US" smtClean="0"/>
              <a:t>‹#›</a:t>
            </a:fld>
            <a:endParaRPr lang="zh-CN" altLang="en-US"/>
          </a:p>
        </p:txBody>
      </p:sp>
    </p:spTree>
    <p:extLst>
      <p:ext uri="{BB962C8B-B14F-4D97-AF65-F5344CB8AC3E}">
        <p14:creationId xmlns:p14="http://schemas.microsoft.com/office/powerpoint/2010/main" val="1009711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pic>
        <p:nvPicPr>
          <p:cNvPr id="33" name="图片 32"/>
          <p:cNvPicPr/>
          <p:nvPr userDrawn="1"/>
        </p:nvPicPr>
        <p:blipFill>
          <a:blip r:embed="rId2"/>
          <a:srcRect/>
          <a:stretch>
            <a:fillRect/>
          </a:stretch>
        </p:blipFill>
        <p:spPr>
          <a:xfrm>
            <a:off x="52935" y="6764225"/>
            <a:ext cx="1959568" cy="1065730"/>
          </a:xfrm>
          <a:prstGeom prst="rect"/>
        </p:spPr>
      </p:pic>
      <p:pic>
        <p:nvPicPr>
          <p:cNvPr id="29" name="图片 28"/>
          <p:cNvPicPr/>
          <p:nvPr userDrawn="1"/>
        </p:nvPicPr>
        <p:blipFill>
          <a:blip r:embed="rId2"/>
          <a:srcRect/>
          <a:stretch>
            <a:fillRect/>
          </a:stretch>
        </p:blipFill>
        <p:spPr>
          <a:xfrm>
            <a:off x="52935" y="5646026"/>
            <a:ext cx="1959568" cy="1065730"/>
          </a:xfrm>
          <a:prstGeom prst="rect"/>
        </p:spPr>
      </p:pic>
      <p:pic>
        <p:nvPicPr>
          <p:cNvPr id="25" name="图片 24"/>
          <p:cNvPicPr/>
          <p:nvPr userDrawn="1"/>
        </p:nvPicPr>
        <p:blipFill>
          <a:blip r:embed="rId2"/>
          <a:srcRect/>
          <a:stretch>
            <a:fillRect/>
          </a:stretch>
        </p:blipFill>
        <p:spPr>
          <a:xfrm>
            <a:off x="52935" y="4527400"/>
            <a:ext cx="1959568" cy="1065730"/>
          </a:xfrm>
          <a:prstGeom prst="rect"/>
        </p:spPr>
      </p:pic>
      <p:pic>
        <p:nvPicPr>
          <p:cNvPr id="21" name="图片 20"/>
          <p:cNvPicPr/>
          <p:nvPr userDrawn="1"/>
        </p:nvPicPr>
        <p:blipFill>
          <a:blip r:embed="rId2"/>
          <a:srcRect/>
          <a:stretch>
            <a:fillRect/>
          </a:stretch>
        </p:blipFill>
        <p:spPr>
          <a:xfrm>
            <a:off x="52935" y="3408774"/>
            <a:ext cx="1959568" cy="1065730"/>
          </a:xfrm>
          <a:prstGeom prst="rect"/>
        </p:spPr>
      </p:pic>
      <p:pic>
        <p:nvPicPr>
          <p:cNvPr id="17" name="图片 16"/>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3" name="图片 2"/>
          <p:cNvPicPr/>
          <p:nvPr userDrawn="1"/>
        </p:nvPicPr>
        <p:blipFill>
          <a:blip r:embed="rId2"/>
          <a:srcRect/>
          <a:stretch>
            <a:fillRect/>
          </a:stretch>
        </p:blipFill>
        <p:spPr>
          <a:xfrm>
            <a:off x="52935" y="52896"/>
            <a:ext cx="1959568" cy="1065730"/>
          </a:xfrm>
          <a:prstGeom prst="rect"/>
        </p:spPr>
      </p:pic>
      <p:pic>
        <p:nvPicPr>
          <p:cNvPr id="8" name="图片 7"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0" name="图片 9"/>
          <p:cNvPicPr/>
          <p:nvPr userDrawn="1"/>
        </p:nvPicPr>
        <p:blipFill>
          <a:blip r:embed="rId2"/>
          <a:srcRect/>
          <a:stretch>
            <a:fillRect/>
          </a:stretch>
        </p:blipFill>
        <p:spPr>
          <a:xfrm>
            <a:off x="2080122" y="52896"/>
            <a:ext cx="1959568" cy="1065730"/>
          </a:xfrm>
          <a:prstGeom prst="rect"/>
        </p:spPr>
      </p:pic>
      <p:pic>
        <p:nvPicPr>
          <p:cNvPr id="11" name="图片 10"/>
          <p:cNvPicPr/>
          <p:nvPr userDrawn="1"/>
        </p:nvPicPr>
        <p:blipFill>
          <a:blip r:embed="rId2"/>
          <a:srcRect/>
          <a:stretch>
            <a:fillRect/>
          </a:stretch>
        </p:blipFill>
        <p:spPr>
          <a:xfrm>
            <a:off x="4092625" y="52896"/>
            <a:ext cx="1959568" cy="1065730"/>
          </a:xfrm>
          <a:prstGeom prst="rect"/>
        </p:spPr>
      </p:pic>
      <p:pic>
        <p:nvPicPr>
          <p:cNvPr id="14" name="图片 13"/>
          <p:cNvPicPr/>
          <p:nvPr userDrawn="1"/>
        </p:nvPicPr>
        <p:blipFill>
          <a:blip r:embed="rId2"/>
          <a:srcRect/>
          <a:stretch>
            <a:fillRect/>
          </a:stretch>
        </p:blipFill>
        <p:spPr>
          <a:xfrm>
            <a:off x="2080122" y="1171522"/>
            <a:ext cx="1959568" cy="1065730"/>
          </a:xfrm>
          <a:prstGeom prst="rect"/>
        </p:spPr>
      </p:pic>
      <p:pic>
        <p:nvPicPr>
          <p:cNvPr id="15" name="图片 14"/>
          <p:cNvPicPr/>
          <p:nvPr userDrawn="1"/>
        </p:nvPicPr>
        <p:blipFill>
          <a:blip r:embed="rId2"/>
          <a:srcRect/>
          <a:stretch>
            <a:fillRect/>
          </a:stretch>
        </p:blipFill>
        <p:spPr>
          <a:xfrm>
            <a:off x="4092625" y="1171522"/>
            <a:ext cx="1959568" cy="1065730"/>
          </a:xfrm>
          <a:prstGeom prst="rect"/>
        </p:spPr>
      </p:pic>
      <p:pic>
        <p:nvPicPr>
          <p:cNvPr id="18" name="图片 17"/>
          <p:cNvPicPr/>
          <p:nvPr userDrawn="1"/>
        </p:nvPicPr>
        <p:blipFill>
          <a:blip r:embed="rId2"/>
          <a:srcRect/>
          <a:stretch>
            <a:fillRect/>
          </a:stretch>
        </p:blipFill>
        <p:spPr>
          <a:xfrm>
            <a:off x="2080122" y="2290148"/>
            <a:ext cx="1959568" cy="1065730"/>
          </a:xfrm>
          <a:prstGeom prst="rect"/>
        </p:spPr>
      </p:pic>
      <p:pic>
        <p:nvPicPr>
          <p:cNvPr id="19" name="图片 18"/>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6" name="图片 25"/>
          <p:cNvPicPr/>
          <p:nvPr userDrawn="1"/>
        </p:nvPicPr>
        <p:blipFill>
          <a:blip r:embed="rId2"/>
          <a:srcRect/>
          <a:stretch>
            <a:fillRect/>
          </a:stretch>
        </p:blipFill>
        <p:spPr>
          <a:xfrm>
            <a:off x="2080122" y="4527400"/>
            <a:ext cx="1959568" cy="1065730"/>
          </a:xfrm>
          <a:prstGeom prst="rect"/>
        </p:spPr>
      </p:pic>
      <p:pic>
        <p:nvPicPr>
          <p:cNvPr id="27" name="图片 26"/>
          <p:cNvPicPr/>
          <p:nvPr userDrawn="1"/>
        </p:nvPicPr>
        <p:blipFill>
          <a:blip r:embed="rId2"/>
          <a:srcRect/>
          <a:stretch>
            <a:fillRect/>
          </a:stretch>
        </p:blipFill>
        <p:spPr>
          <a:xfrm>
            <a:off x="4092625" y="4527400"/>
            <a:ext cx="1959568" cy="1065730"/>
          </a:xfrm>
          <a:prstGeom prst="rect"/>
        </p:spPr>
      </p:pic>
      <p:pic>
        <p:nvPicPr>
          <p:cNvPr id="30" name="图片 29"/>
          <p:cNvPicPr/>
          <p:nvPr userDrawn="1"/>
        </p:nvPicPr>
        <p:blipFill>
          <a:blip r:embed="rId2"/>
          <a:srcRect/>
          <a:stretch>
            <a:fillRect/>
          </a:stretch>
        </p:blipFill>
        <p:spPr>
          <a:xfrm>
            <a:off x="2080122" y="5646026"/>
            <a:ext cx="1959568" cy="1065730"/>
          </a:xfrm>
          <a:prstGeom prst="rect"/>
        </p:spPr>
      </p:pic>
      <p:pic>
        <p:nvPicPr>
          <p:cNvPr id="31" name="图片 30"/>
          <p:cNvPicPr/>
          <p:nvPr userDrawn="1"/>
        </p:nvPicPr>
        <p:blipFill>
          <a:blip r:embed="rId2"/>
          <a:srcRect/>
          <a:stretch>
            <a:fillRect/>
          </a:stretch>
        </p:blipFill>
        <p:spPr>
          <a:xfrm>
            <a:off x="4092625" y="5646026"/>
            <a:ext cx="1959568" cy="1065730"/>
          </a:xfrm>
          <a:prstGeom prst="rect"/>
        </p:spPr>
      </p:pic>
      <p:pic>
        <p:nvPicPr>
          <p:cNvPr id="34" name="图片 33"/>
          <p:cNvPicPr/>
          <p:nvPr userDrawn="1"/>
        </p:nvPicPr>
        <p:blipFill>
          <a:blip r:embed="rId2"/>
          <a:srcRect/>
          <a:stretch>
            <a:fillRect/>
          </a:stretch>
        </p:blipFill>
        <p:spPr>
          <a:xfrm>
            <a:off x="2080122" y="6764225"/>
            <a:ext cx="1959568" cy="1065730"/>
          </a:xfrm>
          <a:prstGeom prst="rect"/>
        </p:spPr>
      </p:pic>
      <p:pic>
        <p:nvPicPr>
          <p:cNvPr id="35" name="图片 34"/>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3325474277"/>
      </p:ext>
    </p:extLst>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pic>
        <p:nvPicPr>
          <p:cNvPr id="8" name="图片 7"/>
          <p:cNvPicPr/>
          <p:nvPr userDrawn="1"/>
        </p:nvPicPr>
        <p:blipFill>
          <a:blip r:embed="rId2"/>
          <a:srcRect/>
          <a:stretch>
            <a:fillRect/>
          </a:stretch>
        </p:blipFill>
        <p:spPr>
          <a:xfrm>
            <a:off x="52935" y="6764225"/>
            <a:ext cx="1959568" cy="1065730"/>
          </a:xfrm>
          <a:prstGeom prst="rect"/>
        </p:spPr>
      </p:pic>
      <p:pic>
        <p:nvPicPr>
          <p:cNvPr id="9" name="图片 8"/>
          <p:cNvPicPr/>
          <p:nvPr userDrawn="1"/>
        </p:nvPicPr>
        <p:blipFill>
          <a:blip r:embed="rId2"/>
          <a:srcRect/>
          <a:stretch>
            <a:fillRect/>
          </a:stretch>
        </p:blipFill>
        <p:spPr>
          <a:xfrm>
            <a:off x="52935" y="5646026"/>
            <a:ext cx="1959568" cy="1065730"/>
          </a:xfrm>
          <a:prstGeom prst="rect"/>
        </p:spPr>
      </p:pic>
      <p:pic>
        <p:nvPicPr>
          <p:cNvPr id="10" name="图片 9"/>
          <p:cNvPicPr/>
          <p:nvPr userDrawn="1"/>
        </p:nvPicPr>
        <p:blipFill>
          <a:blip r:embed="rId2"/>
          <a:srcRect/>
          <a:stretch>
            <a:fillRect/>
          </a:stretch>
        </p:blipFill>
        <p:spPr>
          <a:xfrm>
            <a:off x="52935" y="4527400"/>
            <a:ext cx="1959568" cy="1065730"/>
          </a:xfrm>
          <a:prstGeom prst="rect"/>
        </p:spPr>
      </p:pic>
      <p:pic>
        <p:nvPicPr>
          <p:cNvPr id="11" name="图片 10"/>
          <p:cNvPicPr/>
          <p:nvPr userDrawn="1"/>
        </p:nvPicPr>
        <p:blipFill>
          <a:blip r:embed="rId2"/>
          <a:srcRect/>
          <a:stretch>
            <a:fillRect/>
          </a:stretch>
        </p:blipFill>
        <p:spPr>
          <a:xfrm>
            <a:off x="52935" y="3408774"/>
            <a:ext cx="1959568" cy="1065730"/>
          </a:xfrm>
          <a:prstGeom prst="rect"/>
        </p:spPr>
      </p:pic>
      <p:pic>
        <p:nvPicPr>
          <p:cNvPr id="12" name="图片 11"/>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14" name="图片 13"/>
          <p:cNvPicPr/>
          <p:nvPr userDrawn="1"/>
        </p:nvPicPr>
        <p:blipFill>
          <a:blip r:embed="rId2"/>
          <a:srcRect/>
          <a:stretch>
            <a:fillRect/>
          </a:stretch>
        </p:blipFill>
        <p:spPr>
          <a:xfrm>
            <a:off x="52935" y="52896"/>
            <a:ext cx="1959568" cy="1065730"/>
          </a:xfrm>
          <a:prstGeom prst="rect"/>
        </p:spPr>
      </p:pic>
      <p:pic>
        <p:nvPicPr>
          <p:cNvPr id="15" name="图片 14"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6" name="图片 15"/>
          <p:cNvPicPr/>
          <p:nvPr userDrawn="1"/>
        </p:nvPicPr>
        <p:blipFill>
          <a:blip r:embed="rId2"/>
          <a:srcRect/>
          <a:stretch>
            <a:fillRect/>
          </a:stretch>
        </p:blipFill>
        <p:spPr>
          <a:xfrm>
            <a:off x="2080122" y="52896"/>
            <a:ext cx="1959568" cy="1065730"/>
          </a:xfrm>
          <a:prstGeom prst="rect"/>
        </p:spPr>
      </p:pic>
      <p:pic>
        <p:nvPicPr>
          <p:cNvPr id="17" name="图片 16"/>
          <p:cNvPicPr/>
          <p:nvPr userDrawn="1"/>
        </p:nvPicPr>
        <p:blipFill>
          <a:blip r:embed="rId2"/>
          <a:srcRect/>
          <a:stretch>
            <a:fillRect/>
          </a:stretch>
        </p:blipFill>
        <p:spPr>
          <a:xfrm>
            <a:off x="4092625" y="52896"/>
            <a:ext cx="1959568" cy="1065730"/>
          </a:xfrm>
          <a:prstGeom prst="rect"/>
        </p:spPr>
      </p:pic>
      <p:pic>
        <p:nvPicPr>
          <p:cNvPr id="18" name="图片 17"/>
          <p:cNvPicPr/>
          <p:nvPr userDrawn="1"/>
        </p:nvPicPr>
        <p:blipFill>
          <a:blip r:embed="rId2"/>
          <a:srcRect/>
          <a:stretch>
            <a:fillRect/>
          </a:stretch>
        </p:blipFill>
        <p:spPr>
          <a:xfrm>
            <a:off x="2080122" y="1171522"/>
            <a:ext cx="1959568" cy="1065730"/>
          </a:xfrm>
          <a:prstGeom prst="rect"/>
        </p:spPr>
      </p:pic>
      <p:pic>
        <p:nvPicPr>
          <p:cNvPr id="19" name="图片 18"/>
          <p:cNvPicPr/>
          <p:nvPr userDrawn="1"/>
        </p:nvPicPr>
        <p:blipFill>
          <a:blip r:embed="rId2"/>
          <a:srcRect/>
          <a:stretch>
            <a:fillRect/>
          </a:stretch>
        </p:blipFill>
        <p:spPr>
          <a:xfrm>
            <a:off x="4092625" y="1171522"/>
            <a:ext cx="1959568" cy="1065730"/>
          </a:xfrm>
          <a:prstGeom prst="rect"/>
        </p:spPr>
      </p:pic>
      <p:pic>
        <p:nvPicPr>
          <p:cNvPr id="20" name="图片 19"/>
          <p:cNvPicPr/>
          <p:nvPr userDrawn="1"/>
        </p:nvPicPr>
        <p:blipFill>
          <a:blip r:embed="rId2"/>
          <a:srcRect/>
          <a:stretch>
            <a:fillRect/>
          </a:stretch>
        </p:blipFill>
        <p:spPr>
          <a:xfrm>
            <a:off x="2080122" y="2290148"/>
            <a:ext cx="1959568" cy="1065730"/>
          </a:xfrm>
          <a:prstGeom prst="rect"/>
        </p:spPr>
      </p:pic>
      <p:pic>
        <p:nvPicPr>
          <p:cNvPr id="21" name="图片 20"/>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4" name="图片 23"/>
          <p:cNvPicPr/>
          <p:nvPr userDrawn="1"/>
        </p:nvPicPr>
        <p:blipFill>
          <a:blip r:embed="rId2"/>
          <a:srcRect/>
          <a:stretch>
            <a:fillRect/>
          </a:stretch>
        </p:blipFill>
        <p:spPr>
          <a:xfrm>
            <a:off x="2080122" y="4527400"/>
            <a:ext cx="1959568" cy="1065730"/>
          </a:xfrm>
          <a:prstGeom prst="rect"/>
        </p:spPr>
      </p:pic>
      <p:pic>
        <p:nvPicPr>
          <p:cNvPr id="25" name="图片 24"/>
          <p:cNvPicPr/>
          <p:nvPr userDrawn="1"/>
        </p:nvPicPr>
        <p:blipFill>
          <a:blip r:embed="rId2"/>
          <a:srcRect/>
          <a:stretch>
            <a:fillRect/>
          </a:stretch>
        </p:blipFill>
        <p:spPr>
          <a:xfrm>
            <a:off x="4092625" y="4527400"/>
            <a:ext cx="1959568" cy="1065730"/>
          </a:xfrm>
          <a:prstGeom prst="rect"/>
        </p:spPr>
      </p:pic>
      <p:pic>
        <p:nvPicPr>
          <p:cNvPr id="26" name="图片 25"/>
          <p:cNvPicPr/>
          <p:nvPr userDrawn="1"/>
        </p:nvPicPr>
        <p:blipFill>
          <a:blip r:embed="rId2"/>
          <a:srcRect/>
          <a:stretch>
            <a:fillRect/>
          </a:stretch>
        </p:blipFill>
        <p:spPr>
          <a:xfrm>
            <a:off x="2080122" y="5646026"/>
            <a:ext cx="1959568" cy="1065730"/>
          </a:xfrm>
          <a:prstGeom prst="rect"/>
        </p:spPr>
      </p:pic>
      <p:pic>
        <p:nvPicPr>
          <p:cNvPr id="27" name="图片 26"/>
          <p:cNvPicPr/>
          <p:nvPr userDrawn="1"/>
        </p:nvPicPr>
        <p:blipFill>
          <a:blip r:embed="rId2"/>
          <a:srcRect/>
          <a:stretch>
            <a:fillRect/>
          </a:stretch>
        </p:blipFill>
        <p:spPr>
          <a:xfrm>
            <a:off x="4092625" y="5646026"/>
            <a:ext cx="1959568" cy="1065730"/>
          </a:xfrm>
          <a:prstGeom prst="rect"/>
        </p:spPr>
      </p:pic>
      <p:pic>
        <p:nvPicPr>
          <p:cNvPr id="28" name="图片 27"/>
          <p:cNvPicPr/>
          <p:nvPr userDrawn="1"/>
        </p:nvPicPr>
        <p:blipFill>
          <a:blip r:embed="rId2"/>
          <a:srcRect/>
          <a:stretch>
            <a:fillRect/>
          </a:stretch>
        </p:blipFill>
        <p:spPr>
          <a:xfrm>
            <a:off x="2080122" y="6764225"/>
            <a:ext cx="1959568" cy="1065730"/>
          </a:xfrm>
          <a:prstGeom prst="rect"/>
        </p:spPr>
      </p:pic>
      <p:pic>
        <p:nvPicPr>
          <p:cNvPr id="29" name="图片 28"/>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2754072822"/>
      </p:ext>
    </p:extLst>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2879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fast"/>
  <p:timing>
    <p:tnLst>
      <p:par>
        <p:cTn id="1" restart="never" nodeType="tmRoot"/>
      </p:par>
    </p:tnLst>
  </p:timing>
  <p:txStyles>
    <p:titleStyle>
      <a:lvl1pPr algn="l" defTabSz="612008" rtl="0" eaLnBrk="1" latinLnBrk="0" hangingPunct="1">
        <a:lnSpc>
          <a:spcPct val="90000"/>
        </a:lnSpc>
        <a:spcBef>
          <a:spcPct val="0"/>
        </a:spcBef>
        <a:buNone/>
        <a:defRPr sz="2945" kern="1200">
          <a:solidFill>
            <a:schemeClr val="tx1"/>
          </a:solidFill>
          <a:latin typeface="+mj-lt"/>
          <a:ea typeface="+mj-ea"/>
          <a:cs typeface="+mj-cs"/>
        </a:defRPr>
      </a:lvl1pPr>
    </p:titleStyle>
    <p:bodyStyle>
      <a:lvl1pPr marL="153002" indent="-153002" algn="l" defTabSz="612008" rtl="0" eaLnBrk="1" latinLnBrk="0" hangingPunct="1">
        <a:lnSpc>
          <a:spcPct val="90000"/>
        </a:lnSpc>
        <a:spcBef>
          <a:spcPts val="669"/>
        </a:spcBef>
        <a:buFont typeface="Arial" panose="020b0604020202020204" pitchFamily="34" charset="0"/>
        <a:buChar char="•"/>
        <a:defRPr sz="1874" kern="1200">
          <a:solidFill>
            <a:schemeClr val="tx1"/>
          </a:solidFill>
          <a:latin typeface="+mn-lt"/>
          <a:ea typeface="+mn-ea"/>
          <a:cs typeface="+mn-cs"/>
        </a:defRPr>
      </a:lvl1pPr>
      <a:lvl2pPr marL="459006" indent="-153002" algn="l" defTabSz="612008" rtl="0" eaLnBrk="1" latinLnBrk="0" hangingPunct="1">
        <a:lnSpc>
          <a:spcPct val="90000"/>
        </a:lnSpc>
        <a:spcBef>
          <a:spcPts val="335"/>
        </a:spcBef>
        <a:buFont typeface="Arial" panose="020b0604020202020204" pitchFamily="34" charset="0"/>
        <a:buChar char="•"/>
        <a:defRPr sz="1606" kern="1200">
          <a:solidFill>
            <a:schemeClr val="tx1"/>
          </a:solidFill>
          <a:latin typeface="+mn-lt"/>
          <a:ea typeface="+mn-ea"/>
          <a:cs typeface="+mn-cs"/>
        </a:defRPr>
      </a:lvl2pPr>
      <a:lvl3pPr marL="765010" indent="-153002" algn="l" defTabSz="612008" rtl="0" eaLnBrk="1" latinLnBrk="0" hangingPunct="1">
        <a:lnSpc>
          <a:spcPct val="90000"/>
        </a:lnSpc>
        <a:spcBef>
          <a:spcPts val="335"/>
        </a:spcBef>
        <a:buFont typeface="Arial" panose="020b0604020202020204" pitchFamily="34" charset="0"/>
        <a:buChar char="•"/>
        <a:defRPr sz="1339" kern="1200">
          <a:solidFill>
            <a:schemeClr val="tx1"/>
          </a:solidFill>
          <a:latin typeface="+mn-lt"/>
          <a:ea typeface="+mn-ea"/>
          <a:cs typeface="+mn-cs"/>
        </a:defRPr>
      </a:lvl3pPr>
      <a:lvl4pPr marL="107101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4pPr>
      <a:lvl5pPr marL="1377018"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5pPr>
      <a:lvl6pPr marL="1683022"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6pPr>
      <a:lvl7pPr marL="1989026"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7pPr>
      <a:lvl8pPr marL="2295030"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8pPr>
      <a:lvl9pPr marL="260103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9pPr>
    </p:bodyStyle>
    <p:otherStyle>
      <a:defPPr>
        <a:defRPr lang="en-US"/>
      </a:defPPr>
      <a:lvl1pPr marL="0" algn="l" defTabSz="612008" rtl="0" eaLnBrk="1" latinLnBrk="0" hangingPunct="1">
        <a:defRPr sz="1205" kern="1200">
          <a:solidFill>
            <a:schemeClr val="tx1"/>
          </a:solidFill>
          <a:latin typeface="+mn-lt"/>
          <a:ea typeface="+mn-ea"/>
          <a:cs typeface="+mn-cs"/>
        </a:defRPr>
      </a:lvl1pPr>
      <a:lvl2pPr marL="306004" algn="l" defTabSz="612008" rtl="0" eaLnBrk="1" latinLnBrk="0" hangingPunct="1">
        <a:defRPr sz="1205" kern="1200">
          <a:solidFill>
            <a:schemeClr val="tx1"/>
          </a:solidFill>
          <a:latin typeface="+mn-lt"/>
          <a:ea typeface="+mn-ea"/>
          <a:cs typeface="+mn-cs"/>
        </a:defRPr>
      </a:lvl2pPr>
      <a:lvl3pPr marL="612008" algn="l" defTabSz="612008" rtl="0" eaLnBrk="1" latinLnBrk="0" hangingPunct="1">
        <a:defRPr sz="1205" kern="1200">
          <a:solidFill>
            <a:schemeClr val="tx1"/>
          </a:solidFill>
          <a:latin typeface="+mn-lt"/>
          <a:ea typeface="+mn-ea"/>
          <a:cs typeface="+mn-cs"/>
        </a:defRPr>
      </a:lvl3pPr>
      <a:lvl4pPr marL="918012" algn="l" defTabSz="612008" rtl="0" eaLnBrk="1" latinLnBrk="0" hangingPunct="1">
        <a:defRPr sz="1205" kern="1200">
          <a:solidFill>
            <a:schemeClr val="tx1"/>
          </a:solidFill>
          <a:latin typeface="+mn-lt"/>
          <a:ea typeface="+mn-ea"/>
          <a:cs typeface="+mn-cs"/>
        </a:defRPr>
      </a:lvl4pPr>
      <a:lvl5pPr marL="1224016" algn="l" defTabSz="612008" rtl="0" eaLnBrk="1" latinLnBrk="0" hangingPunct="1">
        <a:defRPr sz="1205" kern="1200">
          <a:solidFill>
            <a:schemeClr val="tx1"/>
          </a:solidFill>
          <a:latin typeface="+mn-lt"/>
          <a:ea typeface="+mn-ea"/>
          <a:cs typeface="+mn-cs"/>
        </a:defRPr>
      </a:lvl5pPr>
      <a:lvl6pPr marL="1530020" algn="l" defTabSz="612008" rtl="0" eaLnBrk="1" latinLnBrk="0" hangingPunct="1">
        <a:defRPr sz="1205" kern="1200">
          <a:solidFill>
            <a:schemeClr val="tx1"/>
          </a:solidFill>
          <a:latin typeface="+mn-lt"/>
          <a:ea typeface="+mn-ea"/>
          <a:cs typeface="+mn-cs"/>
        </a:defRPr>
      </a:lvl6pPr>
      <a:lvl7pPr marL="1836024" algn="l" defTabSz="612008" rtl="0" eaLnBrk="1" latinLnBrk="0" hangingPunct="1">
        <a:defRPr sz="1205" kern="1200">
          <a:solidFill>
            <a:schemeClr val="tx1"/>
          </a:solidFill>
          <a:latin typeface="+mn-lt"/>
          <a:ea typeface="+mn-ea"/>
          <a:cs typeface="+mn-cs"/>
        </a:defRPr>
      </a:lvl7pPr>
      <a:lvl8pPr marL="2142028" algn="l" defTabSz="612008" rtl="0" eaLnBrk="1" latinLnBrk="0" hangingPunct="1">
        <a:defRPr sz="1205" kern="1200">
          <a:solidFill>
            <a:schemeClr val="tx1"/>
          </a:solidFill>
          <a:latin typeface="+mn-lt"/>
          <a:ea typeface="+mn-ea"/>
          <a:cs typeface="+mn-cs"/>
        </a:defRPr>
      </a:lvl8pPr>
      <a:lvl9pPr marL="2448032" algn="l" defTabSz="612008" rtl="0" eaLnBrk="1" latinLnBrk="0" hangingPunct="1">
        <a:defRPr sz="1205"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 Id="rId3" Type="http://schemas.openxmlformats.org/officeDocument/2006/relationships/image" Target="../media/image4.png" /><Relationship Id="rId4" Type="http://schemas.openxmlformats.org/officeDocument/2006/relationships/image" Target="../media/image5.png" /><Relationship Id="rId5" Type="http://schemas.openxmlformats.org/officeDocument/2006/relationships/image" Target="../media/image6.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文本框 2"/>
          <p:cNvSpPr txBox="1"/>
          <p:nvPr/>
        </p:nvSpPr>
        <p:spPr>
          <a:xfrm>
            <a:off x="914729" y="567728"/>
            <a:ext cx="4410060" cy="823783"/>
          </a:xfrm>
          <a:prstGeom prst="rect"/>
          <a:noFill/>
        </p:spPr>
        <p:txBody>
          <a:bodyPr wrap="none" rtlCol="0">
            <a:spAutoFit/>
          </a:bodyPr>
          <a:lstStyle/>
          <a:p>
            <a:pPr>
              <a:lnSpc>
                <a:spcPct val="150000"/>
              </a:lnSpc>
            </a:pPr>
            <a:r>
              <a:rPr lang="zh-CN" altLang="en-US" sz="2000" b="1" dirty="1">
                <a:solidFill>
                  <a:srgbClr val="C00000"/>
                </a:solidFill>
                <a:latin typeface="微软雅黑" panose="020b0503020204020204" pitchFamily="34" charset="-122"/>
                <a:ea typeface="微软雅黑" panose="020b0503020204020204" pitchFamily="34" charset="-122"/>
              </a:rPr>
              <a:t>中国制动盘行业市场调研咨询案例</a:t>
            </a:r>
          </a:p>
          <a:p>
            <a:pPr>
              <a:lnSpc>
                <a:spcPct val="150000"/>
              </a:lnSpc>
            </a:pPr>
            <a:r>
              <a:rPr lang="zh-CN" altLang="en-US" sz="1200" dirty="1">
                <a:solidFill>
                  <a:srgbClr val="C00000"/>
                </a:solidFill>
                <a:latin typeface="微软雅黑" panose="020b0503020204020204" pitchFamily="34" charset="-122"/>
                <a:ea typeface="微软雅黑" panose="020b0503020204020204" pitchFamily="34" charset="-122"/>
              </a:rPr>
              <a:t>上游供应</a:t>
            </a:r>
            <a:r>
              <a:rPr lang="en-US" altLang="zh-CN" sz="1200" dirty="1">
                <a:solidFill>
                  <a:srgbClr val="C00000"/>
                </a:solidFill>
                <a:latin typeface="微软雅黑" panose="020b0503020204020204" pitchFamily="34" charset="-122"/>
                <a:ea typeface="微软雅黑" panose="020b0503020204020204" pitchFamily="34" charset="-122"/>
              </a:rPr>
              <a:t>+</a:t>
            </a:r>
            <a:r>
              <a:rPr lang="zh-CN" altLang="en-US" sz="1200" dirty="1">
                <a:solidFill>
                  <a:srgbClr val="C00000"/>
                </a:solidFill>
                <a:latin typeface="微软雅黑" panose="020b0503020204020204" pitchFamily="34" charset="-122"/>
                <a:ea typeface="微软雅黑" panose="020b0503020204020204" pitchFamily="34" charset="-122"/>
              </a:rPr>
              <a:t>下游客户</a:t>
            </a:r>
            <a:r>
              <a:rPr lang="en-US" altLang="zh-CN" sz="1200" dirty="1">
                <a:solidFill>
                  <a:srgbClr val="C00000"/>
                </a:solidFill>
                <a:latin typeface="微软雅黑" panose="020b0503020204020204" pitchFamily="34" charset="-122"/>
                <a:ea typeface="微软雅黑" panose="020b0503020204020204" pitchFamily="34" charset="-122"/>
              </a:rPr>
              <a:t>+</a:t>
            </a:r>
            <a:r>
              <a:rPr lang="zh-CN" altLang="en-US" sz="1200" dirty="1">
                <a:solidFill>
                  <a:srgbClr val="C00000"/>
                </a:solidFill>
                <a:latin typeface="微软雅黑" panose="020b0503020204020204" pitchFamily="34" charset="-122"/>
                <a:ea typeface="微软雅黑" panose="020b0503020204020204" pitchFamily="34" charset="-122"/>
              </a:rPr>
              <a:t>废品率</a:t>
            </a:r>
            <a:r>
              <a:rPr lang="en-US" altLang="zh-CN" sz="1200" dirty="1">
                <a:solidFill>
                  <a:srgbClr val="C00000"/>
                </a:solidFill>
                <a:latin typeface="微软雅黑" panose="020b0503020204020204" pitchFamily="34" charset="-122"/>
                <a:ea typeface="微软雅黑" panose="020b0503020204020204" pitchFamily="34" charset="-122"/>
              </a:rPr>
              <a:t>+</a:t>
            </a:r>
            <a:r>
              <a:rPr lang="zh-CN" altLang="en-US" sz="1200" dirty="1">
                <a:solidFill>
                  <a:srgbClr val="C00000"/>
                </a:solidFill>
                <a:latin typeface="微软雅黑" panose="020b0503020204020204" pitchFamily="34" charset="-122"/>
                <a:ea typeface="微软雅黑" panose="020b0503020204020204" pitchFamily="34" charset="-122"/>
              </a:rPr>
              <a:t>产能设备</a:t>
            </a:r>
            <a:r>
              <a:rPr lang="en-US" altLang="zh-CN" sz="1200" dirty="1">
                <a:solidFill>
                  <a:srgbClr val="C00000"/>
                </a:solidFill>
                <a:latin typeface="微软雅黑" panose="020b0503020204020204" pitchFamily="34" charset="-122"/>
                <a:ea typeface="微软雅黑" panose="020b0503020204020204" pitchFamily="34" charset="-122"/>
              </a:rPr>
              <a:t>+</a:t>
            </a:r>
            <a:r>
              <a:rPr lang="zh-CN" altLang="en-US" sz="1200" dirty="1">
                <a:solidFill>
                  <a:srgbClr val="C00000"/>
                </a:solidFill>
                <a:latin typeface="微软雅黑" panose="020b0503020204020204" pitchFamily="34" charset="-122"/>
                <a:ea typeface="微软雅黑" panose="020b0503020204020204" pitchFamily="34" charset="-122"/>
              </a:rPr>
              <a:t>铸造成本</a:t>
            </a:r>
            <a:r>
              <a:rPr lang="en-US" altLang="zh-CN" sz="1200" dirty="1">
                <a:solidFill>
                  <a:srgbClr val="C00000"/>
                </a:solidFill>
                <a:latin typeface="微软雅黑" panose="020b0503020204020204" pitchFamily="34" charset="-122"/>
                <a:ea typeface="微软雅黑" panose="020b0503020204020204" pitchFamily="34" charset="-122"/>
              </a:rPr>
              <a:t>+</a:t>
            </a:r>
            <a:r>
              <a:rPr lang="zh-CN" altLang="en-US" sz="1200" dirty="1">
                <a:solidFill>
                  <a:srgbClr val="C00000"/>
                </a:solidFill>
                <a:latin typeface="微软雅黑" panose="020b0503020204020204" pitchFamily="34" charset="-122"/>
                <a:ea typeface="微软雅黑" panose="020b0503020204020204" pitchFamily="34" charset="-122"/>
              </a:rPr>
              <a:t>供应商名单</a:t>
            </a:r>
            <a:endParaRPr lang="en-US" altLang="zh-CN" sz="1200">
              <a:solidFill>
                <a:srgbClr val="C0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914729" y="1989224"/>
            <a:ext cx="4303254" cy="4942698"/>
          </a:xfrm>
          <a:prstGeom prst="rect"/>
          <a:noFill/>
        </p:spPr>
        <p:txBody>
          <a:bodyPr wrap="square" rtlCol="0">
            <a:spAutoFit/>
          </a:bodyPr>
          <a:lstStyle/>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国内的高速动车领域在早期长期被外资企业垄断，近年来经过戚墅堰所、北京纵横、四方所等的深入研究及快速发展做出的卓越贡献，高速动车领域的国产化程度越来越高，制动盘的铸造工艺也越来越精湛。除传统的生产研究企业外，许多交通领域的企业也纷纷开始进驻该领域。</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委托方是世界领先的轨道车辆和商用车辆制动系统的制造商。</a:t>
            </a:r>
            <a:r>
              <a:rPr lang="en-US" altLang="zh-CN" sz="1000" dirty="1">
                <a:solidFill>
                  <a:schemeClr val="tx1">
                    <a:lumMod val="50000"/>
                    <a:lumOff val="50000"/>
                  </a:schemeClr>
                </a:solidFill>
                <a:latin typeface="微软雅黑" pitchFamily="34" charset="-122"/>
                <a:ea typeface="微软雅黑" pitchFamily="34" charset="-122"/>
              </a:rPr>
              <a:t>2017</a:t>
            </a:r>
            <a:r>
              <a:rPr lang="zh-CN" altLang="en-US" sz="1000" dirty="1">
                <a:solidFill>
                  <a:schemeClr val="tx1">
                    <a:lumMod val="50000"/>
                    <a:lumOff val="50000"/>
                  </a:schemeClr>
                </a:solidFill>
                <a:latin typeface="微软雅黑" pitchFamily="34" charset="-122"/>
                <a:ea typeface="微软雅黑" pitchFamily="34" charset="-122"/>
              </a:rPr>
              <a:t>年，集团的营业额达</a:t>
            </a:r>
            <a:r>
              <a:rPr lang="en-US" altLang="zh-CN" sz="1000" dirty="1">
                <a:solidFill>
                  <a:schemeClr val="tx1">
                    <a:lumMod val="50000"/>
                    <a:lumOff val="50000"/>
                  </a:schemeClr>
                </a:solidFill>
                <a:latin typeface="微软雅黑" pitchFamily="34" charset="-122"/>
                <a:ea typeface="微软雅黑" pitchFamily="34" charset="-122"/>
              </a:rPr>
              <a:t>62.4</a:t>
            </a:r>
            <a:r>
              <a:rPr lang="zh-CN" altLang="en-US" sz="1000" dirty="1">
                <a:solidFill>
                  <a:schemeClr val="tx1">
                    <a:lumMod val="50000"/>
                    <a:lumOff val="50000"/>
                  </a:schemeClr>
                </a:solidFill>
                <a:latin typeface="微软雅黑" pitchFamily="34" charset="-122"/>
                <a:ea typeface="微软雅黑" pitchFamily="34" charset="-122"/>
              </a:rPr>
              <a:t>亿欧元，在全球拥有约 </a:t>
            </a:r>
            <a:r>
              <a:rPr lang="en-US" altLang="zh-CN" sz="1000" dirty="1">
                <a:solidFill>
                  <a:schemeClr val="tx1">
                    <a:lumMod val="50000"/>
                    <a:lumOff val="50000"/>
                  </a:schemeClr>
                </a:solidFill>
                <a:latin typeface="微软雅黑" pitchFamily="34" charset="-122"/>
                <a:ea typeface="微软雅黑" pitchFamily="34" charset="-122"/>
              </a:rPr>
              <a:t>28,000 </a:t>
            </a:r>
            <a:r>
              <a:rPr lang="zh-CN" altLang="en-US" sz="1000" dirty="1">
                <a:solidFill>
                  <a:schemeClr val="tx1">
                    <a:lumMod val="50000"/>
                    <a:lumOff val="50000"/>
                  </a:schemeClr>
                </a:solidFill>
                <a:latin typeface="微软雅黑" pitchFamily="34" charset="-122"/>
                <a:ea typeface="微软雅黑" pitchFamily="34" charset="-122"/>
              </a:rPr>
              <a:t>名员工。此次尚普咨询受委托对国内高速动车用铸钢制动盘生产企业进行信息调研，深入掌握当前企业名单、各竞争企业的铸造产能、工艺技术、上游供应商及下游主要客户等。</a:t>
            </a:r>
          </a:p>
          <a:p>
            <a:pPr>
              <a:lnSpc>
                <a:spcPct val="150000"/>
              </a:lnSpc>
            </a:pP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marL="85725" indent="-85725">
              <a:lnSpc>
                <a:spcPct val="150000"/>
              </a:lnSpc>
              <a:buFont typeface="Arial" panose="020b0604020202020204" pitchFamily="34" charset="0"/>
              <a:buChar char="•"/>
            </a:pPr>
            <a:r>
              <a:rPr lang="zh-CN" altLang="en-US" sz="1000" dirty="1">
                <a:solidFill>
                  <a:schemeClr val="tx1">
                    <a:lumMod val="50000"/>
                    <a:lumOff val="50000"/>
                  </a:schemeClr>
                </a:solidFill>
                <a:latin typeface="微软雅黑" pitchFamily="34" charset="-122"/>
                <a:ea typeface="微软雅黑" pitchFamily="34" charset="-122"/>
              </a:rPr>
              <a:t>目标企业名单</a:t>
            </a:r>
            <a:endParaRPr lang="en-US" altLang="zh-CN" sz="1000">
              <a:solidFill>
                <a:schemeClr val="tx1">
                  <a:lumMod val="50000"/>
                  <a:lumOff val="50000"/>
                </a:schemeClr>
              </a:solidFill>
              <a:latin typeface="微软雅黑" pitchFamily="34" charset="-122"/>
              <a:ea typeface="微软雅黑" pitchFamily="34" charset="-122"/>
            </a:endParaRPr>
          </a:p>
          <a:p>
            <a:pPr marL="85725" indent="-85725">
              <a:lnSpc>
                <a:spcPct val="150000"/>
              </a:lnSpc>
              <a:buFont typeface="Arial" panose="020b0604020202020204" pitchFamily="34" charset="0"/>
              <a:buChar char="•"/>
            </a:pPr>
            <a:r>
              <a:rPr lang="zh-CN" altLang="en-US" sz="1000" dirty="1">
                <a:solidFill>
                  <a:schemeClr val="tx1">
                    <a:lumMod val="50000"/>
                    <a:lumOff val="50000"/>
                  </a:schemeClr>
                </a:solidFill>
                <a:latin typeface="微软雅黑" pitchFamily="34" charset="-122"/>
                <a:ea typeface="微软雅黑" pitchFamily="34" charset="-122"/>
              </a:rPr>
              <a:t>企业产能情况（设备能力、熔炼设备类型、设备自动化程度、砂箱高度、生产地理位置、认证信息）</a:t>
            </a:r>
            <a:endParaRPr lang="en-US" altLang="zh-CN" sz="1000">
              <a:solidFill>
                <a:schemeClr val="tx1">
                  <a:lumMod val="50000"/>
                  <a:lumOff val="50000"/>
                </a:schemeClr>
              </a:solidFill>
              <a:latin typeface="微软雅黑" pitchFamily="34" charset="-122"/>
              <a:ea typeface="微软雅黑" pitchFamily="34" charset="-122"/>
            </a:endParaRPr>
          </a:p>
          <a:p>
            <a:pPr marL="85725" indent="-85725">
              <a:lnSpc>
                <a:spcPct val="150000"/>
              </a:lnSpc>
              <a:buFont typeface="Arial" panose="020b0604020202020204" pitchFamily="34" charset="0"/>
              <a:buChar char="•"/>
            </a:pPr>
            <a:r>
              <a:rPr lang="zh-CN" altLang="en-US" sz="1000" dirty="1">
                <a:solidFill>
                  <a:schemeClr val="tx1">
                    <a:lumMod val="50000"/>
                    <a:lumOff val="50000"/>
                  </a:schemeClr>
                </a:solidFill>
                <a:latin typeface="微软雅黑" pitchFamily="34" charset="-122"/>
                <a:ea typeface="微软雅黑" pitchFamily="34" charset="-122"/>
              </a:rPr>
              <a:t>铸造成本情况（铸造原材料、出水率、废品率、造型辅料、造型工艺、检验设备、检验要求、热处理工艺）</a:t>
            </a:r>
            <a:endParaRPr lang="en-US" altLang="zh-CN" sz="1000">
              <a:solidFill>
                <a:schemeClr val="tx1">
                  <a:lumMod val="50000"/>
                  <a:lumOff val="50000"/>
                </a:schemeClr>
              </a:solidFill>
              <a:latin typeface="微软雅黑" pitchFamily="34" charset="-122"/>
              <a:ea typeface="微软雅黑" pitchFamily="34" charset="-122"/>
            </a:endParaRPr>
          </a:p>
          <a:p>
            <a:pPr marL="85725" indent="-85725">
              <a:lnSpc>
                <a:spcPct val="150000"/>
              </a:lnSpc>
              <a:buFont typeface="Arial" panose="020b0604020202020204" pitchFamily="34" charset="0"/>
              <a:buChar char="•"/>
            </a:pPr>
            <a:r>
              <a:rPr lang="zh-CN" altLang="en-US" sz="1000" dirty="1">
                <a:solidFill>
                  <a:schemeClr val="tx1">
                    <a:lumMod val="50000"/>
                    <a:lumOff val="50000"/>
                  </a:schemeClr>
                </a:solidFill>
                <a:latin typeface="微软雅黑" pitchFamily="34" charset="-122"/>
                <a:ea typeface="微软雅黑" pitchFamily="34" charset="-122"/>
              </a:rPr>
              <a:t>上下游情况（供应商名单、客户名单）</a:t>
            </a:r>
          </a:p>
        </p:txBody>
      </p:sp>
    </p:spTree>
    <p:extLst>
      <p:ext uri="{BB962C8B-B14F-4D97-AF65-F5344CB8AC3E}">
        <p14:creationId xmlns:p14="http://schemas.microsoft.com/office/powerpoint/2010/main" val="1807023105"/>
      </p:ext>
    </p:extLst>
  </p:cSld>
  <p:clrMapOvr>
    <a:masterClrMapping/>
  </p:clrMapOvr>
  <p:transition spd="fast"/>
  <p:timing>
    <p:tnLst>
      <p:par>
        <p:cTn id="1"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3550" y="549748"/>
            <a:ext cx="3203575" cy="1570936"/>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5" name="矩形 4"/>
          <p:cNvSpPr/>
          <p:nvPr/>
        </p:nvSpPr>
        <p:spPr>
          <a:xfrm>
            <a:off x="3761576" y="549749"/>
            <a:ext cx="1887313" cy="3637240"/>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6" name="矩形 5"/>
          <p:cNvSpPr/>
          <p:nvPr/>
        </p:nvSpPr>
        <p:spPr>
          <a:xfrm>
            <a:off x="463548" y="2180660"/>
            <a:ext cx="3203575" cy="2006329"/>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9" name="矩形 8"/>
          <p:cNvSpPr/>
          <p:nvPr/>
        </p:nvSpPr>
        <p:spPr>
          <a:xfrm>
            <a:off x="463548" y="4264054"/>
            <a:ext cx="5185341" cy="3466593"/>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grpSp>
        <p:nvGrpSpPr>
          <p:cNvPr id="35" name="组合 34"/>
          <p:cNvGrpSpPr/>
          <p:nvPr/>
        </p:nvGrpSpPr>
        <p:grpSpPr>
          <a:xfrm>
            <a:off x="-21022" y="4274823"/>
            <a:ext cx="2615522" cy="180000"/>
            <a:chOff x="-29861" y="5452231"/>
            <a:chExt cx="2615522" cy="180000"/>
          </a:xfrm>
        </p:grpSpPr>
        <p:sp>
          <p:nvSpPr>
            <p:cNvPr id="20" name="同侧圆角矩形 19"/>
            <p:cNvSpPr/>
            <p:nvPr/>
          </p:nvSpPr>
          <p:spPr>
            <a:xfrm rot="5400000">
              <a:off x="1201548" y="4714231"/>
              <a:ext cx="180000" cy="1656000"/>
            </a:xfrm>
            <a:prstGeom prst="round2SameRect">
              <a:avLst>
                <a:gd name="adj1" fmla="val 50000"/>
                <a:gd name="adj2" fmla="val 0"/>
              </a:avLst>
            </a:prstGeom>
            <a:solidFill>
              <a:srgbClr val="157E9F"/>
            </a:solidFill>
            <a:ln w="12700" cap="flat" cmpd="sng" algn="ctr">
              <a:noFill/>
              <a:prstDash val="solid"/>
              <a:miter lim="800000"/>
            </a:ln>
            <a:effectLst/>
          </p:spPr>
          <p:txBody>
            <a:bodyPr lIns="0" tIns="0" rIns="0" bIns="0"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7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1" name="文本框 96"/>
            <p:cNvSpPr txBox="1"/>
            <p:nvPr/>
          </p:nvSpPr>
          <p:spPr>
            <a:xfrm>
              <a:off x="-29861" y="5481761"/>
              <a:ext cx="2615522" cy="123111"/>
            </a:xfrm>
            <a:prstGeom prst="rect"/>
            <a:noFill/>
          </p:spPr>
          <p:txBody>
            <a:bodyPr wrap="square" lIns="0" tIns="0" rIns="0" bIns="0" rtlCol="0" anchor="ctr" anchorCtr="0">
              <a:spAutoFit/>
            </a:bodyPr>
            <a:lstStyle/>
            <a:p>
              <a:pPr lvl="0" algn="ctr" defTabSz="914400"/>
              <a:r>
                <a:rPr lang="zh-CN" altLang="en-US" sz="800" b="1" kern="0" dirty="1">
                  <a:solidFill>
                    <a:prstClr val="white"/>
                  </a:solidFill>
                  <a:latin typeface="微软雅黑" panose="020b0503020204020204" pitchFamily="34" charset="-122"/>
                  <a:ea typeface="微软雅黑" panose="020b0503020204020204" pitchFamily="34" charset="-122"/>
                </a:rPr>
                <a:t>某制动盘厂商</a:t>
              </a:r>
              <a:r>
                <a:rPr lang="en-US" altLang="zh-CN" sz="800" b="1" kern="0" dirty="1">
                  <a:solidFill>
                    <a:prstClr val="white"/>
                  </a:solidFill>
                  <a:latin typeface="微软雅黑" panose="020b0503020204020204" pitchFamily="34" charset="-122"/>
                  <a:ea typeface="微软雅黑" panose="020b0503020204020204" pitchFamily="34" charset="-122"/>
                </a:rPr>
                <a:t>——</a:t>
              </a:r>
              <a:r>
                <a:rPr lang="zh-CN" altLang="en-US" sz="800" b="1" kern="0" dirty="1">
                  <a:solidFill>
                    <a:prstClr val="white"/>
                  </a:solidFill>
                  <a:latin typeface="微软雅黑" panose="020b0503020204020204" pitchFamily="34" charset="-122"/>
                  <a:ea typeface="微软雅黑" panose="020b0503020204020204" pitchFamily="34" charset="-122"/>
                </a:rPr>
                <a:t>供应关系</a:t>
              </a:r>
              <a:endParaRPr kumimoji="0" lang="zh-CN" altLang="en-US" sz="8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28396" y="2191741"/>
            <a:ext cx="2615522" cy="180000"/>
            <a:chOff x="-36685" y="5452231"/>
            <a:chExt cx="2615522" cy="180000"/>
          </a:xfrm>
        </p:grpSpPr>
        <p:sp>
          <p:nvSpPr>
            <p:cNvPr id="38" name="同侧圆角矩形 37"/>
            <p:cNvSpPr/>
            <p:nvPr/>
          </p:nvSpPr>
          <p:spPr>
            <a:xfrm rot="5400000">
              <a:off x="1201548" y="4714231"/>
              <a:ext cx="180000" cy="1656000"/>
            </a:xfrm>
            <a:prstGeom prst="round2SameRect">
              <a:avLst>
                <a:gd name="adj1" fmla="val 50000"/>
                <a:gd name="adj2" fmla="val 0"/>
              </a:avLst>
            </a:prstGeom>
            <a:solidFill>
              <a:srgbClr val="157E9F"/>
            </a:solidFill>
            <a:ln w="12700" cap="flat" cmpd="sng" algn="ctr">
              <a:noFill/>
              <a:prstDash val="solid"/>
              <a:miter lim="800000"/>
            </a:ln>
            <a:effectLst/>
          </p:spPr>
          <p:txBody>
            <a:bodyPr lIns="0" tIns="0" rIns="0" bIns="0"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7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9" name="文本框 96"/>
            <p:cNvSpPr txBox="1"/>
            <p:nvPr/>
          </p:nvSpPr>
          <p:spPr>
            <a:xfrm>
              <a:off x="-36685" y="5481761"/>
              <a:ext cx="2615522" cy="123111"/>
            </a:xfrm>
            <a:prstGeom prst="rect"/>
            <a:noFill/>
          </p:spPr>
          <p:txBody>
            <a:bodyPr wrap="square" lIns="0" tIns="0" rIns="0" bIns="0" rtlCol="0" anchor="ctr" anchorCtr="0">
              <a:spAutoFit/>
            </a:bodyPr>
            <a:lstStyle/>
            <a:p>
              <a:pPr lvl="0" algn="ctr" defTabSz="914400"/>
              <a:r>
                <a:rPr lang="zh-CN" altLang="en-US" sz="800" b="1" kern="0" dirty="1">
                  <a:solidFill>
                    <a:prstClr val="white"/>
                  </a:solidFill>
                  <a:latin typeface="微软雅黑" panose="020b0503020204020204" pitchFamily="34" charset="-122"/>
                  <a:ea typeface="微软雅黑" panose="020b0503020204020204" pitchFamily="34" charset="-122"/>
                </a:rPr>
                <a:t>某制动盘厂</a:t>
              </a:r>
              <a:r>
                <a:rPr lang="en-US" altLang="zh-CN" sz="800" b="1" kern="0" dirty="1">
                  <a:solidFill>
                    <a:prstClr val="white"/>
                  </a:solidFill>
                  <a:latin typeface="微软雅黑" panose="020b0503020204020204" pitchFamily="34" charset="-122"/>
                  <a:ea typeface="微软雅黑" panose="020b0503020204020204" pitchFamily="34" charset="-122"/>
                </a:rPr>
                <a:t>——</a:t>
              </a:r>
              <a:r>
                <a:rPr lang="zh-CN" altLang="en-US" sz="800" b="1" kern="0" dirty="1">
                  <a:solidFill>
                    <a:prstClr val="white"/>
                  </a:solidFill>
                  <a:latin typeface="微软雅黑" panose="020b0503020204020204" pitchFamily="34" charset="-122"/>
                  <a:ea typeface="微软雅黑" panose="020b0503020204020204" pitchFamily="34" charset="-122"/>
                </a:rPr>
                <a:t>铸造厂情况</a:t>
              </a:r>
              <a:endParaRPr kumimoji="0" lang="zh-CN" altLang="en-US" sz="8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7924" y="559496"/>
            <a:ext cx="2615522" cy="180000"/>
            <a:chOff x="-16213" y="5452231"/>
            <a:chExt cx="2615522" cy="180000"/>
          </a:xfrm>
        </p:grpSpPr>
        <p:sp>
          <p:nvSpPr>
            <p:cNvPr id="41" name="同侧圆角矩形 40"/>
            <p:cNvSpPr/>
            <p:nvPr/>
          </p:nvSpPr>
          <p:spPr>
            <a:xfrm rot="5400000">
              <a:off x="1201548" y="4714231"/>
              <a:ext cx="180000" cy="1656000"/>
            </a:xfrm>
            <a:prstGeom prst="round2SameRect">
              <a:avLst>
                <a:gd name="adj1" fmla="val 50000"/>
                <a:gd name="adj2" fmla="val 0"/>
              </a:avLst>
            </a:prstGeom>
            <a:solidFill>
              <a:srgbClr val="157E9F"/>
            </a:solidFill>
            <a:ln w="12700" cap="flat" cmpd="sng" algn="ctr">
              <a:noFill/>
              <a:prstDash val="solid"/>
              <a:miter lim="800000"/>
            </a:ln>
            <a:effectLst/>
          </p:spPr>
          <p:txBody>
            <a:bodyPr lIns="0" tIns="0" rIns="0" bIns="0"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7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2" name="文本框 96"/>
            <p:cNvSpPr txBox="1"/>
            <p:nvPr/>
          </p:nvSpPr>
          <p:spPr>
            <a:xfrm>
              <a:off x="-16213" y="5488585"/>
              <a:ext cx="2615522" cy="123111"/>
            </a:xfrm>
            <a:prstGeom prst="rect"/>
            <a:noFill/>
          </p:spPr>
          <p:txBody>
            <a:bodyPr wrap="square" lIns="0" tIns="0" rIns="0" bIns="0" rtlCol="0" anchor="ctr" anchorCtr="0">
              <a:spAutoFit/>
            </a:bodyPr>
            <a:lstStyle/>
            <a:p>
              <a:pPr lvl="0" algn="ctr" defTabSz="914400"/>
              <a:r>
                <a:rPr lang="zh-CN" altLang="en-US" sz="800" b="1" kern="0" dirty="1">
                  <a:solidFill>
                    <a:prstClr val="white"/>
                  </a:solidFill>
                  <a:latin typeface="微软雅黑" panose="020b0503020204020204" pitchFamily="34" charset="-122"/>
                  <a:ea typeface="微软雅黑" panose="020b0503020204020204" pitchFamily="34" charset="-122"/>
                </a:rPr>
                <a:t>某制动盘厂</a:t>
              </a:r>
              <a:r>
                <a:rPr lang="en-US" altLang="zh-CN" sz="800" b="1" kern="0" dirty="1">
                  <a:solidFill>
                    <a:prstClr val="white"/>
                  </a:solidFill>
                  <a:latin typeface="微软雅黑" panose="020b0503020204020204" pitchFamily="34" charset="-122"/>
                  <a:ea typeface="微软雅黑" panose="020b0503020204020204" pitchFamily="34" charset="-122"/>
                </a:rPr>
                <a:t>——</a:t>
              </a:r>
              <a:r>
                <a:rPr lang="zh-CN" altLang="en-US" sz="800" b="1" kern="0" dirty="1">
                  <a:solidFill>
                    <a:prstClr val="white"/>
                  </a:solidFill>
                  <a:latin typeface="微软雅黑" panose="020b0503020204020204" pitchFamily="34" charset="-122"/>
                  <a:ea typeface="微软雅黑" panose="020b0503020204020204" pitchFamily="34" charset="-122"/>
                </a:rPr>
                <a:t>供应关系</a:t>
              </a:r>
              <a:endParaRPr kumimoji="0" lang="zh-CN" altLang="en-US" sz="8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nvGrpSpPr>
          <p:cNvPr id="54" name="组合 53"/>
          <p:cNvGrpSpPr/>
          <p:nvPr/>
        </p:nvGrpSpPr>
        <p:grpSpPr>
          <a:xfrm>
            <a:off x="3271127" y="555196"/>
            <a:ext cx="2615522" cy="180000"/>
            <a:chOff x="-29861" y="5452231"/>
            <a:chExt cx="2615522" cy="180000"/>
          </a:xfrm>
        </p:grpSpPr>
        <p:sp>
          <p:nvSpPr>
            <p:cNvPr id="55" name="同侧圆角矩形 54"/>
            <p:cNvSpPr/>
            <p:nvPr/>
          </p:nvSpPr>
          <p:spPr>
            <a:xfrm rot="5400000">
              <a:off x="1201548" y="4714231"/>
              <a:ext cx="180000" cy="1656000"/>
            </a:xfrm>
            <a:prstGeom prst="round2SameRect">
              <a:avLst>
                <a:gd name="adj1" fmla="val 50000"/>
                <a:gd name="adj2" fmla="val 0"/>
              </a:avLst>
            </a:prstGeom>
            <a:solidFill>
              <a:srgbClr val="157E9F"/>
            </a:solidFill>
            <a:ln w="12700" cap="flat" cmpd="sng" algn="ctr">
              <a:noFill/>
              <a:prstDash val="solid"/>
              <a:miter lim="800000"/>
            </a:ln>
            <a:effectLst/>
          </p:spPr>
          <p:txBody>
            <a:bodyPr lIns="0" tIns="0" rIns="0" bIns="0"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7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6" name="文本框 96"/>
            <p:cNvSpPr txBox="1"/>
            <p:nvPr/>
          </p:nvSpPr>
          <p:spPr>
            <a:xfrm>
              <a:off x="-29861" y="5481761"/>
              <a:ext cx="2615522" cy="123111"/>
            </a:xfrm>
            <a:prstGeom prst="rect"/>
            <a:noFill/>
          </p:spPr>
          <p:txBody>
            <a:bodyPr wrap="square" lIns="0" tIns="0" rIns="0" bIns="0" rtlCol="0" anchor="ctr" anchorCtr="0">
              <a:spAutoFit/>
            </a:bodyPr>
            <a:lstStyle/>
            <a:p>
              <a:pPr lvl="0" algn="ctr" defTabSz="914400"/>
              <a:r>
                <a:rPr lang="zh-CN" altLang="en-US" sz="800" b="1" kern="0" dirty="1">
                  <a:solidFill>
                    <a:prstClr val="white"/>
                  </a:solidFill>
                  <a:latin typeface="微软雅黑" panose="020b0503020204020204" pitchFamily="34" charset="-122"/>
                  <a:ea typeface="微软雅黑" panose="020b0503020204020204" pitchFamily="34" charset="-122"/>
                </a:rPr>
                <a:t>其他竞争企业信息</a:t>
              </a:r>
              <a:endParaRPr kumimoji="0" lang="zh-CN" altLang="en-US" sz="800" b="1"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grpSp>
      <p:pic>
        <p:nvPicPr>
          <p:cNvPr id="12" name="图片 11"/>
          <p:cNvPicPr/>
          <p:nvPr/>
        </p:nvPicPr>
        <p:blipFill>
          <a:blip r:embed="rId2"/>
          <a:srcRect b="75555"/>
          <a:stretch>
            <a:fillRect/>
          </a:stretch>
        </p:blipFill>
        <p:spPr>
          <a:xfrm>
            <a:off x="127551" y="753550"/>
            <a:ext cx="3865199" cy="281669"/>
          </a:xfrm>
          <a:prstGeom prst="rect"/>
        </p:spPr>
      </p:pic>
      <p:pic>
        <p:nvPicPr>
          <p:cNvPr id="7" name="图片 6"/>
          <p:cNvPicPr/>
          <p:nvPr/>
        </p:nvPicPr>
        <p:blipFill>
          <a:blip r:embed="rId3"/>
          <a:srcRect l="15726" t="27123" r="13717" b="46047"/>
          <a:stretch>
            <a:fillRect/>
          </a:stretch>
        </p:blipFill>
        <p:spPr>
          <a:xfrm>
            <a:off x="656377" y="908886"/>
            <a:ext cx="2979571" cy="622205"/>
          </a:xfrm>
          <a:prstGeom prst="rect"/>
        </p:spPr>
      </p:pic>
      <p:sp>
        <p:nvSpPr>
          <p:cNvPr id="2" name="矩形 1"/>
          <p:cNvSpPr/>
          <p:nvPr/>
        </p:nvSpPr>
        <p:spPr>
          <a:xfrm>
            <a:off x="470304" y="1453643"/>
            <a:ext cx="3196819" cy="629981"/>
          </a:xfrm>
          <a:prstGeom prst="rect"/>
        </p:spPr>
        <p:txBody>
          <a:bodyPr wrap="square">
            <a:spAutoFit/>
          </a:bodyPr>
          <a:lstStyle/>
          <a:p>
            <a:pPr marL="88900" indent="-88900" defTabSz="914024">
              <a:lnSpc>
                <a:spcPct val="150000"/>
              </a:lnSpc>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重庆</a:t>
            </a:r>
            <a:r>
              <a:rPr lang="en-US" altLang="zh-CN" sz="600" dirty="1">
                <a:solidFill>
                  <a:schemeClr val="tx1">
                    <a:lumMod val="75000"/>
                    <a:lumOff val="25000"/>
                  </a:schemeClr>
                </a:solidFill>
                <a:latin typeface="微软雅黑" pitchFamily="34" charset="-122"/>
                <a:ea typeface="微软雅黑" pitchFamily="34" charset="-122"/>
              </a:rPr>
              <a:t>KR</a:t>
            </a:r>
            <a:r>
              <a:rPr lang="zh-CN" altLang="en-US" sz="600" dirty="1">
                <a:solidFill>
                  <a:schemeClr val="tx1">
                    <a:lumMod val="75000"/>
                    <a:lumOff val="25000"/>
                  </a:schemeClr>
                </a:solidFill>
                <a:latin typeface="微软雅黑" pitchFamily="34" charset="-122"/>
                <a:ea typeface="微软雅黑" pitchFamily="34" charset="-122"/>
              </a:rPr>
              <a:t>的高铁动车用铸钢制动盘产品仍处于研发阶段，其主要原因是研发中铸钢配方、铸造工艺等仍存在缺陷无法解决，面向型号为</a:t>
            </a:r>
            <a:r>
              <a:rPr lang="en-US" altLang="zh-CN" sz="600" dirty="1">
                <a:solidFill>
                  <a:schemeClr val="tx1">
                    <a:lumMod val="75000"/>
                    <a:lumOff val="25000"/>
                  </a:schemeClr>
                </a:solidFill>
                <a:latin typeface="微软雅黑" pitchFamily="34" charset="-122"/>
                <a:ea typeface="微软雅黑" pitchFamily="34" charset="-122"/>
              </a:rPr>
              <a:t>CRH380B/BL</a:t>
            </a:r>
            <a:r>
              <a:rPr lang="zh-CN" altLang="en-US" sz="600" dirty="1">
                <a:solidFill>
                  <a:schemeClr val="tx1">
                    <a:lumMod val="75000"/>
                    <a:lumOff val="25000"/>
                  </a:schemeClr>
                </a:solidFill>
                <a:latin typeface="微软雅黑" pitchFamily="34" charset="-122"/>
                <a:ea typeface="微软雅黑" pitchFamily="34" charset="-122"/>
              </a:rPr>
              <a:t>、</a:t>
            </a:r>
            <a:r>
              <a:rPr lang="en-US" altLang="zh-CN" sz="600" dirty="1">
                <a:solidFill>
                  <a:schemeClr val="tx1">
                    <a:lumMod val="75000"/>
                    <a:lumOff val="25000"/>
                  </a:schemeClr>
                </a:solidFill>
                <a:latin typeface="微软雅黑" pitchFamily="34" charset="-122"/>
                <a:ea typeface="微软雅黑" pitchFamily="34" charset="-122"/>
              </a:rPr>
              <a:t>CR400BF</a:t>
            </a:r>
            <a:r>
              <a:rPr lang="zh-CN" altLang="en-US" sz="600" dirty="1">
                <a:solidFill>
                  <a:schemeClr val="tx1">
                    <a:lumMod val="75000"/>
                    <a:lumOff val="25000"/>
                  </a:schemeClr>
                </a:solidFill>
                <a:latin typeface="微软雅黑" pitchFamily="34" charset="-122"/>
                <a:ea typeface="微软雅黑" pitchFamily="34" charset="-122"/>
              </a:rPr>
              <a:t>。</a:t>
            </a:r>
            <a:endParaRPr lang="en-US" altLang="zh-TW" sz="600">
              <a:solidFill>
                <a:schemeClr val="tx1">
                  <a:lumMod val="75000"/>
                  <a:lumOff val="25000"/>
                </a:schemeClr>
              </a:solidFill>
              <a:latin typeface="微软雅黑" pitchFamily="34" charset="-122"/>
              <a:ea typeface="微软雅黑" pitchFamily="34" charset="-122"/>
            </a:endParaRPr>
          </a:p>
          <a:p>
            <a:pPr marL="88900" indent="-88900" defTabSz="914024">
              <a:lnSpc>
                <a:spcPct val="150000"/>
              </a:lnSpc>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制动系统主要应用于轻轨、地铁，目前动车领域仅有两款齿轮箱应用。</a:t>
            </a:r>
            <a:endParaRPr lang="en-US" altLang="zh-CN" sz="600">
              <a:solidFill>
                <a:schemeClr val="tx1">
                  <a:lumMod val="75000"/>
                  <a:lumOff val="25000"/>
                </a:schemeClr>
              </a:solidFill>
              <a:latin typeface="微软雅黑" pitchFamily="34" charset="-122"/>
              <a:ea typeface="微软雅黑" pitchFamily="34" charset="-122"/>
            </a:endParaRPr>
          </a:p>
          <a:p>
            <a:pPr marL="88900" indent="-88900" defTabSz="914024">
              <a:lnSpc>
                <a:spcPct val="150000"/>
              </a:lnSpc>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其上游铸造厂共</a:t>
            </a:r>
            <a:r>
              <a:rPr lang="en-US" altLang="zh-CN" sz="600" dirty="1">
                <a:solidFill>
                  <a:schemeClr val="tx1">
                    <a:lumMod val="75000"/>
                    <a:lumOff val="25000"/>
                  </a:schemeClr>
                </a:solidFill>
                <a:latin typeface="微软雅黑" pitchFamily="34" charset="-122"/>
                <a:ea typeface="微软雅黑" pitchFamily="34" charset="-122"/>
              </a:rPr>
              <a:t>2</a:t>
            </a:r>
            <a:r>
              <a:rPr lang="zh-CN" altLang="en-US" sz="600" dirty="1">
                <a:solidFill>
                  <a:schemeClr val="tx1">
                    <a:lumMod val="75000"/>
                    <a:lumOff val="25000"/>
                  </a:schemeClr>
                </a:solidFill>
                <a:latin typeface="微软雅黑" pitchFamily="34" charset="-122"/>
                <a:ea typeface="微软雅黑" pitchFamily="34" charset="-122"/>
              </a:rPr>
              <a:t>家，分别为重庆</a:t>
            </a:r>
            <a:r>
              <a:rPr lang="en-US" altLang="zh-CN" sz="600" dirty="1">
                <a:solidFill>
                  <a:schemeClr val="tx1">
                    <a:lumMod val="75000"/>
                    <a:lumOff val="25000"/>
                  </a:schemeClr>
                </a:solidFill>
                <a:latin typeface="微软雅黑" pitchFamily="34" charset="-122"/>
                <a:ea typeface="微软雅黑" pitchFamily="34" charset="-122"/>
              </a:rPr>
              <a:t>CZ</a:t>
            </a:r>
            <a:r>
              <a:rPr lang="zh-CN" altLang="en-US" sz="600" dirty="1">
                <a:solidFill>
                  <a:schemeClr val="tx1">
                    <a:lumMod val="75000"/>
                    <a:lumOff val="25000"/>
                  </a:schemeClr>
                </a:solidFill>
                <a:latin typeface="微软雅黑" pitchFamily="34" charset="-122"/>
                <a:ea typeface="微软雅黑" pitchFamily="34" charset="-122"/>
              </a:rPr>
              <a:t>重工有限责任公司及四川</a:t>
            </a:r>
            <a:r>
              <a:rPr lang="en-US" altLang="zh-CN" sz="600" dirty="1">
                <a:solidFill>
                  <a:schemeClr val="tx1">
                    <a:lumMod val="75000"/>
                    <a:lumOff val="25000"/>
                  </a:schemeClr>
                </a:solidFill>
                <a:latin typeface="微软雅黑" pitchFamily="34" charset="-122"/>
                <a:ea typeface="微软雅黑" pitchFamily="34" charset="-122"/>
              </a:rPr>
              <a:t>LZ</a:t>
            </a:r>
            <a:r>
              <a:rPr lang="zh-CN" altLang="en-US" sz="600" dirty="1">
                <a:solidFill>
                  <a:schemeClr val="tx1">
                    <a:lumMod val="75000"/>
                    <a:lumOff val="25000"/>
                  </a:schemeClr>
                </a:solidFill>
                <a:latin typeface="微软雅黑" pitchFamily="34" charset="-122"/>
                <a:ea typeface="微软雅黑" pitchFamily="34" charset="-122"/>
              </a:rPr>
              <a:t>。</a:t>
            </a:r>
            <a:endParaRPr lang="en-US" altLang="zh-CN" sz="600">
              <a:solidFill>
                <a:schemeClr val="tx1">
                  <a:lumMod val="75000"/>
                  <a:lumOff val="25000"/>
                </a:schemeClr>
              </a:solidFill>
              <a:latin typeface="微软雅黑" pitchFamily="34" charset="-122"/>
              <a:ea typeface="微软雅黑" pitchFamily="34" charset="-122"/>
            </a:endParaRPr>
          </a:p>
        </p:txBody>
      </p:sp>
      <p:sp>
        <p:nvSpPr>
          <p:cNvPr id="34" name="文字方塊 80"/>
          <p:cNvSpPr txBox="1"/>
          <p:nvPr/>
        </p:nvSpPr>
        <p:spPr>
          <a:xfrm>
            <a:off x="3780088" y="835236"/>
            <a:ext cx="1876175" cy="2818430"/>
          </a:xfrm>
          <a:prstGeom prst="rect"/>
          <a:noFill/>
        </p:spPr>
        <p:txBody>
          <a:bodyPr wrap="square" lIns="169894" tIns="84946" rIns="169894" bIns="84946" rtlCol="0">
            <a:spAutoFit/>
          </a:bodyPr>
          <a:lstStyle/>
          <a:p>
            <a:pPr defTabSz="914024"/>
            <a:r>
              <a:rPr lang="zh-CN" altLang="en-US" sz="600" b="1" dirty="1">
                <a:solidFill>
                  <a:schemeClr val="tx1">
                    <a:lumMod val="75000"/>
                    <a:lumOff val="25000"/>
                  </a:schemeClr>
                </a:solidFill>
                <a:latin typeface="微软雅黑" pitchFamily="34" charset="-122"/>
                <a:ea typeface="微软雅黑" pitchFamily="34" charset="-122"/>
              </a:rPr>
              <a:t>株洲</a:t>
            </a:r>
            <a:r>
              <a:rPr lang="en-US" altLang="zh-CN" sz="600" b="1" dirty="1">
                <a:solidFill>
                  <a:schemeClr val="tx1">
                    <a:lumMod val="75000"/>
                    <a:lumOff val="25000"/>
                  </a:schemeClr>
                </a:solidFill>
                <a:latin typeface="微软雅黑" pitchFamily="34" charset="-122"/>
                <a:ea typeface="微软雅黑" pitchFamily="34" charset="-122"/>
              </a:rPr>
              <a:t>HD</a:t>
            </a:r>
            <a:r>
              <a:rPr lang="zh-CN" altLang="en-US" sz="600" b="1" dirty="1">
                <a:solidFill>
                  <a:schemeClr val="tx1">
                    <a:lumMod val="75000"/>
                    <a:lumOff val="25000"/>
                  </a:schemeClr>
                </a:solidFill>
                <a:latin typeface="微软雅黑" pitchFamily="34" charset="-122"/>
                <a:ea typeface="微软雅黑" pitchFamily="34" charset="-122"/>
              </a:rPr>
              <a:t>科技有限公司：</a:t>
            </a:r>
            <a:endParaRPr lang="en-US" altLang="zh-CN" sz="600" b="1">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目前国内铸造厂商使用的熔炉设备多为感应炉，冲天炉由于环评等原因已基本被淘汰。</a:t>
            </a:r>
            <a:endParaRPr lang="en-US" altLang="zh-CN" sz="600">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曾为株洲</a:t>
            </a:r>
            <a:r>
              <a:rPr lang="en-US" altLang="zh-CN" sz="600" dirty="1">
                <a:solidFill>
                  <a:schemeClr val="tx1">
                    <a:lumMod val="75000"/>
                    <a:lumOff val="25000"/>
                  </a:schemeClr>
                </a:solidFill>
                <a:latin typeface="微软雅黑" pitchFamily="34" charset="-122"/>
                <a:ea typeface="微软雅黑" pitchFamily="34" charset="-122"/>
              </a:rPr>
              <a:t>LC</a:t>
            </a:r>
            <a:r>
              <a:rPr lang="zh-CN" altLang="en-US" sz="600" dirty="1">
                <a:solidFill>
                  <a:schemeClr val="tx1">
                    <a:lumMod val="75000"/>
                    <a:lumOff val="25000"/>
                  </a:schemeClr>
                </a:solidFill>
                <a:latin typeface="微软雅黑" pitchFamily="34" charset="-122"/>
                <a:ea typeface="微软雅黑" pitchFamily="34" charset="-122"/>
              </a:rPr>
              <a:t>提供过一台熔炼炉。</a:t>
            </a:r>
            <a:endParaRPr lang="en-US" altLang="zh-CN" sz="600">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株洲</a:t>
            </a:r>
            <a:r>
              <a:rPr lang="en-US" altLang="zh-CN" sz="600" dirty="1">
                <a:solidFill>
                  <a:schemeClr val="tx1">
                    <a:lumMod val="75000"/>
                    <a:lumOff val="25000"/>
                  </a:schemeClr>
                </a:solidFill>
                <a:latin typeface="微软雅黑" pitchFamily="34" charset="-122"/>
                <a:ea typeface="微软雅黑" pitchFamily="34" charset="-122"/>
              </a:rPr>
              <a:t>LC</a:t>
            </a:r>
            <a:r>
              <a:rPr lang="zh-CN" altLang="en-US" sz="600" dirty="1">
                <a:solidFill>
                  <a:schemeClr val="tx1">
                    <a:lumMod val="75000"/>
                    <a:lumOff val="25000"/>
                  </a:schemeClr>
                </a:solidFill>
                <a:latin typeface="微软雅黑" pitchFamily="34" charset="-122"/>
                <a:ea typeface="微软雅黑" pitchFamily="34" charset="-122"/>
              </a:rPr>
              <a:t>原材料均由其集团旗下的各汽车制造厂商提供。</a:t>
            </a:r>
            <a:endParaRPr lang="en-US" altLang="zh-CN" sz="600">
              <a:solidFill>
                <a:schemeClr val="tx1">
                  <a:lumMod val="75000"/>
                  <a:lumOff val="25000"/>
                </a:schemeClr>
              </a:solidFill>
              <a:latin typeface="微软雅黑" pitchFamily="34" charset="-122"/>
              <a:ea typeface="微软雅黑" pitchFamily="34" charset="-122"/>
            </a:endParaRPr>
          </a:p>
          <a:p>
            <a:pPr defTabSz="914024">
              <a:spcBef>
                <a:spcPts val="1200"/>
              </a:spcBef>
            </a:pPr>
            <a:r>
              <a:rPr lang="zh-CN" altLang="en-US" sz="600" b="1" dirty="1">
                <a:solidFill>
                  <a:schemeClr val="tx1">
                    <a:lumMod val="75000"/>
                    <a:lumOff val="25000"/>
                  </a:schemeClr>
                </a:solidFill>
                <a:latin typeface="微软雅黑" pitchFamily="34" charset="-122"/>
                <a:ea typeface="微软雅黑" pitchFamily="34" charset="-122"/>
              </a:rPr>
              <a:t>中国铸造协会：</a:t>
            </a:r>
            <a:endParaRPr lang="en-US" altLang="zh-CN" sz="600" b="1">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目前国内小型的铸造厂商主要使用的熔炉设备为感应炉，而大型铸造企业多使用电渣炉和电弧炉。</a:t>
            </a:r>
            <a:endParaRPr lang="en-US" altLang="zh-CN" sz="600">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飞机用铸钢制动盘是由无锡一家国产厂商提供。</a:t>
            </a:r>
            <a:endParaRPr lang="en-US" altLang="zh-CN" sz="600">
              <a:solidFill>
                <a:schemeClr val="tx1">
                  <a:lumMod val="75000"/>
                  <a:lumOff val="25000"/>
                </a:schemeClr>
              </a:solidFill>
              <a:latin typeface="微软雅黑" pitchFamily="34" charset="-122"/>
              <a:ea typeface="微软雅黑" pitchFamily="34" charset="-122"/>
            </a:endParaRPr>
          </a:p>
          <a:p>
            <a:pPr defTabSz="914024">
              <a:spcBef>
                <a:spcPts val="1200"/>
              </a:spcBef>
            </a:pPr>
            <a:r>
              <a:rPr lang="zh-CN" altLang="en-US" sz="600" b="1" dirty="1">
                <a:solidFill>
                  <a:schemeClr val="tx1">
                    <a:lumMod val="75000"/>
                    <a:lumOff val="25000"/>
                  </a:schemeClr>
                </a:solidFill>
                <a:latin typeface="微软雅黑" pitchFamily="34" charset="-122"/>
                <a:ea typeface="微软雅黑" pitchFamily="34" charset="-122"/>
              </a:rPr>
              <a:t>南京中车</a:t>
            </a:r>
            <a:r>
              <a:rPr lang="en-US" altLang="zh-CN" sz="600" b="1" dirty="1">
                <a:solidFill>
                  <a:schemeClr val="tx1">
                    <a:lumMod val="75000"/>
                    <a:lumOff val="25000"/>
                  </a:schemeClr>
                </a:solidFill>
                <a:latin typeface="微软雅黑" pitchFamily="34" charset="-122"/>
                <a:ea typeface="微软雅黑" pitchFamily="34" charset="-122"/>
              </a:rPr>
              <a:t>PZHT</a:t>
            </a:r>
            <a:r>
              <a:rPr lang="zh-CN" altLang="en-US" sz="600" b="1" dirty="1">
                <a:solidFill>
                  <a:schemeClr val="tx1">
                    <a:lumMod val="75000"/>
                    <a:lumOff val="25000"/>
                  </a:schemeClr>
                </a:solidFill>
                <a:latin typeface="微软雅黑" pitchFamily="34" charset="-122"/>
                <a:ea typeface="微软雅黑" pitchFamily="34" charset="-122"/>
              </a:rPr>
              <a:t>制动设备有限公司：</a:t>
            </a:r>
            <a:endParaRPr lang="en-US" altLang="zh-CN" sz="600" b="1">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目前主要负责制动系统的集成，仅进行装配工作，并不参与生产。</a:t>
            </a:r>
            <a:endParaRPr lang="en-US" altLang="zh-CN" sz="600">
              <a:solidFill>
                <a:schemeClr val="tx1">
                  <a:lumMod val="75000"/>
                  <a:lumOff val="25000"/>
                </a:schemeClr>
              </a:solidFill>
              <a:latin typeface="微软雅黑" pitchFamily="34" charset="-122"/>
              <a:ea typeface="微软雅黑" pitchFamily="34" charset="-122"/>
            </a:endParaRPr>
          </a:p>
          <a:p>
            <a:pPr defTabSz="914024">
              <a:spcBef>
                <a:spcPts val="1200"/>
              </a:spcBef>
            </a:pPr>
            <a:r>
              <a:rPr lang="zh-CN" altLang="en-US" sz="600" b="1" dirty="1">
                <a:solidFill>
                  <a:schemeClr val="tx1">
                    <a:lumMod val="75000"/>
                    <a:lumOff val="25000"/>
                  </a:schemeClr>
                </a:solidFill>
                <a:latin typeface="微软雅黑" pitchFamily="34" charset="-122"/>
                <a:ea typeface="微软雅黑" pitchFamily="34" charset="-122"/>
              </a:rPr>
              <a:t>郑州</a:t>
            </a:r>
            <a:r>
              <a:rPr lang="en-US" altLang="zh-CN" sz="600" b="1" dirty="1">
                <a:solidFill>
                  <a:schemeClr val="tx1">
                    <a:lumMod val="75000"/>
                    <a:lumOff val="25000"/>
                  </a:schemeClr>
                </a:solidFill>
                <a:latin typeface="微软雅黑" pitchFamily="34" charset="-122"/>
                <a:ea typeface="微软雅黑" pitchFamily="34" charset="-122"/>
              </a:rPr>
              <a:t>HT</a:t>
            </a:r>
            <a:r>
              <a:rPr lang="zh-CN" altLang="en-US" sz="600" b="1" dirty="1">
                <a:solidFill>
                  <a:schemeClr val="tx1">
                    <a:lumMod val="75000"/>
                    <a:lumOff val="25000"/>
                  </a:schemeClr>
                </a:solidFill>
                <a:latin typeface="微软雅黑" pitchFamily="34" charset="-122"/>
                <a:ea typeface="微软雅黑" pitchFamily="34" charset="-122"/>
              </a:rPr>
              <a:t>机械有限公司：</a:t>
            </a:r>
            <a:endParaRPr lang="en-US" altLang="zh-CN" sz="600" b="1">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具备铸钢能力，但因进入门槛较高等原因，仍没有高铁方面业务。</a:t>
            </a:r>
            <a:endParaRPr lang="en-US" altLang="zh-CN" sz="600">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目前铸钢类产品主要做客车制动盘，且产品多为出口。</a:t>
            </a:r>
            <a:endParaRPr lang="en-US" altLang="zh-CN" sz="600">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曾有意向与铁科</a:t>
            </a:r>
            <a:r>
              <a:rPr lang="en-US" altLang="zh-CN" sz="600" dirty="1">
                <a:solidFill>
                  <a:schemeClr val="tx1">
                    <a:lumMod val="75000"/>
                    <a:lumOff val="25000"/>
                  </a:schemeClr>
                </a:solidFill>
                <a:latin typeface="微软雅黑" pitchFamily="34" charset="-122"/>
                <a:ea typeface="微软雅黑" pitchFamily="34" charset="-122"/>
              </a:rPr>
              <a:t>KNE</a:t>
            </a:r>
            <a:r>
              <a:rPr lang="zh-CN" altLang="en-US" sz="600" dirty="1">
                <a:solidFill>
                  <a:schemeClr val="tx1">
                    <a:lumMod val="75000"/>
                    <a:lumOff val="25000"/>
                  </a:schemeClr>
                </a:solidFill>
                <a:latin typeface="微软雅黑" pitchFamily="34" charset="-122"/>
                <a:ea typeface="微软雅黑" pitchFamily="34" charset="-122"/>
              </a:rPr>
              <a:t>合作，但最终并未实现合作。</a:t>
            </a:r>
            <a:endParaRPr lang="en-US" altLang="zh-TW" sz="600">
              <a:solidFill>
                <a:schemeClr val="tx1">
                  <a:lumMod val="75000"/>
                  <a:lumOff val="25000"/>
                </a:schemeClr>
              </a:solidFill>
              <a:latin typeface="微软雅黑" pitchFamily="34" charset="-122"/>
              <a:ea typeface="微软雅黑" pitchFamily="34" charset="-122"/>
            </a:endParaRPr>
          </a:p>
          <a:p>
            <a:pPr defTabSz="914024">
              <a:spcBef>
                <a:spcPts val="1200"/>
              </a:spcBef>
            </a:pPr>
            <a:r>
              <a:rPr lang="en-US" altLang="zh-CN" sz="600" b="1" dirty="1">
                <a:solidFill>
                  <a:schemeClr val="tx1">
                    <a:lumMod val="75000"/>
                    <a:lumOff val="25000"/>
                  </a:schemeClr>
                </a:solidFill>
                <a:latin typeface="微软雅黑" pitchFamily="34" charset="-122"/>
                <a:ea typeface="微软雅黑" pitchFamily="34" charset="-122"/>
              </a:rPr>
              <a:t>LHZZ</a:t>
            </a:r>
            <a:r>
              <a:rPr lang="zh-CN" altLang="en-US" sz="600" b="1" dirty="1">
                <a:solidFill>
                  <a:schemeClr val="tx1">
                    <a:lumMod val="75000"/>
                    <a:lumOff val="25000"/>
                  </a:schemeClr>
                </a:solidFill>
                <a:latin typeface="微软雅黑" pitchFamily="34" charset="-122"/>
                <a:ea typeface="微软雅黑" pitchFamily="34" charset="-122"/>
              </a:rPr>
              <a:t>工业</a:t>
            </a:r>
            <a:r>
              <a:rPr lang="en-US" altLang="zh-CN" sz="600" b="1" dirty="1">
                <a:solidFill>
                  <a:schemeClr val="tx1">
                    <a:lumMod val="75000"/>
                    <a:lumOff val="25000"/>
                  </a:schemeClr>
                </a:solidFill>
                <a:latin typeface="微软雅黑" pitchFamily="34" charset="-122"/>
                <a:ea typeface="微软雅黑" pitchFamily="34" charset="-122"/>
              </a:rPr>
              <a:t>(</a:t>
            </a:r>
            <a:r>
              <a:rPr lang="zh-CN" altLang="en-US" sz="600" b="1" dirty="1">
                <a:solidFill>
                  <a:schemeClr val="tx1">
                    <a:lumMod val="75000"/>
                    <a:lumOff val="25000"/>
                  </a:schemeClr>
                </a:solidFill>
                <a:latin typeface="微软雅黑" pitchFamily="34" charset="-122"/>
                <a:ea typeface="微软雅黑" pitchFamily="34" charset="-122"/>
              </a:rPr>
              <a:t>昆山</a:t>
            </a:r>
            <a:r>
              <a:rPr lang="en-US" altLang="zh-CN" sz="600" b="1" dirty="1">
                <a:solidFill>
                  <a:schemeClr val="tx1">
                    <a:lumMod val="75000"/>
                    <a:lumOff val="25000"/>
                  </a:schemeClr>
                </a:solidFill>
                <a:latin typeface="微软雅黑" pitchFamily="34" charset="-122"/>
                <a:ea typeface="微软雅黑" pitchFamily="34" charset="-122"/>
              </a:rPr>
              <a:t>)</a:t>
            </a:r>
            <a:r>
              <a:rPr lang="zh-CN" altLang="en-US" sz="600" b="1" dirty="1">
                <a:solidFill>
                  <a:schemeClr val="tx1">
                    <a:lumMod val="75000"/>
                    <a:lumOff val="25000"/>
                  </a:schemeClr>
                </a:solidFill>
                <a:latin typeface="微软雅黑" pitchFamily="34" charset="-122"/>
                <a:ea typeface="微软雅黑" pitchFamily="34" charset="-122"/>
              </a:rPr>
              <a:t>有限公司：</a:t>
            </a:r>
            <a:endParaRPr lang="en-US" altLang="zh-CN" sz="600" b="1">
              <a:solidFill>
                <a:schemeClr val="tx1">
                  <a:lumMod val="75000"/>
                  <a:lumOff val="25000"/>
                </a:schemeClr>
              </a:solidFill>
              <a:latin typeface="微软雅黑" pitchFamily="34" charset="-122"/>
              <a:ea typeface="微软雅黑" pitchFamily="34" charset="-122"/>
            </a:endParaRPr>
          </a:p>
          <a:p>
            <a:pPr marL="88900" indent="-88900" defTabSz="914024">
              <a:buFont typeface="Wingdings" panose="05000000000000000000" pitchFamily="2" charset="2"/>
              <a:buChar char="ü"/>
            </a:pPr>
            <a:r>
              <a:rPr lang="zh-CN" altLang="en-US" sz="600" dirty="1">
                <a:solidFill>
                  <a:schemeClr val="tx1">
                    <a:lumMod val="75000"/>
                    <a:lumOff val="25000"/>
                  </a:schemeClr>
                </a:solidFill>
                <a:latin typeface="微软雅黑" pitchFamily="34" charset="-122"/>
                <a:ea typeface="微软雅黑" pitchFamily="34" charset="-122"/>
              </a:rPr>
              <a:t>目前仍以铸铁为主，无铸钢能力，且尚未参与到任何高铁项目中。</a:t>
            </a:r>
            <a:endParaRPr lang="en-US" altLang="zh-TW" sz="600">
              <a:solidFill>
                <a:schemeClr val="tx1">
                  <a:lumMod val="75000"/>
                  <a:lumOff val="25000"/>
                </a:schemeClr>
              </a:solidFill>
              <a:latin typeface="微软雅黑" pitchFamily="34" charset="-122"/>
              <a:ea typeface="微软雅黑" pitchFamily="34" charset="-122"/>
            </a:endParaRPr>
          </a:p>
        </p:txBody>
      </p:sp>
      <p:pic>
        <p:nvPicPr>
          <p:cNvPr id="8" name="图片 7"/>
          <p:cNvPicPr/>
          <p:nvPr/>
        </p:nvPicPr>
        <p:blipFill>
          <a:blip r:embed="rId4"/>
          <a:srcRect/>
          <a:stretch>
            <a:fillRect/>
          </a:stretch>
        </p:blipFill>
        <p:spPr>
          <a:xfrm>
            <a:off x="487134" y="4484956"/>
            <a:ext cx="5175953" cy="3237257"/>
          </a:xfrm>
          <a:prstGeom prst="rect"/>
        </p:spPr>
      </p:pic>
      <p:pic>
        <p:nvPicPr>
          <p:cNvPr id="10" name="图片 9"/>
          <p:cNvPicPr/>
          <p:nvPr/>
        </p:nvPicPr>
        <p:blipFill>
          <a:blip r:embed="rId5"/>
          <a:srcRect/>
          <a:stretch>
            <a:fillRect/>
          </a:stretch>
        </p:blipFill>
        <p:spPr>
          <a:xfrm>
            <a:off x="536096" y="2402955"/>
            <a:ext cx="2941990" cy="1742990"/>
          </a:xfrm>
          <a:prstGeom prst="rect"/>
        </p:spPr>
      </p:pic>
    </p:spTree>
    <p:extLst>
      <p:ext uri="{BB962C8B-B14F-4D97-AF65-F5344CB8AC3E}">
        <p14:creationId xmlns:p14="http://schemas.microsoft.com/office/powerpoint/2010/main" val="2822526136"/>
      </p:ext>
    </p:extLst>
  </p:cSld>
  <p:clrMapOvr>
    <a:masterClrMapping/>
  </p:clrMapOvr>
  <p:transition spd="fast"/>
  <p:timing>
    <p:tnLst>
      <p:par>
        <p:cTn id="1"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文本框 5"/>
          <p:cNvSpPr txBox="1"/>
          <p:nvPr/>
        </p:nvSpPr>
        <p:spPr>
          <a:xfrm>
            <a:off x="910428" y="658186"/>
            <a:ext cx="4303254" cy="4485042"/>
          </a:xfrm>
          <a:prstGeom prst="rect"/>
          <a:noFill/>
        </p:spPr>
        <p:txBody>
          <a:bodyPr wrap="square" rtlCol="0">
            <a:spAutoFit/>
          </a:bodyPr>
          <a:lstStyle/>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以上数据分析均来自于尚普咨询《中国制动盘行业市场调研咨询案例》。</a:t>
            </a: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尚普咨询作为中国知名的独立第三方咨询领导品牌之一，专注于市场研究与投融资咨询，是中国第一批提供专项市场咨询服务的咨询机构。作为国家统计局涉外调查许可单位，建立了科学的数据分析方法与市场测算模型，拥有</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28</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项自主知识产权，目前自有数据库容量超过</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9000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多万条数据。</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多年来，已为</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5000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多家机构提供定制化的专项市场研究咨询服务。</a:t>
            </a:r>
            <a:endParaRPr lang="en-US" altLang="zh-CN"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荣获</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经济</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杂志社、人民日报</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新闻战线</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杂志社颁发的“中国市场调查客户满意最佳品牌”、“中国行业诚信企业奖”，成功入选财政部首批</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PPP</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咨询机构库</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还荣获“中国咨询服务机构百强”、“市场咨询行业先锋机构”、 “中国咨询服务最佳智库奖”、“中国旅游咨询服务首选品牌”等来自第三方评价机构的专业认可。</a:t>
            </a:r>
          </a:p>
        </p:txBody>
      </p:sp>
    </p:spTree>
    <p:extLst>
      <p:ext uri="{BB962C8B-B14F-4D97-AF65-F5344CB8AC3E}">
        <p14:creationId xmlns:p14="http://schemas.microsoft.com/office/powerpoint/2010/main" val="736010449"/>
      </p:ext>
    </p:extLst>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18449"/>
  <p:tag name="AS_OS" val="Microsoft Windows NT 6.2.9200.0"/>
  <p:tag name="AS_RELEASE_DATE" val="2013.12.17"/>
  <p:tag name="AS_TITLE" val="Spire.Presentation for .NET "/>
  <p:tag name="AS_VERSION" val="2.1.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solidFill>
          <a:srgbClr val="7030A0"/>
        </a:solidFill>
      </a:spPr>
      <a:bodyPr wrap="none" anchor="ctr">
        <a:spAutoFit/>
      </a:bodyPr>
      <a:lstStyle>
        <a:defPPr algn="ctr">
          <a:defRPr sz="800" dirty="0">
            <a:solidFill>
              <a:schemeClr val="bg1"/>
            </a:solidFill>
            <a:latin typeface="微软雅黑" panose="020B0503020204020204" pitchFamily="34" charset="-122"/>
            <a:ea typeface="微软雅黑" panose="020B0503020204020204" pitchFamily="34" charset="-122"/>
          </a:defRPr>
        </a:defPPr>
      </a:lstStyle>
    </a:spDef>
  </a:objectDefaults>
</a:theme>
</file>

<file path=docProps/app.xml><?xml version="1.0" encoding="utf-8"?>
<Properties xmlns="http://schemas.openxmlformats.org/officeDocument/2006/extended-properties" xmlns:vt="http://schemas.openxmlformats.org/officeDocument/2006/docPropsVTypes">
  <Template/>
  <TotalTime>309</TotalTime>
  <Application>Microsoft Office PowerPoint</Application>
  <PresentationFormat>自定义</PresentationFormat>
  <Slides>3</Slide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顾梦薇</dc:creator>
  <cp:lastModifiedBy>zhengxu@shangpu-china.com</cp:lastModifiedBy>
  <cp:revision>1070</cp:revision>
  <dcterms:created xsi:type="dcterms:W3CDTF">2018-02-01T06:35:20.0000000Z</dcterms:created>
  <dcterms:modified xsi:type="dcterms:W3CDTF">2019-10-12T03:17:37.0000000Z</dcterms:modified>
</cp:coreProperties>
</file>