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7"/>
  </p:notesMasterIdLst>
  <p:handoutMasterIdLst>
    <p:handoutMasterId r:id="rId8"/>
  </p:handoutMasterIdLst>
  <p:sldIdLst>
    <p:sldId r:id="rId2" id="522"/>
    <p:sldId r:id="rId3" id="519"/>
    <p:sldId r:id="rId4" id="520"/>
    <p:sldId r:id="rId5" id="521"/>
    <p:sldId r:id="rId6" id="1188"/>
  </p:sldIdLst>
  <p:sldSz cx="6119813" cy="8280400"/>
  <p:notesSz cx="6858000" cy="9144000"/>
  <p:custDataLst>
    <p:tags r:id="rId13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5" autoAdjust="0"/>
    <p:restoredTop sz="94238" autoAdjust="0"/>
  </p:normalViewPr>
  <p:slideViewPr>
    <p:cSldViewPr snapToGrid="0">
      <p:cViewPr varScale="1">
        <p:scale>
          <a:sx n="92" d="100"/>
          <a:sy n="92" d="100"/>
        </p:scale>
        <p:origin x="3252" y="90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13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2019-10-12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2019-10-12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2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备注占位符 2"/>
          <p:cNvSpPr/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/>
          <p:nvPr>
            <p:ph type="sldNum" sz="quarter" idx="10"/>
          </p:nvPr>
        </p:nvSpPr>
        <p:spPr/>
        <p:txBody>
          <a:bodyPr/>
          <a:lstStyle/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16052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openxmlformats.org/officeDocument/2006/relationships/image" Target="../media/image7.png" /><Relationship Id="rId4" Type="http://schemas.openxmlformats.org/officeDocument/2006/relationships/image" Target="../media/image8.png" /><Relationship Id="rId5" Type="http://schemas.openxmlformats.org/officeDocument/2006/relationships/image" Target="../media/image9.png" /><Relationship Id="rId6" Type="http://schemas.openxmlformats.org/officeDocument/2006/relationships/image" Target="../media/image10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1.png" /><Relationship Id="rId3" Type="http://schemas.openxmlformats.org/officeDocument/2006/relationships/image" Target="../media/image12.jpeg" /><Relationship Id="rId4" Type="http://schemas.openxmlformats.org/officeDocument/2006/relationships/image" Target="../media/image13.jpeg" /><Relationship Id="rId5" Type="http://schemas.openxmlformats.org/officeDocument/2006/relationships/image" Target="../media/image1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54080"/>
            <a:ext cx="4251127" cy="549189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中国重大工程行业市场调研咨询案例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4729" y="1702620"/>
            <a:ext cx="4303254" cy="5171527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中国政府提出共建“丝绸之路经济带”和“</a:t>
            </a:r>
            <a:r>
              <a:rPr lang="en-US" altLang="zh-CN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世纪海上丝绸之路”的重大倡议，吸引着全世界的目光，得到有关国家积极响应。“一带一路”更是经济、贸易的“一带一路”，经济贸易的交流和繁荣，离不开“一带一路”上各个国家和地区对质量的认同。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现代服务业的重要组成部分之一，尤其是第三方检测行业近年来发展迅速。随着人们对商品品质、食品安全、环境质量等方面的不断提升，以及中国制造业的发展转型、日趋国际化等带来的诸多新机遇，都将成为检测行业未来持续发展的源动力。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委托方是国际知名的国际检验、认证集团。其服务领域集中在质量、健康、安全和环境管理以及社会责任评估领域。拥有</a:t>
            </a:r>
            <a:r>
              <a:rPr lang="en-US" altLang="zh-CN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66500</a:t>
            </a: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名员工，</a:t>
            </a:r>
            <a:r>
              <a:rPr lang="en-US" altLang="zh-CN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14000</a:t>
            </a: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个办公室和实验室</a:t>
            </a:r>
            <a:r>
              <a:rPr lang="en-US" altLang="zh-CN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400000</a:t>
            </a: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客户，获得</a:t>
            </a:r>
            <a:r>
              <a:rPr lang="en-US" altLang="zh-CN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</a:t>
            </a: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多个专业资质和国家认可资质。委托方在细分市场具有很高的地位，例如建筑全球第一，船级社按船舶入级数排名全球第二，工业和检验与在役检验全球前三位，健康、安全和环境全球第四。</a:t>
            </a:r>
            <a:b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为委托方梳理了一带一路直接投资情况、资金投向地区、代表性重大投资项目情况、项目分布情况。为委托方了解一带一路投资进展提供帮助。</a:t>
            </a:r>
            <a:endParaRPr lang="en-US" altLang="zh-CN" sz="100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388977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3550" y="559274"/>
            <a:ext cx="5187950" cy="2189592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3550" y="2798406"/>
            <a:ext cx="2596356" cy="2102092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3549" y="4949717"/>
            <a:ext cx="2596357" cy="279220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19814" y="2798405"/>
            <a:ext cx="2531686" cy="494351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0370" y="566098"/>
            <a:ext cx="3960000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中国对外直接投资总额有所衰减，但对“一带一路”沿线国家投资额基本维持稳定</a:t>
            </a:r>
          </a:p>
        </p:txBody>
      </p:sp>
      <p:pic>
        <p:nvPicPr>
          <p:cNvPr id="5" name="图片 4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33617" y="764100"/>
            <a:ext cx="5045235" cy="1967141"/>
          </a:xfrm>
          <a:prstGeom prst="rect"/>
        </p:spPr>
      </p:pic>
      <p:sp>
        <p:nvSpPr>
          <p:cNvPr id="10" name="矩形 9"/>
          <p:cNvSpPr/>
          <p:nvPr/>
        </p:nvSpPr>
        <p:spPr>
          <a:xfrm>
            <a:off x="3124199" y="2805230"/>
            <a:ext cx="1908000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中国对外直接投资流向区域遍布亚洲</a:t>
            </a:r>
          </a:p>
        </p:txBody>
      </p:sp>
      <p:pic>
        <p:nvPicPr>
          <p:cNvPr id="6" name="图片 5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165884" y="3403947"/>
            <a:ext cx="2456410" cy="1472857"/>
          </a:xfrm>
          <a:prstGeom prst="rect"/>
        </p:spPr>
      </p:pic>
      <p:pic>
        <p:nvPicPr>
          <p:cNvPr id="7" name="图片 6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3157452" y="5783997"/>
            <a:ext cx="2456410" cy="1683456"/>
          </a:xfrm>
          <a:prstGeom prst="rect"/>
        </p:spPr>
      </p:pic>
      <p:sp>
        <p:nvSpPr>
          <p:cNvPr id="14" name="矩形 13"/>
          <p:cNvSpPr/>
          <p:nvPr/>
        </p:nvSpPr>
        <p:spPr>
          <a:xfrm>
            <a:off x="3222780" y="4801360"/>
            <a:ext cx="2338188" cy="430946"/>
          </a:xfrm>
          <a:prstGeom prst="rect"/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44000" indent="-14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资金主要投向新加坡、印度、阿联酋、老挝、巴基斯坦、印度尼西亚、马来西亚、伊朗等国家</a:t>
            </a:r>
            <a:endParaRPr lang="zh-CN" altLang="en-US" sz="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0370" y="2805229"/>
            <a:ext cx="1620000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政策支持加强石油天然气合作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741527" y="3269943"/>
            <a:ext cx="2112313" cy="1470599"/>
            <a:chOff x="417614" y="976805"/>
            <a:chExt cx="11352331" cy="1623520"/>
          </a:xfrm>
        </p:grpSpPr>
        <p:sp>
          <p:nvSpPr>
            <p:cNvPr id="17" name="矩形: 圆角 57"/>
            <p:cNvSpPr/>
            <p:nvPr/>
          </p:nvSpPr>
          <p:spPr>
            <a:xfrm>
              <a:off x="417614" y="1057035"/>
              <a:ext cx="11352331" cy="1543290"/>
            </a:xfrm>
            <a:prstGeom prst="roundRect">
              <a:avLst>
                <a:gd name="adj" fmla="val 2629"/>
              </a:avLst>
            </a:prstGeom>
            <a:noFill/>
            <a:ln w="1905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/>
            </a:p>
          </p:txBody>
        </p:sp>
        <p:sp>
          <p:nvSpPr>
            <p:cNvPr id="19" name="矩形: 圆角 58"/>
            <p:cNvSpPr/>
            <p:nvPr/>
          </p:nvSpPr>
          <p:spPr>
            <a:xfrm>
              <a:off x="987174" y="976805"/>
              <a:ext cx="10202212" cy="168216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中长期油气管网规划</a:t>
              </a:r>
              <a:r>
                <a:rPr lang="en-US" altLang="zh-CN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endParaRPr lang="zh-CN" altLang="en-US" sz="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97461" y="1199359"/>
              <a:ext cx="11218913" cy="1019343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marL="144000" indent="-144000" algn="just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国家发展改革委、国家能源局共同印发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中长期油气管网规划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，统筹布局规划石油天然气基础设施网络。</a:t>
              </a:r>
              <a:endParaRPr lang="en-US" altLang="zh-CN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44000" indent="-144000" algn="just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endParaRPr lang="zh-CN" altLang="en-US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44000" indent="-144000" algn="just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规划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明确提出要拓展“一带一路”进口通道，扩大陆上油气管道进口的能力，稳定海上石油接驳能力，大力提升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LNG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（液化天然气）接收能力。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470370" y="4956541"/>
            <a:ext cx="2160000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政策出台明确鼓励和限制开展的对外投资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41526" y="5473478"/>
            <a:ext cx="2102346" cy="2006726"/>
            <a:chOff x="417609" y="976805"/>
            <a:chExt cx="11352336" cy="1623520"/>
          </a:xfrm>
        </p:grpSpPr>
        <p:sp>
          <p:nvSpPr>
            <p:cNvPr id="23" name="矩形: 圆角 61"/>
            <p:cNvSpPr/>
            <p:nvPr/>
          </p:nvSpPr>
          <p:spPr>
            <a:xfrm>
              <a:off x="417614" y="1057035"/>
              <a:ext cx="11352331" cy="1543290"/>
            </a:xfrm>
            <a:prstGeom prst="roundRect">
              <a:avLst>
                <a:gd name="adj" fmla="val 2629"/>
              </a:avLst>
            </a:prstGeom>
            <a:noFill/>
            <a:ln w="1905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/>
            </a:p>
          </p:txBody>
        </p:sp>
        <p:sp>
          <p:nvSpPr>
            <p:cNvPr id="24" name="矩形: 圆角 62"/>
            <p:cNvSpPr/>
            <p:nvPr/>
          </p:nvSpPr>
          <p:spPr>
            <a:xfrm>
              <a:off x="987174" y="976805"/>
              <a:ext cx="10202212" cy="168216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关于进一步引导和规范境外投资方向的指导意见</a:t>
              </a:r>
              <a:r>
                <a:rPr lang="en-US" altLang="zh-CN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endParaRPr lang="zh-CN" altLang="en-US" sz="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17609" y="1199359"/>
              <a:ext cx="11352331" cy="130726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marL="144000" indent="-144000" algn="just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国家发展改革委、商务部、人民银行、外交部共同印发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关于进一步引导和规范境外投资方向的指导意见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（以下简称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意见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）。</a:t>
              </a:r>
            </a:p>
            <a:p>
              <a:pPr marL="144000" indent="-144000" algn="just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意见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鼓励开展的境外投资包括：有利于“一带一路”建设和周边基础设施互联互通的基础设施境外投资、带动优势产能、优质装备和技术标准输出的境外投资等。</a:t>
              </a:r>
              <a:endParaRPr lang="en-US" altLang="zh-CN" sz="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44000" indent="-144000" algn="just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意见</a:t>
              </a:r>
              <a:r>
                <a:rPr lang="en-US" altLang="zh-CN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600" dirty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限制开展的境外投资包括：未与我国未建交、发生战乱或者我国缔结的双、多边条约或协议规定需要限制的敏感国家和地区开展境外投资、房地产，酒店，影城，娱乐业，体育俱乐部等境外投资。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803901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808577" y="549749"/>
            <a:ext cx="2847686" cy="216806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3548" y="549749"/>
            <a:ext cx="2248046" cy="487689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08576" y="2794017"/>
            <a:ext cx="2847688" cy="263263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3548" y="5507143"/>
            <a:ext cx="5192715" cy="222350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0368" y="5511214"/>
            <a:ext cx="1656000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月以来投资最新进展</a:t>
            </a:r>
          </a:p>
        </p:txBody>
      </p:sp>
      <p:pic>
        <p:nvPicPr>
          <p:cNvPr id="57" name="图片 56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49114" y="6274117"/>
            <a:ext cx="5021581" cy="1312218"/>
          </a:xfrm>
          <a:prstGeom prst="rect"/>
        </p:spPr>
      </p:pic>
      <p:sp>
        <p:nvSpPr>
          <p:cNvPr id="58" name="矩形 57"/>
          <p:cNvSpPr/>
          <p:nvPr/>
        </p:nvSpPr>
        <p:spPr>
          <a:xfrm>
            <a:off x="876371" y="5685260"/>
            <a:ext cx="4367066" cy="449126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年下半年（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7-12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月份）完成非金融类直接投资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77.5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亿美元，占全年投资总额的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，总体变化不大。</a:t>
            </a:r>
            <a:endParaRPr lang="zh-CN" altLang="en-US" sz="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图片 8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146445" y="3134545"/>
            <a:ext cx="2171950" cy="2270956"/>
          </a:xfrm>
          <a:prstGeom prst="rect"/>
        </p:spPr>
      </p:pic>
      <p:sp>
        <p:nvSpPr>
          <p:cNvPr id="13" name="矩形 12"/>
          <p:cNvSpPr/>
          <p:nvPr/>
        </p:nvSpPr>
        <p:spPr>
          <a:xfrm>
            <a:off x="2815400" y="2796302"/>
            <a:ext cx="1368000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重大投资项目</a:t>
            </a:r>
          </a:p>
        </p:txBody>
      </p:sp>
      <p:pic>
        <p:nvPicPr>
          <p:cNvPr id="11" name="图片 10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033478" y="617721"/>
            <a:ext cx="2402622" cy="1935729"/>
          </a:xfrm>
          <a:prstGeom prst="rect"/>
        </p:spPr>
      </p:pic>
      <p:pic>
        <p:nvPicPr>
          <p:cNvPr id="12" name="图片 11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673899" y="3360086"/>
            <a:ext cx="1920634" cy="1778605"/>
          </a:xfrm>
          <a:prstGeom prst="rect"/>
        </p:spPr>
      </p:pic>
      <p:pic>
        <p:nvPicPr>
          <p:cNvPr id="14" name="图片 13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670680" y="1270638"/>
            <a:ext cx="1872496" cy="1826097"/>
          </a:xfrm>
          <a:prstGeom prst="rect"/>
        </p:spPr>
      </p:pic>
      <p:sp>
        <p:nvSpPr>
          <p:cNvPr id="17" name="矩形 16"/>
          <p:cNvSpPr/>
          <p:nvPr/>
        </p:nvSpPr>
        <p:spPr>
          <a:xfrm>
            <a:off x="469011" y="562867"/>
            <a:ext cx="1188000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项目分布情况</a:t>
            </a:r>
          </a:p>
        </p:txBody>
      </p:sp>
      <p:sp>
        <p:nvSpPr>
          <p:cNvPr id="18" name="矩形 17"/>
          <p:cNvSpPr/>
          <p:nvPr/>
        </p:nvSpPr>
        <p:spPr>
          <a:xfrm>
            <a:off x="549114" y="787257"/>
            <a:ext cx="2089834" cy="47130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-2018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月，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BHI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网站发布的中企投资、参建的“一带一路”沿线重大项目共计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160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个。</a:t>
            </a:r>
            <a:endParaRPr lang="zh-CN" altLang="en-US" sz="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3819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矩形 46"/>
          <p:cNvSpPr/>
          <p:nvPr/>
        </p:nvSpPr>
        <p:spPr>
          <a:xfrm>
            <a:off x="463550" y="540610"/>
            <a:ext cx="5187950" cy="249811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63551" y="3124200"/>
            <a:ext cx="3073734" cy="142508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988462" y="4619309"/>
            <a:ext cx="2663035" cy="154613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0374" y="547434"/>
            <a:ext cx="1426213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中资企业影响力状况</a:t>
            </a:r>
          </a:p>
        </p:txBody>
      </p:sp>
      <p:sp>
        <p:nvSpPr>
          <p:cNvPr id="7" name="矩形 6"/>
          <p:cNvSpPr/>
          <p:nvPr/>
        </p:nvSpPr>
        <p:spPr>
          <a:xfrm>
            <a:off x="633088" y="757357"/>
            <a:ext cx="4848872" cy="54401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在影响力方面，国家电网公司位居“一带一路”沿线国家中资企业影响力排名榜首，国内知名的民营企业阿里巴巴和华为也进入前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名，分列第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和第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位。</a:t>
            </a:r>
          </a:p>
        </p:txBody>
      </p:sp>
      <p:pic>
        <p:nvPicPr>
          <p:cNvPr id="2" name="图片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09562" y="1301368"/>
            <a:ext cx="5120011" cy="1581628"/>
          </a:xfrm>
          <a:prstGeom prst="rect"/>
        </p:spPr>
      </p:pic>
      <p:sp>
        <p:nvSpPr>
          <p:cNvPr id="13" name="文本框 12"/>
          <p:cNvSpPr txBox="1"/>
          <p:nvPr/>
        </p:nvSpPr>
        <p:spPr>
          <a:xfrm>
            <a:off x="461166" y="3392208"/>
            <a:ext cx="3073734" cy="1061829"/>
          </a:xfrm>
          <a:prstGeom prst="rect"/>
          <a:noFill/>
        </p:spPr>
        <p:txBody>
          <a:bodyPr wrap="square" rtlCol="0">
            <a:spAutoFit/>
          </a:bodyPr>
          <a:lstStyle/>
          <a:p>
            <a:pPr marL="144000" indent="-14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“一带一路”沿线国家正处在基础设施阶段，投资项目大多资金需求量较大且回报周期长，民营资本进入意愿较低。同时，民营资本在融资能力、政策支持力度方面都较国企有很大差距，因此目前“一带一路”沿线的投资主要还是以大型国企为主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4000" indent="-1440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4000" indent="-14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经过一段时间的发展，随着“一带一路”沿线国家基础设施的完善，经营环境实质性好转后中小民营资本有望大面积开启投资。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1166" y="6240075"/>
            <a:ext cx="2663034" cy="150279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192763" y="6235463"/>
            <a:ext cx="2465884" cy="1510564"/>
          </a:xfrm>
          <a:prstGeom prst="rect"/>
        </p:spPr>
      </p:pic>
      <p:pic>
        <p:nvPicPr>
          <p:cNvPr id="8" name="图片 7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468314" y="4633725"/>
            <a:ext cx="2435357" cy="1531718"/>
          </a:xfrm>
          <a:prstGeom prst="rect"/>
        </p:spPr>
      </p:pic>
      <p:sp>
        <p:nvSpPr>
          <p:cNvPr id="22" name="文本框 21"/>
          <p:cNvSpPr txBox="1"/>
          <p:nvPr/>
        </p:nvSpPr>
        <p:spPr>
          <a:xfrm>
            <a:off x="2988461" y="5051003"/>
            <a:ext cx="2670186" cy="923330"/>
          </a:xfrm>
          <a:prstGeom prst="rect"/>
          <a:noFill/>
        </p:spPr>
        <p:txBody>
          <a:bodyPr wrap="square" rtlCol="0">
            <a:spAutoFit/>
          </a:bodyPr>
          <a:lstStyle/>
          <a:p>
            <a:pPr marL="144000" marR="0" lvl="0" indent="-144000" defTabSz="914400" fontAlgn="auto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600" b="0" i="0" u="none" strike="noStrike" kern="0" cap="none" spc="0" normalizeH="0" baseline="0" noProof="0" dirty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目前，中资企业在“一带一路”沿线国家承建、投资的项目大多集中在电力、交通运输、能源矿产领域。主要是因为基础设施建设是这些国家发展的首要条件，同时由于国内基建市场的饱和，电力、交通运输也存在产能过剩问题，需要“走出去”拓展海外市场。</a:t>
            </a:r>
            <a:endParaRPr kumimoji="0" lang="en-US" altLang="zh-CN" sz="6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defTabSz="914400" fontAlgn="auto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kumimoji="0" lang="en-US" altLang="zh-CN" sz="6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4000" marR="0" lvl="0" indent="-144000" defTabSz="914400" fontAlgn="auto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600" b="0" i="0" u="none" strike="noStrike" kern="0" cap="none" spc="0" normalizeH="0" baseline="0" noProof="0" dirty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电力类投资开始偏向清洁能源，传统燃煤电站投资数量不断减少。</a:t>
            </a:r>
            <a:endParaRPr kumimoji="0" lang="en-US" altLang="zh-CN" sz="6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3637837" y="3140383"/>
            <a:ext cx="2013661" cy="1401723"/>
          </a:xfrm>
          <a:prstGeom prst="rect"/>
        </p:spPr>
      </p:pic>
      <p:sp>
        <p:nvSpPr>
          <p:cNvPr id="27" name="文本框 26"/>
          <p:cNvSpPr txBox="1"/>
          <p:nvPr/>
        </p:nvSpPr>
        <p:spPr>
          <a:xfrm>
            <a:off x="461166" y="6629207"/>
            <a:ext cx="2663034" cy="923330"/>
          </a:xfrm>
          <a:prstGeom prst="rect"/>
          <a:noFill/>
        </p:spPr>
        <p:txBody>
          <a:bodyPr wrap="square" rtlCol="0">
            <a:spAutoFit/>
          </a:bodyPr>
          <a:lstStyle/>
          <a:p>
            <a:pPr marL="144000" indent="-14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“一带一路”沿线国家大都是发展中国家，整体经营环境较差，部分国家还存在政权反复更迭、战乱不断的情况，加上海外投资经验较少，投资风险较为突出。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4000" indent="-1440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4000" indent="-14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AEI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统计，仅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年中资企业在“一带一路”沿线就有近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亿美元的投资因政策、战争等原因失败。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8315" y="3132044"/>
            <a:ext cx="1426213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投资仍以大型国企为主</a:t>
            </a:r>
          </a:p>
        </p:txBody>
      </p:sp>
      <p:sp>
        <p:nvSpPr>
          <p:cNvPr id="21" name="矩形 20"/>
          <p:cNvSpPr/>
          <p:nvPr/>
        </p:nvSpPr>
        <p:spPr>
          <a:xfrm>
            <a:off x="468315" y="6242524"/>
            <a:ext cx="1426213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投资风险普遍较高</a:t>
            </a:r>
          </a:p>
        </p:txBody>
      </p:sp>
      <p:sp>
        <p:nvSpPr>
          <p:cNvPr id="25" name="矩形 24"/>
          <p:cNvSpPr/>
          <p:nvPr/>
        </p:nvSpPr>
        <p:spPr>
          <a:xfrm>
            <a:off x="3637837" y="4627939"/>
            <a:ext cx="2012208" cy="180000"/>
          </a:xfrm>
          <a:prstGeom prst="rect"/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电力、交通运输、能源矿产是投资重点</a:t>
            </a:r>
          </a:p>
        </p:txBody>
      </p:sp>
    </p:spTree>
    <p:extLst>
      <p:ext uri="{BB962C8B-B14F-4D97-AF65-F5344CB8AC3E}">
        <p14:creationId xmlns:p14="http://schemas.microsoft.com/office/powerpoint/2010/main" val="362022813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以上数据分析均来自于尚普咨询《中国重大工程行业市场调研咨询案例》。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237379115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Application>Microsoft Office PowerPoint</Application>
  <PresentationFormat>自定义</PresentationFormat>
  <Slides>5</Slide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1063</cp:revision>
  <dcterms:created xsi:type="dcterms:W3CDTF">2018-02-01T06:35:20.0000000Z</dcterms:created>
  <dcterms:modified xsi:type="dcterms:W3CDTF">2019-10-12T03:03:16.0000000Z</dcterms:modified>
</cp:coreProperties>
</file>