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5"/>
  </p:notesMasterIdLst>
  <p:handoutMasterIdLst>
    <p:handoutMasterId r:id="rId6"/>
  </p:handoutMasterIdLst>
  <p:sldIdLst>
    <p:sldId r:id="rId2" id="488"/>
    <p:sldId r:id="rId3" id="501"/>
    <p:sldId r:id="rId4" id="1180"/>
  </p:sldIdLst>
  <p:sldSz cx="6119813" cy="8280400"/>
  <p:notesSz cx="6858000" cy="9144000"/>
  <p:custDataLst>
    <p:tags r:id="rId11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25" autoAdjust="0"/>
    <p:restoredTop sz="94238" autoAdjust="0"/>
  </p:normalViewPr>
  <p:slideViewPr>
    <p:cSldViewPr snapToGrid="0">
      <p:cViewPr varScale="1">
        <p:scale>
          <a:sx n="92" d="100"/>
          <a:sy n="92" d="100"/>
        </p:scale>
        <p:origin x="3252" y="90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11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2019-10-12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2019-10-12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Relationship Id="rId4" Type="http://schemas.openxmlformats.org/officeDocument/2006/relationships/image" Target="../media/image5.png" /><Relationship Id="rId5" Type="http://schemas.openxmlformats.org/officeDocument/2006/relationships/image" Target="../media/image6.png" /><Relationship Id="rId6" Type="http://schemas.openxmlformats.org/officeDocument/2006/relationships/image" Target="../media/image7.png" /><Relationship Id="rId7" Type="http://schemas.openxmlformats.org/officeDocument/2006/relationships/image" Target="../media/image8.png" /><Relationship Id="rId8" Type="http://schemas.openxmlformats.org/officeDocument/2006/relationships/image" Target="../media/image9.png" /><Relationship Id="rId9" Type="http://schemas.openxmlformats.org/officeDocument/2006/relationships/image" Target="../media/image10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4729" y="557095"/>
            <a:ext cx="3742618" cy="549189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中国服装行业市场调研咨询案例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14729" y="1702619"/>
            <a:ext cx="4303254" cy="3951108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21</a:t>
            </a:r>
            <a:r>
              <a:rPr lang="zh-CN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世纪的服装理念已经大大区别于上个世纪，从蔽体的基础作用到今天的彰显身份地位，从追赶潮流到张扬个性、体现新文化，服装的作用发生了本质的变化。综观国内服装厂家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余年的发展历程，其中失败与成功均可圈可点。中国尚未出现可类比迪奥、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KENZO</a:t>
            </a:r>
            <a:r>
              <a:rPr lang="zh-CN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的服装品牌。</a:t>
            </a: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委托方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为中国高级时尚品牌，是一家专注于时尚行业，集设计研发、采购生产、商业零售于一体的现代品牌时装公司。截止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年一季度，委托方共运营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499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间门店，其中直营门店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237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间，加盟店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262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间。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zh-CN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目标竞争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对手</a:t>
            </a:r>
            <a:r>
              <a:rPr lang="zh-CN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的发展情况，包括企业文化、管理架构、品牌战略、子品牌品牌战略、集团共享服务等内容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展开调查</a:t>
            </a:r>
            <a:r>
              <a:rPr lang="zh-CN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。保证委托方及时掌握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对标企业</a:t>
            </a:r>
            <a:r>
              <a:rPr lang="zh-CN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战略发展情况，可迅速应对行业变化，为未来的品牌发展及战略规划提供论据支撑。</a:t>
            </a:r>
          </a:p>
        </p:txBody>
      </p:sp>
    </p:spTree>
    <p:extLst>
      <p:ext uri="{BB962C8B-B14F-4D97-AF65-F5344CB8AC3E}">
        <p14:creationId xmlns:p14="http://schemas.microsoft.com/office/powerpoint/2010/main" val="2923291968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3549" y="549750"/>
            <a:ext cx="2794001" cy="311833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92546" y="3766330"/>
            <a:ext cx="1856085" cy="234872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3548" y="6213295"/>
            <a:ext cx="5180467" cy="150836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3548" y="3766330"/>
            <a:ext cx="3240012" cy="234872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3073" y="3776581"/>
            <a:ext cx="1296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个人奢侈品行业整体概况</a:t>
            </a:r>
          </a:p>
        </p:txBody>
      </p:sp>
      <p:sp>
        <p:nvSpPr>
          <p:cNvPr id="35" name="矩形 34"/>
          <p:cNvSpPr/>
          <p:nvPr/>
        </p:nvSpPr>
        <p:spPr>
          <a:xfrm>
            <a:off x="1185344" y="3990180"/>
            <a:ext cx="2285117" cy="214482"/>
          </a:xfrm>
          <a:prstGeom prst="rect"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b="1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全球个人奢侈品市场进入慢速均衡增长的新常态</a:t>
            </a:r>
          </a:p>
        </p:txBody>
      </p:sp>
      <p:sp>
        <p:nvSpPr>
          <p:cNvPr id="39" name="矩形 38"/>
          <p:cNvSpPr/>
          <p:nvPr/>
        </p:nvSpPr>
        <p:spPr>
          <a:xfrm>
            <a:off x="3339381" y="549750"/>
            <a:ext cx="2304634" cy="3118335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3354647" y="566554"/>
            <a:ext cx="1296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个人奢侈品行业销售情况</a:t>
            </a:r>
          </a:p>
        </p:txBody>
      </p:sp>
      <p:sp>
        <p:nvSpPr>
          <p:cNvPr id="36" name="矩形 35"/>
          <p:cNvSpPr/>
          <p:nvPr/>
        </p:nvSpPr>
        <p:spPr>
          <a:xfrm>
            <a:off x="473073" y="562088"/>
            <a:ext cx="1260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全球奢侈品行业整体环境</a:t>
            </a:r>
          </a:p>
        </p:txBody>
      </p:sp>
      <p:sp>
        <p:nvSpPr>
          <p:cNvPr id="37" name="矩形 36"/>
          <p:cNvSpPr/>
          <p:nvPr/>
        </p:nvSpPr>
        <p:spPr>
          <a:xfrm>
            <a:off x="473073" y="6222126"/>
            <a:ext cx="1260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品牌扩张</a:t>
            </a:r>
          </a:p>
        </p:txBody>
      </p:sp>
      <p:sp>
        <p:nvSpPr>
          <p:cNvPr id="41" name="矩形 40"/>
          <p:cNvSpPr/>
          <p:nvPr/>
        </p:nvSpPr>
        <p:spPr>
          <a:xfrm>
            <a:off x="3801034" y="3770525"/>
            <a:ext cx="1260000" cy="180000"/>
          </a:xfrm>
          <a:prstGeom prst="rect"/>
          <a:solidFill>
            <a:srgbClr val="0070C0"/>
          </a:solidFill>
          <a:ln w="9525">
            <a:solidFill>
              <a:srgbClr val="0070C0"/>
            </a:solidFill>
            <a:miter lim="800000"/>
          </a:ln>
        </p:spPr>
        <p:txBody>
          <a:bodyPr lIns="0" tIns="0" rIns="0" bIns="0" rtlCol="0" anchor="ctr"/>
          <a:lstStyle/>
          <a:p>
            <a:pPr algn="ctr"/>
            <a:r>
              <a:rPr lang="en-US" altLang="zh-CN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BVLGARI</a:t>
            </a:r>
            <a:r>
              <a:rPr lang="zh-CN" altLang="en-US" sz="800" b="1" dirty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的品牌经营情况</a:t>
            </a:r>
          </a:p>
        </p:txBody>
      </p:sp>
      <p:pic>
        <p:nvPicPr>
          <p:cNvPr id="23" name="图片 2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17984" y="756043"/>
            <a:ext cx="2485130" cy="2164993"/>
          </a:xfrm>
          <a:prstGeom prst="rect"/>
        </p:spPr>
      </p:pic>
      <p:sp>
        <p:nvSpPr>
          <p:cNvPr id="24" name="矩形 23"/>
          <p:cNvSpPr/>
          <p:nvPr/>
        </p:nvSpPr>
        <p:spPr>
          <a:xfrm>
            <a:off x="544224" y="2883255"/>
            <a:ext cx="2632649" cy="784830"/>
          </a:xfrm>
          <a:prstGeom prst="rect"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年全球奢侈品预计将实现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1.2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万亿欧元的市场总产值及 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的同比增长率（以不变汇率计算，下同）。其中，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个人奢侈品类是行业整体增长的第二大动力（第一位是豪车类，以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的同比增长率达到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0.49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万亿欧元的产值），产值预计将为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0.26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万亿欧元，增长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，增速略高于此前预测的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5" name="图片 24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47199" y="4290461"/>
            <a:ext cx="3225547" cy="934539"/>
          </a:xfrm>
          <a:prstGeom prst="rect"/>
        </p:spPr>
      </p:pic>
      <p:pic>
        <p:nvPicPr>
          <p:cNvPr id="26" name="图片 25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3472370" y="946147"/>
            <a:ext cx="2128401" cy="1150740"/>
          </a:xfrm>
          <a:prstGeom prst="rect"/>
        </p:spPr>
      </p:pic>
      <p:pic>
        <p:nvPicPr>
          <p:cNvPr id="29" name="图片 28"/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3470461" y="2345565"/>
            <a:ext cx="2042474" cy="1097049"/>
          </a:xfrm>
          <a:prstGeom prst="rect"/>
        </p:spPr>
      </p:pic>
      <p:pic>
        <p:nvPicPr>
          <p:cNvPr id="42" name="图片 41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3858322" y="4057458"/>
            <a:ext cx="1683565" cy="909787"/>
          </a:xfrm>
          <a:prstGeom prst="rect"/>
        </p:spPr>
      </p:pic>
      <p:pic>
        <p:nvPicPr>
          <p:cNvPr id="43" name="图片 42"/>
          <p:cNvPicPr/>
          <p:nvPr/>
        </p:nvPicPr>
        <p:blipFill>
          <a:blip r:embed="rId7"/>
          <a:srcRect/>
          <a:stretch>
            <a:fillRect/>
          </a:stretch>
        </p:blipFill>
        <p:spPr>
          <a:xfrm>
            <a:off x="3858322" y="5031045"/>
            <a:ext cx="1694577" cy="921776"/>
          </a:xfrm>
          <a:prstGeom prst="rect"/>
        </p:spPr>
      </p:pic>
      <p:sp>
        <p:nvSpPr>
          <p:cNvPr id="53" name="矩形 52"/>
          <p:cNvSpPr/>
          <p:nvPr/>
        </p:nvSpPr>
        <p:spPr>
          <a:xfrm>
            <a:off x="582496" y="5271698"/>
            <a:ext cx="3017713" cy="784830"/>
          </a:xfrm>
          <a:prstGeom prst="rect"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继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2015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年以来，全球奢侈品行业一直呈现低增长率，而在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2016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年达到了继金融危机之后的首次负增长。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2017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年增长率为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5%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，有所回春；伴随着消费渠道、消费结构、消费观念等转变，行业将进入以年轻化、电商化、均势化为主要趋势的健康化“新常态”发展中。</a:t>
            </a:r>
          </a:p>
          <a:p>
            <a:pPr algn="just">
              <a:lnSpc>
                <a:spcPct val="150000"/>
              </a:lnSpc>
              <a:buNone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新常态，意味着修复与重构。增长放缓在所难免，但新的机会也随之诞生。</a:t>
            </a:r>
          </a:p>
        </p:txBody>
      </p:sp>
      <p:pic>
        <p:nvPicPr>
          <p:cNvPr id="54" name="图片 53"/>
          <p:cNvPicPr/>
          <p:nvPr/>
        </p:nvPicPr>
        <p:blipFill>
          <a:blip r:embed="rId8"/>
          <a:srcRect/>
          <a:stretch>
            <a:fillRect/>
          </a:stretch>
        </p:blipFill>
        <p:spPr>
          <a:xfrm>
            <a:off x="526796" y="6631697"/>
            <a:ext cx="1974748" cy="1107293"/>
          </a:xfrm>
          <a:prstGeom prst="rect"/>
        </p:spPr>
      </p:pic>
      <p:sp>
        <p:nvSpPr>
          <p:cNvPr id="59" name="矩形 58"/>
          <p:cNvSpPr/>
          <p:nvPr/>
        </p:nvSpPr>
        <p:spPr>
          <a:xfrm>
            <a:off x="2469231" y="6222820"/>
            <a:ext cx="3231934" cy="507831"/>
          </a:xfrm>
          <a:prstGeom prst="rect"/>
        </p:spPr>
        <p:txBody>
          <a:bodyPr wrap="square">
            <a:spAutoFit/>
          </a:bodyPr>
          <a:lstStyle/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en-US" altLang="zh-CN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LV</a:t>
            </a: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为主的奢侈品牌高估中国二三线城市市场，过度扩张导致经营不善以及亏损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电商和境外游的发展正逐步改变中国消费者的消费习惯，进一步挤压实体店销售额。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5725" indent="-857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600" dirty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中国打击贪腐力度加强，高档珠宝、腕表、箱包等过去的送礼热门货销售应声而跌。</a:t>
            </a:r>
            <a:endParaRPr lang="en-US" altLang="zh-CN" sz="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" name="图片 60"/>
          <p:cNvPicPr/>
          <p:nvPr/>
        </p:nvPicPr>
        <p:blipFill>
          <a:blip r:embed="rId9"/>
          <a:srcRect/>
          <a:stretch>
            <a:fillRect/>
          </a:stretch>
        </p:blipFill>
        <p:spPr>
          <a:xfrm>
            <a:off x="3053781" y="6613069"/>
            <a:ext cx="2294529" cy="1110275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18307188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以上数据分析均来自于尚普咨询《中国服装行业市场调研咨询案例》。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317219299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Application>Microsoft Office PowerPoint</Application>
  <PresentationFormat>自定义</PresentationFormat>
  <Slides>3</Slide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1054</cp:revision>
  <dcterms:created xsi:type="dcterms:W3CDTF">2018-02-01T06:35:20.0000000Z</dcterms:created>
  <dcterms:modified xsi:type="dcterms:W3CDTF">2019-10-12T02:54:34.0000000Z</dcterms:modified>
</cp:coreProperties>
</file>