
<file path=[Content_Types].xml><?xml version="1.0" encoding="utf-8"?>
<Types xmlns="http://schemas.openxmlformats.org/package/2006/content-types">
  <Default Extension="rels" ContentType="application/vnd.openxmlformats-package.relationships+xml"/>
  <Default Extension="png" ContentType="image/png"/>
  <Default Extension="jpeg" ContentType="image/jpe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2.6.19040-->
<p:presentation xmlns:a="http://schemas.openxmlformats.org/drawingml/2006/main" xmlns:r="http://schemas.openxmlformats.org/officeDocument/2006/relationships" xmlns:p="http://schemas.openxmlformats.org/presentationml/2006/main" firstSlideNum="0" saveSubsetFonts="1">
  <p:sldMasterIdLst>
    <p:sldMasterId r:id="rId1" id="2147483660"/>
  </p:sldMasterIdLst>
  <p:notesMasterIdLst>
    <p:notesMasterId r:id="rId7"/>
  </p:notesMasterIdLst>
  <p:handoutMasterIdLst>
    <p:handoutMasterId r:id="rId8"/>
  </p:handoutMasterIdLst>
  <p:sldIdLst>
    <p:sldId r:id="rId2" id="941"/>
    <p:sldId r:id="rId3" id="942"/>
    <p:sldId r:id="rId4" id="943"/>
    <p:sldId r:id="rId5" id="944"/>
    <p:sldId r:id="rId6" id="1163"/>
  </p:sldIdLst>
  <p:sldSz cx="6119813" cy="8280400"/>
  <p:notesSz cx="6858000" cy="9144000"/>
  <p:custDataLst>
    <p:tags r:id="rId13"/>
  </p:custDataLst>
  <p:kinsoku lang="zh-CN" invalStChars="!),.:;?]}、。—ˇ¨〃々～‖…’”〕〉》」』〗】∶！＂＇），．：；？］｀｜｝·" invalEndChars="([{‘“〔〈《「『〖【（［｛．·"/>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08" userDrawn="1">
          <p15:clr>
            <a:srgbClr val="A4A3A4"/>
          </p15:clr>
        </p15:guide>
        <p15:guide id="2" pos="1927"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clrMru>
    <a:srgbClr val="4472C4"/>
    <a:srgbClr val="558ED5"/>
    <a:srgbClr val="9BBB59"/>
    <a:srgbClr val="157E9F"/>
    <a:srgbClr val="0070C0"/>
    <a:srgbClr val="DCE6F2"/>
    <a:srgbClr val="FFCCFF"/>
    <a:srgbClr val="FFCCCC"/>
    <a:srgbClr val="4BACC6"/>
    <a:srgbClr val="953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fill>
          <a:solidFill>
            <a:schemeClr val="accent3">
              <a:alpha val="20000"/>
            </a:schemeClr>
          </a:solidFill>
        </a:fill>
      </a:tcStyle>
    </a:band1H>
    <a:band1V>
      <a:tcStyle>
        <a:fill>
          <a:solidFill>
            <a:schemeClr val="accent3">
              <a:alpha val="20000"/>
            </a:schemeClr>
          </a:solidFill>
        </a:fill>
      </a:tcStyle>
    </a:band1V>
    <a:lastCol>
      <a:tcTxStyle b="on"/>
    </a:lastCol>
    <a:firstCol>
      <a:tcTxStyle b="on"/>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fill>
          <a:solidFill>
            <a:schemeClr val="dk1">
              <a:tint val="20000"/>
            </a:schemeClr>
          </a:solidFill>
        </a:fill>
      </a:tcStyle>
    </a:band1H>
    <a:band1V>
      <a:tcStyle>
        <a:fill>
          <a:solidFill>
            <a:schemeClr val="dk1">
              <a:tint val="20000"/>
            </a:schemeClr>
          </a:solidFill>
        </a:fill>
      </a:tcStyle>
    </a:band1V>
    <a:lastCol>
      <a:tcTxStyle b="on">
        <a:fontRef idx="minor">
          <a:scrgbClr r="0" g="0" b="0"/>
        </a:fontRef>
        <a:schemeClr val="lt1"/>
      </a:tcTxStyle>
      <a:tcStyle>
        <a:fill>
          <a:solidFill>
            <a:schemeClr val="accent6"/>
          </a:solidFill>
        </a:fill>
      </a:tcStyle>
    </a:lastCol>
    <a:firstCol>
      <a:tcTxStyle b="on">
        <a:fontRef idx="minor">
          <a:scrgbClr r="0" g="0" b="0"/>
        </a:fontRef>
        <a:schemeClr val="lt1"/>
      </a:tcTxStyle>
      <a:tcStyle>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seCell>
    <a:swCell>
      <a:tcTxStyle b="on">
        <a:fontRef idx="minor">
          <a:scrgbClr r="0" g="0" b="0"/>
        </a:fontRef>
        <a:schemeClr val="dk1"/>
      </a:tcTx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725" autoAdjust="0"/>
    <p:restoredTop sz="94238" autoAdjust="0"/>
  </p:normalViewPr>
  <p:slideViewPr>
    <p:cSldViewPr snapToGrid="0">
      <p:cViewPr varScale="1">
        <p:scale>
          <a:sx n="92" d="100"/>
          <a:sy n="92" d="100"/>
        </p:scale>
        <p:origin x="3252" y="90"/>
      </p:cViewPr>
      <p:guideLst>
        <p:guide orient="horz" pos="2608"/>
        <p:guide pos="1927"/>
      </p:guideLst>
    </p:cSldViewPr>
  </p:slideViewPr>
  <p:notesTextViewPr>
    <p:cViewPr>
      <p:scale>
        <a:sx n="1" d="1"/>
        <a:sy n="1" d="1"/>
      </p:scale>
      <p:origin x="0" y="0"/>
    </p:cViewPr>
  </p:notesTextViewPr>
  <p:sorterViewPr>
    <p:cViewPr varScale="1">
      <p:scale>
        <a:sx n="1" d="1"/>
        <a:sy n="1" d="1"/>
      </p:scale>
      <p:origin x="0" y="-138"/>
    </p:cViewPr>
  </p:sorter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3.xml" /><Relationship Id="rId12" Type="http://schemas.openxmlformats.org/officeDocument/2006/relationships/tableStyles" Target="tableStyles.xml" /><Relationship Id="rId13" Type="http://schemas.openxmlformats.org/officeDocument/2006/relationships/tags" Target="tags/tag1.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notesMaster" Target="notesMasters/notesMaster1.xml" /><Relationship Id="rId8" Type="http://schemas.openxmlformats.org/officeDocument/2006/relationships/handoutMaster" Target="handoutMasters/handoutMaster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页眉占位符 1"/>
          <p:cNvSpPr/>
          <p:nvPr>
            <p:ph type="hdr" sz="quarter"/>
          </p:nvPr>
        </p:nvSpPr>
        <p:spPr>
          <a:xfrm>
            <a:off x="0" y="0"/>
            <a:ext cx="2971800" cy="458788"/>
          </a:xfrm>
          <a:prstGeom prst="rect"/>
        </p:spPr>
        <p:txBody>
          <a:bodyPr vert="horz" lIns="91440" tIns="45720" rIns="91440" bIns="45720" rtlCol="0"/>
          <a:lstStyle>
            <a:lvl1pPr algn="l">
              <a:defRPr sz="1200"/>
            </a:lvl1pPr>
          </a:lstStyle>
          <a:p>
            <a:endParaRPr lang="zh-CN" altLang="en-US"/>
          </a:p>
        </p:txBody>
      </p:sp>
      <p:sp>
        <p:nvSpPr>
          <p:cNvPr id="3" name="日期占位符 2"/>
          <p:cNvSpPr/>
          <p:nvPr>
            <p:ph type="dt" sz="quarter" idx="1"/>
          </p:nvPr>
        </p:nvSpPr>
        <p:spPr>
          <a:xfrm>
            <a:off x="3884613" y="0"/>
            <a:ext cx="2971800" cy="458788"/>
          </a:xfrm>
          <a:prstGeom prst="rect"/>
        </p:spPr>
        <p:txBody>
          <a:bodyPr vert="horz" lIns="91440" tIns="45720" rIns="91440" bIns="45720" rtlCol="0"/>
          <a:lstStyle>
            <a:lvl1pPr algn="r">
              <a:defRPr sz="1200"/>
            </a:lvl1pPr>
          </a:lstStyle>
          <a:p>
            <a:fld id="{D9119AFC-BECB-4058-BE1C-2ADCBF05FC91}" type="datetimeFigureOut">
              <a:rPr lang="zh-CN" altLang="en-US" smtClean="0"/>
              <a:t>2019-10-12</a:t>
            </a:fld>
            <a:endParaRPr lang="zh-CN" altLang="en-US"/>
          </a:p>
        </p:txBody>
      </p:sp>
      <p:sp>
        <p:nvSpPr>
          <p:cNvPr id="4" name="页脚占位符 3"/>
          <p:cNvSpPr/>
          <p:nvPr>
            <p:ph type="ftr" sz="quarter" idx="2"/>
          </p:nvPr>
        </p:nvSpPr>
        <p:spPr>
          <a:xfrm>
            <a:off x="0" y="8685213"/>
            <a:ext cx="2971800" cy="458787"/>
          </a:xfrm>
          <a:prstGeom prst="rect"/>
        </p:spPr>
        <p:txBody>
          <a:bodyPr vert="horz" lIns="91440" tIns="45720" rIns="91440" bIns="45720" rtlCol="0" anchor="b"/>
          <a:lstStyle>
            <a:lvl1pPr algn="l">
              <a:defRPr sz="1200"/>
            </a:lvl1pPr>
          </a:lstStyle>
          <a:p>
            <a:r>
              <a:rPr lang="en-US" altLang="zh-CN" dirty="1"/>
              <a:t>©2018 SHANGPUConsulting—Confidentia</a:t>
            </a:r>
            <a:endParaRPr lang="zh-CN" altLang="en-US"/>
          </a:p>
        </p:txBody>
      </p:sp>
      <p:sp>
        <p:nvSpPr>
          <p:cNvPr id="5" name="灯片编号占位符 4"/>
          <p:cNvSpPr/>
          <p:nvPr>
            <p:ph type="sldNum" sz="quarter" idx="3"/>
          </p:nvPr>
        </p:nvSpPr>
        <p:spPr>
          <a:xfrm>
            <a:off x="3884613" y="8685213"/>
            <a:ext cx="2971800" cy="458787"/>
          </a:xfrm>
          <a:prstGeom prst="rect"/>
        </p:spPr>
        <p:txBody>
          <a:bodyPr vert="horz" lIns="91440" tIns="45720" rIns="91440" bIns="45720" rtlCol="0" anchor="b"/>
          <a:lstStyle>
            <a:lvl1pPr algn="r">
              <a:defRPr sz="1200"/>
            </a:lvl1pPr>
          </a:lstStyle>
          <a:p>
            <a:fld id="{505FE813-D21C-4345-B8C7-4BD3E009C5DE}" type="slidenum">
              <a:rPr lang="zh-CN" altLang="en-US" smtClean="0"/>
              <a:t>‹#›</a:t>
            </a:fld>
            <a:endParaRPr lang="zh-CN" altLang="en-US"/>
          </a:p>
        </p:txBody>
      </p:sp>
    </p:spTree>
    <p:extLst>
      <p:ext uri="{BB962C8B-B14F-4D97-AF65-F5344CB8AC3E}">
        <p14:creationId xmlns:p14="http://schemas.microsoft.com/office/powerpoint/2010/main" val="455138409"/>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1.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页眉占位符 1"/>
          <p:cNvSpPr/>
          <p:nvPr>
            <p:ph type="hdr" sz="quarter"/>
          </p:nvPr>
        </p:nvSpPr>
        <p:spPr>
          <a:xfrm>
            <a:off x="0" y="0"/>
            <a:ext cx="2971800" cy="458788"/>
          </a:xfrm>
          <a:prstGeom prst="rect"/>
        </p:spPr>
        <p:txBody>
          <a:bodyPr vert="horz" lIns="91440" tIns="45720" rIns="91440" bIns="45720" rtlCol="0"/>
          <a:lstStyle>
            <a:lvl1pPr algn="l">
              <a:defRPr sz="1200"/>
            </a:lvl1pPr>
          </a:lstStyle>
          <a:p>
            <a:endParaRPr lang="zh-CN" altLang="en-US"/>
          </a:p>
        </p:txBody>
      </p:sp>
      <p:sp>
        <p:nvSpPr>
          <p:cNvPr id="3" name="日期占位符 2"/>
          <p:cNvSpPr/>
          <p:nvPr>
            <p:ph type="dt" idx="1"/>
          </p:nvPr>
        </p:nvSpPr>
        <p:spPr>
          <a:xfrm>
            <a:off x="3884613" y="0"/>
            <a:ext cx="2971800" cy="458788"/>
          </a:xfrm>
          <a:prstGeom prst="rect"/>
        </p:spPr>
        <p:txBody>
          <a:bodyPr vert="horz" lIns="91440" tIns="45720" rIns="91440" bIns="45720" rtlCol="0"/>
          <a:lstStyle>
            <a:lvl1pPr algn="r">
              <a:defRPr sz="1200"/>
            </a:lvl1pPr>
          </a:lstStyle>
          <a:p>
            <a:fld id="{89FFC010-C8B4-4F10-8B32-911B7D8D5D8D}" type="datetimeFigureOut">
              <a:rPr lang="zh-CN" altLang="en-US" smtClean="0"/>
              <a:t>2019-10-12</a:t>
            </a:fld>
            <a:endParaRPr lang="zh-CN" altLang="en-US"/>
          </a:p>
        </p:txBody>
      </p:sp>
      <p:sp>
        <p:nvSpPr>
          <p:cNvPr id="4" name="幻灯片图像占位符 3"/>
          <p:cNvSpPr/>
          <p:nvPr>
            <p:ph type="sldImg" idx="2"/>
          </p:nvPr>
        </p:nvSpPr>
        <p:spPr>
          <a:xfrm>
            <a:off x="2289175" y="1143000"/>
            <a:ext cx="2279650" cy="3086100"/>
          </a:xfrm>
          <a:prstGeom prst="rect"/>
          <a:noFill/>
          <a:ln w="12700">
            <a:solidFill>
              <a:prstClr val="black"/>
            </a:solidFill>
          </a:ln>
        </p:spPr>
        <p:txBody>
          <a:bodyPr vert="horz" lIns="91440" tIns="45720" rIns="91440" bIns="45720" rtlCol="0" anchor="ctr"/>
          <a:lstStyle/>
          <a:p>
            <a:endParaRPr lang="zh-CN" altLang="en-US"/>
          </a:p>
        </p:txBody>
      </p:sp>
      <p:sp>
        <p:nvSpPr>
          <p:cNvPr id="5" name="备注占位符 4"/>
          <p:cNvSpPr/>
          <p:nvPr>
            <p:ph type="body" sz="quarter" idx="3"/>
          </p:nvPr>
        </p:nvSpPr>
        <p:spPr>
          <a:xfrm>
            <a:off x="685800" y="4400550"/>
            <a:ext cx="5486400" cy="3600450"/>
          </a:xfrm>
          <a:prstGeom prst="rect"/>
        </p:spPr>
        <p:txBody>
          <a:bodyPr vert="horz" lIns="91440" tIns="45720" rIns="91440" bIns="45720" rtlCol="0"/>
          <a:lstStyle/>
          <a:p>
            <a:pPr lvl="0"/>
            <a:r>
              <a:rPr lang="zh-CN" altLang="en-US" dirty="1"/>
              <a:t>编辑母版文本样式</a:t>
            </a:r>
          </a:p>
          <a:p>
            <a:pPr lvl="1"/>
            <a:r>
              <a:rPr lang="zh-CN" altLang="en-US" dirty="1"/>
              <a:t>第二级</a:t>
            </a:r>
          </a:p>
          <a:p>
            <a:pPr lvl="2"/>
            <a:r>
              <a:rPr lang="zh-CN" altLang="en-US" dirty="1"/>
              <a:t>第三级</a:t>
            </a:r>
          </a:p>
          <a:p>
            <a:pPr lvl="3"/>
            <a:r>
              <a:rPr lang="zh-CN" altLang="en-US" dirty="1"/>
              <a:t>第四级</a:t>
            </a:r>
          </a:p>
          <a:p>
            <a:pPr lvl="4"/>
            <a:r>
              <a:rPr lang="zh-CN" altLang="en-US" dirty="1"/>
              <a:t>第五级</a:t>
            </a:r>
          </a:p>
        </p:txBody>
      </p:sp>
      <p:sp>
        <p:nvSpPr>
          <p:cNvPr id="6" name="页脚占位符 5"/>
          <p:cNvSpPr/>
          <p:nvPr>
            <p:ph type="ftr" sz="quarter" idx="4"/>
          </p:nvPr>
        </p:nvSpPr>
        <p:spPr>
          <a:xfrm>
            <a:off x="0" y="8685213"/>
            <a:ext cx="2971800" cy="458787"/>
          </a:xfrm>
          <a:prstGeom prst="rect"/>
        </p:spPr>
        <p:txBody>
          <a:bodyPr vert="horz" lIns="91440" tIns="45720" rIns="91440" bIns="45720" rtlCol="0" anchor="b"/>
          <a:lstStyle>
            <a:lvl1pPr algn="l">
              <a:defRPr sz="1200"/>
            </a:lvl1pPr>
          </a:lstStyle>
          <a:p>
            <a:r>
              <a:rPr lang="en-US" altLang="zh-CN" dirty="1"/>
              <a:t>©2018 SHANGPUConsulting—Confidentia</a:t>
            </a:r>
            <a:endParaRPr lang="zh-CN" altLang="en-US"/>
          </a:p>
        </p:txBody>
      </p:sp>
      <p:sp>
        <p:nvSpPr>
          <p:cNvPr id="7" name="灯片编号占位符 6"/>
          <p:cNvSpPr/>
          <p:nvPr>
            <p:ph type="sldNum" sz="quarter" idx="5"/>
          </p:nvPr>
        </p:nvSpPr>
        <p:spPr>
          <a:xfrm>
            <a:off x="3884613" y="8685213"/>
            <a:ext cx="2971800" cy="458787"/>
          </a:xfrm>
          <a:prstGeom prst="rect"/>
        </p:spPr>
        <p:txBody>
          <a:bodyPr vert="horz" lIns="91440" tIns="45720" rIns="91440" bIns="45720" rtlCol="0" anchor="b"/>
          <a:lstStyle>
            <a:lvl1pPr algn="r">
              <a:defRPr sz="1200"/>
            </a:lvl1pPr>
          </a:lstStyle>
          <a:p>
            <a:fld id="{B60D8248-4E48-4E75-9755-DB088FB055D2}" type="slidenum">
              <a:rPr lang="zh-CN" altLang="en-US" smtClean="0"/>
              <a:t>‹#›</a:t>
            </a:fld>
            <a:endParaRPr lang="zh-CN" altLang="en-US"/>
          </a:p>
        </p:txBody>
      </p:sp>
    </p:spTree>
    <p:extLst>
      <p:ext uri="{BB962C8B-B14F-4D97-AF65-F5344CB8AC3E}">
        <p14:creationId xmlns:p14="http://schemas.microsoft.com/office/powerpoint/2010/main" val="10097118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2.png"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2.png"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1"/>
        </a:solidFill>
        <a:effectLst/>
      </p:bgPr>
    </p:bg>
    <p:spTree>
      <p:nvGrpSpPr>
        <p:cNvPr id="1" name=""/>
        <p:cNvGrpSpPr/>
        <p:nvPr/>
      </p:nvGrpSpPr>
      <p:grpSpPr>
        <a:xfrm>
          <a:off x="0" y="0"/>
          <a:ext cx="0" cy="0"/>
          <a:chOff x="0" y="0"/>
          <a:chExt cx="0" cy="0"/>
        </a:xfrm>
      </p:grpSpPr>
      <p:pic>
        <p:nvPicPr>
          <p:cNvPr id="33" name="图片 32"/>
          <p:cNvPicPr/>
          <p:nvPr userDrawn="1"/>
        </p:nvPicPr>
        <p:blipFill>
          <a:blip r:embed="rId2"/>
          <a:srcRect/>
          <a:stretch>
            <a:fillRect/>
          </a:stretch>
        </p:blipFill>
        <p:spPr>
          <a:xfrm>
            <a:off x="52935" y="6764225"/>
            <a:ext cx="1959568" cy="1065730"/>
          </a:xfrm>
          <a:prstGeom prst="rect"/>
        </p:spPr>
      </p:pic>
      <p:pic>
        <p:nvPicPr>
          <p:cNvPr id="29" name="图片 28"/>
          <p:cNvPicPr/>
          <p:nvPr userDrawn="1"/>
        </p:nvPicPr>
        <p:blipFill>
          <a:blip r:embed="rId2"/>
          <a:srcRect/>
          <a:stretch>
            <a:fillRect/>
          </a:stretch>
        </p:blipFill>
        <p:spPr>
          <a:xfrm>
            <a:off x="52935" y="5646026"/>
            <a:ext cx="1959568" cy="1065730"/>
          </a:xfrm>
          <a:prstGeom prst="rect"/>
        </p:spPr>
      </p:pic>
      <p:pic>
        <p:nvPicPr>
          <p:cNvPr id="25" name="图片 24"/>
          <p:cNvPicPr/>
          <p:nvPr userDrawn="1"/>
        </p:nvPicPr>
        <p:blipFill>
          <a:blip r:embed="rId2"/>
          <a:srcRect/>
          <a:stretch>
            <a:fillRect/>
          </a:stretch>
        </p:blipFill>
        <p:spPr>
          <a:xfrm>
            <a:off x="52935" y="4527400"/>
            <a:ext cx="1959568" cy="1065730"/>
          </a:xfrm>
          <a:prstGeom prst="rect"/>
        </p:spPr>
      </p:pic>
      <p:pic>
        <p:nvPicPr>
          <p:cNvPr id="21" name="图片 20"/>
          <p:cNvPicPr/>
          <p:nvPr userDrawn="1"/>
        </p:nvPicPr>
        <p:blipFill>
          <a:blip r:embed="rId2"/>
          <a:srcRect/>
          <a:stretch>
            <a:fillRect/>
          </a:stretch>
        </p:blipFill>
        <p:spPr>
          <a:xfrm>
            <a:off x="52935" y="3408774"/>
            <a:ext cx="1959568" cy="1065730"/>
          </a:xfrm>
          <a:prstGeom prst="rect"/>
        </p:spPr>
      </p:pic>
      <p:pic>
        <p:nvPicPr>
          <p:cNvPr id="17" name="图片 16"/>
          <p:cNvPicPr/>
          <p:nvPr userDrawn="1"/>
        </p:nvPicPr>
        <p:blipFill>
          <a:blip r:embed="rId2"/>
          <a:srcRect/>
          <a:stretch>
            <a:fillRect/>
          </a:stretch>
        </p:blipFill>
        <p:spPr>
          <a:xfrm>
            <a:off x="52935" y="2290148"/>
            <a:ext cx="1959568" cy="1065730"/>
          </a:xfrm>
          <a:prstGeom prst="rect"/>
        </p:spPr>
      </p:pic>
      <p:pic>
        <p:nvPicPr>
          <p:cNvPr id="13" name="图片 12"/>
          <p:cNvPicPr/>
          <p:nvPr userDrawn="1"/>
        </p:nvPicPr>
        <p:blipFill>
          <a:blip r:embed="rId2"/>
          <a:srcRect/>
          <a:stretch>
            <a:fillRect/>
          </a:stretch>
        </p:blipFill>
        <p:spPr>
          <a:xfrm>
            <a:off x="52935" y="1171522"/>
            <a:ext cx="1959568" cy="1065730"/>
          </a:xfrm>
          <a:prstGeom prst="rect"/>
        </p:spPr>
      </p:pic>
      <p:pic>
        <p:nvPicPr>
          <p:cNvPr id="3" name="图片 2"/>
          <p:cNvPicPr/>
          <p:nvPr userDrawn="1"/>
        </p:nvPicPr>
        <p:blipFill>
          <a:blip r:embed="rId2"/>
          <a:srcRect/>
          <a:stretch>
            <a:fillRect/>
          </a:stretch>
        </p:blipFill>
        <p:spPr>
          <a:xfrm>
            <a:off x="52935" y="52896"/>
            <a:ext cx="1959568" cy="1065730"/>
          </a:xfrm>
          <a:prstGeom prst="rect"/>
        </p:spPr>
      </p:pic>
      <p:pic>
        <p:nvPicPr>
          <p:cNvPr id="8" name="图片 7" descr="C:\Documents and Settings\www.cu-market.com.cn\桌面\报告版面设计\英文标识副本4.png"/>
          <p:cNvPicPr/>
          <p:nvPr userDrawn="1"/>
        </p:nvPicPr>
        <p:blipFill>
          <a:blip r:embed="rId3"/>
          <a:srcRect/>
          <a:stretch>
            <a:fillRect/>
          </a:stretch>
        </p:blipFill>
        <p:spPr>
          <a:xfrm>
            <a:off x="225372" y="266264"/>
            <a:ext cx="689029" cy="174005"/>
          </a:xfrm>
          <a:prstGeom prst="rect"/>
          <a:noFill/>
          <a:ln w="9525">
            <a:noFill/>
            <a:miter lim="800000"/>
          </a:ln>
        </p:spPr>
      </p:pic>
      <p:pic>
        <p:nvPicPr>
          <p:cNvPr id="10" name="图片 9"/>
          <p:cNvPicPr/>
          <p:nvPr userDrawn="1"/>
        </p:nvPicPr>
        <p:blipFill>
          <a:blip r:embed="rId2"/>
          <a:srcRect/>
          <a:stretch>
            <a:fillRect/>
          </a:stretch>
        </p:blipFill>
        <p:spPr>
          <a:xfrm>
            <a:off x="2080122" y="52896"/>
            <a:ext cx="1959568" cy="1065730"/>
          </a:xfrm>
          <a:prstGeom prst="rect"/>
        </p:spPr>
      </p:pic>
      <p:pic>
        <p:nvPicPr>
          <p:cNvPr id="11" name="图片 10"/>
          <p:cNvPicPr/>
          <p:nvPr userDrawn="1"/>
        </p:nvPicPr>
        <p:blipFill>
          <a:blip r:embed="rId2"/>
          <a:srcRect/>
          <a:stretch>
            <a:fillRect/>
          </a:stretch>
        </p:blipFill>
        <p:spPr>
          <a:xfrm>
            <a:off x="4092625" y="52896"/>
            <a:ext cx="1959568" cy="1065730"/>
          </a:xfrm>
          <a:prstGeom prst="rect"/>
        </p:spPr>
      </p:pic>
      <p:pic>
        <p:nvPicPr>
          <p:cNvPr id="14" name="图片 13"/>
          <p:cNvPicPr/>
          <p:nvPr userDrawn="1"/>
        </p:nvPicPr>
        <p:blipFill>
          <a:blip r:embed="rId2"/>
          <a:srcRect/>
          <a:stretch>
            <a:fillRect/>
          </a:stretch>
        </p:blipFill>
        <p:spPr>
          <a:xfrm>
            <a:off x="2080122" y="1171522"/>
            <a:ext cx="1959568" cy="1065730"/>
          </a:xfrm>
          <a:prstGeom prst="rect"/>
        </p:spPr>
      </p:pic>
      <p:pic>
        <p:nvPicPr>
          <p:cNvPr id="15" name="图片 14"/>
          <p:cNvPicPr/>
          <p:nvPr userDrawn="1"/>
        </p:nvPicPr>
        <p:blipFill>
          <a:blip r:embed="rId2"/>
          <a:srcRect/>
          <a:stretch>
            <a:fillRect/>
          </a:stretch>
        </p:blipFill>
        <p:spPr>
          <a:xfrm>
            <a:off x="4092625" y="1171522"/>
            <a:ext cx="1959568" cy="1065730"/>
          </a:xfrm>
          <a:prstGeom prst="rect"/>
        </p:spPr>
      </p:pic>
      <p:pic>
        <p:nvPicPr>
          <p:cNvPr id="18" name="图片 17"/>
          <p:cNvPicPr/>
          <p:nvPr userDrawn="1"/>
        </p:nvPicPr>
        <p:blipFill>
          <a:blip r:embed="rId2"/>
          <a:srcRect/>
          <a:stretch>
            <a:fillRect/>
          </a:stretch>
        </p:blipFill>
        <p:spPr>
          <a:xfrm>
            <a:off x="2080122" y="2290148"/>
            <a:ext cx="1959568" cy="1065730"/>
          </a:xfrm>
          <a:prstGeom prst="rect"/>
        </p:spPr>
      </p:pic>
      <p:pic>
        <p:nvPicPr>
          <p:cNvPr id="19" name="图片 18"/>
          <p:cNvPicPr/>
          <p:nvPr userDrawn="1"/>
        </p:nvPicPr>
        <p:blipFill>
          <a:blip r:embed="rId2"/>
          <a:srcRect/>
          <a:stretch>
            <a:fillRect/>
          </a:stretch>
        </p:blipFill>
        <p:spPr>
          <a:xfrm>
            <a:off x="4092625" y="2290148"/>
            <a:ext cx="1959568" cy="1065730"/>
          </a:xfrm>
          <a:prstGeom prst="rect"/>
        </p:spPr>
      </p:pic>
      <p:pic>
        <p:nvPicPr>
          <p:cNvPr id="22" name="图片 21"/>
          <p:cNvPicPr/>
          <p:nvPr userDrawn="1"/>
        </p:nvPicPr>
        <p:blipFill>
          <a:blip r:embed="rId2"/>
          <a:srcRect/>
          <a:stretch>
            <a:fillRect/>
          </a:stretch>
        </p:blipFill>
        <p:spPr>
          <a:xfrm>
            <a:off x="2080122" y="3408774"/>
            <a:ext cx="1959568" cy="1065730"/>
          </a:xfrm>
          <a:prstGeom prst="rect"/>
        </p:spPr>
      </p:pic>
      <p:pic>
        <p:nvPicPr>
          <p:cNvPr id="23" name="图片 22"/>
          <p:cNvPicPr/>
          <p:nvPr userDrawn="1"/>
        </p:nvPicPr>
        <p:blipFill>
          <a:blip r:embed="rId2"/>
          <a:srcRect/>
          <a:stretch>
            <a:fillRect/>
          </a:stretch>
        </p:blipFill>
        <p:spPr>
          <a:xfrm>
            <a:off x="4092625" y="3408774"/>
            <a:ext cx="1959568" cy="1065730"/>
          </a:xfrm>
          <a:prstGeom prst="rect"/>
        </p:spPr>
      </p:pic>
      <p:pic>
        <p:nvPicPr>
          <p:cNvPr id="26" name="图片 25"/>
          <p:cNvPicPr/>
          <p:nvPr userDrawn="1"/>
        </p:nvPicPr>
        <p:blipFill>
          <a:blip r:embed="rId2"/>
          <a:srcRect/>
          <a:stretch>
            <a:fillRect/>
          </a:stretch>
        </p:blipFill>
        <p:spPr>
          <a:xfrm>
            <a:off x="2080122" y="4527400"/>
            <a:ext cx="1959568" cy="1065730"/>
          </a:xfrm>
          <a:prstGeom prst="rect"/>
        </p:spPr>
      </p:pic>
      <p:pic>
        <p:nvPicPr>
          <p:cNvPr id="27" name="图片 26"/>
          <p:cNvPicPr/>
          <p:nvPr userDrawn="1"/>
        </p:nvPicPr>
        <p:blipFill>
          <a:blip r:embed="rId2"/>
          <a:srcRect/>
          <a:stretch>
            <a:fillRect/>
          </a:stretch>
        </p:blipFill>
        <p:spPr>
          <a:xfrm>
            <a:off x="4092625" y="4527400"/>
            <a:ext cx="1959568" cy="1065730"/>
          </a:xfrm>
          <a:prstGeom prst="rect"/>
        </p:spPr>
      </p:pic>
      <p:pic>
        <p:nvPicPr>
          <p:cNvPr id="30" name="图片 29"/>
          <p:cNvPicPr/>
          <p:nvPr userDrawn="1"/>
        </p:nvPicPr>
        <p:blipFill>
          <a:blip r:embed="rId2"/>
          <a:srcRect/>
          <a:stretch>
            <a:fillRect/>
          </a:stretch>
        </p:blipFill>
        <p:spPr>
          <a:xfrm>
            <a:off x="2080122" y="5646026"/>
            <a:ext cx="1959568" cy="1065730"/>
          </a:xfrm>
          <a:prstGeom prst="rect"/>
        </p:spPr>
      </p:pic>
      <p:pic>
        <p:nvPicPr>
          <p:cNvPr id="31" name="图片 30"/>
          <p:cNvPicPr/>
          <p:nvPr userDrawn="1"/>
        </p:nvPicPr>
        <p:blipFill>
          <a:blip r:embed="rId2"/>
          <a:srcRect/>
          <a:stretch>
            <a:fillRect/>
          </a:stretch>
        </p:blipFill>
        <p:spPr>
          <a:xfrm>
            <a:off x="4092625" y="5646026"/>
            <a:ext cx="1959568" cy="1065730"/>
          </a:xfrm>
          <a:prstGeom prst="rect"/>
        </p:spPr>
      </p:pic>
      <p:pic>
        <p:nvPicPr>
          <p:cNvPr id="34" name="图片 33"/>
          <p:cNvPicPr/>
          <p:nvPr userDrawn="1"/>
        </p:nvPicPr>
        <p:blipFill>
          <a:blip r:embed="rId2"/>
          <a:srcRect/>
          <a:stretch>
            <a:fillRect/>
          </a:stretch>
        </p:blipFill>
        <p:spPr>
          <a:xfrm>
            <a:off x="2080122" y="6764225"/>
            <a:ext cx="1959568" cy="1065730"/>
          </a:xfrm>
          <a:prstGeom prst="rect"/>
        </p:spPr>
      </p:pic>
      <p:pic>
        <p:nvPicPr>
          <p:cNvPr id="35" name="图片 34"/>
          <p:cNvPicPr/>
          <p:nvPr userDrawn="1"/>
        </p:nvPicPr>
        <p:blipFill>
          <a:blip r:embed="rId2"/>
          <a:srcRect/>
          <a:stretch>
            <a:fillRect/>
          </a:stretch>
        </p:blipFill>
        <p:spPr>
          <a:xfrm>
            <a:off x="4092625" y="6764225"/>
            <a:ext cx="1959568" cy="1065730"/>
          </a:xfrm>
          <a:prstGeom prst="rect"/>
        </p:spPr>
      </p:pic>
    </p:spTree>
    <p:extLst>
      <p:ext uri="{BB962C8B-B14F-4D97-AF65-F5344CB8AC3E}">
        <p14:creationId xmlns:p14="http://schemas.microsoft.com/office/powerpoint/2010/main" val="3325474277"/>
      </p:ext>
    </p:extLst>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chemeClr val="bg1"/>
        </a:solidFill>
        <a:effectLst/>
      </p:bgPr>
    </p:bg>
    <p:spTree>
      <p:nvGrpSpPr>
        <p:cNvPr id="1" name=""/>
        <p:cNvGrpSpPr/>
        <p:nvPr/>
      </p:nvGrpSpPr>
      <p:grpSpPr>
        <a:xfrm>
          <a:off x="0" y="0"/>
          <a:ext cx="0" cy="0"/>
          <a:chOff x="0" y="0"/>
          <a:chExt cx="0" cy="0"/>
        </a:xfrm>
      </p:grpSpPr>
      <p:pic>
        <p:nvPicPr>
          <p:cNvPr id="8" name="图片 7"/>
          <p:cNvPicPr/>
          <p:nvPr userDrawn="1"/>
        </p:nvPicPr>
        <p:blipFill>
          <a:blip r:embed="rId2"/>
          <a:srcRect/>
          <a:stretch>
            <a:fillRect/>
          </a:stretch>
        </p:blipFill>
        <p:spPr>
          <a:xfrm>
            <a:off x="52935" y="6764225"/>
            <a:ext cx="1959568" cy="1065730"/>
          </a:xfrm>
          <a:prstGeom prst="rect"/>
        </p:spPr>
      </p:pic>
      <p:pic>
        <p:nvPicPr>
          <p:cNvPr id="9" name="图片 8"/>
          <p:cNvPicPr/>
          <p:nvPr userDrawn="1"/>
        </p:nvPicPr>
        <p:blipFill>
          <a:blip r:embed="rId2"/>
          <a:srcRect/>
          <a:stretch>
            <a:fillRect/>
          </a:stretch>
        </p:blipFill>
        <p:spPr>
          <a:xfrm>
            <a:off x="52935" y="5646026"/>
            <a:ext cx="1959568" cy="1065730"/>
          </a:xfrm>
          <a:prstGeom prst="rect"/>
        </p:spPr>
      </p:pic>
      <p:pic>
        <p:nvPicPr>
          <p:cNvPr id="10" name="图片 9"/>
          <p:cNvPicPr/>
          <p:nvPr userDrawn="1"/>
        </p:nvPicPr>
        <p:blipFill>
          <a:blip r:embed="rId2"/>
          <a:srcRect/>
          <a:stretch>
            <a:fillRect/>
          </a:stretch>
        </p:blipFill>
        <p:spPr>
          <a:xfrm>
            <a:off x="52935" y="4527400"/>
            <a:ext cx="1959568" cy="1065730"/>
          </a:xfrm>
          <a:prstGeom prst="rect"/>
        </p:spPr>
      </p:pic>
      <p:pic>
        <p:nvPicPr>
          <p:cNvPr id="11" name="图片 10"/>
          <p:cNvPicPr/>
          <p:nvPr userDrawn="1"/>
        </p:nvPicPr>
        <p:blipFill>
          <a:blip r:embed="rId2"/>
          <a:srcRect/>
          <a:stretch>
            <a:fillRect/>
          </a:stretch>
        </p:blipFill>
        <p:spPr>
          <a:xfrm>
            <a:off x="52935" y="3408774"/>
            <a:ext cx="1959568" cy="1065730"/>
          </a:xfrm>
          <a:prstGeom prst="rect"/>
        </p:spPr>
      </p:pic>
      <p:pic>
        <p:nvPicPr>
          <p:cNvPr id="12" name="图片 11"/>
          <p:cNvPicPr/>
          <p:nvPr userDrawn="1"/>
        </p:nvPicPr>
        <p:blipFill>
          <a:blip r:embed="rId2"/>
          <a:srcRect/>
          <a:stretch>
            <a:fillRect/>
          </a:stretch>
        </p:blipFill>
        <p:spPr>
          <a:xfrm>
            <a:off x="52935" y="2290148"/>
            <a:ext cx="1959568" cy="1065730"/>
          </a:xfrm>
          <a:prstGeom prst="rect"/>
        </p:spPr>
      </p:pic>
      <p:pic>
        <p:nvPicPr>
          <p:cNvPr id="13" name="图片 12"/>
          <p:cNvPicPr/>
          <p:nvPr userDrawn="1"/>
        </p:nvPicPr>
        <p:blipFill>
          <a:blip r:embed="rId2"/>
          <a:srcRect/>
          <a:stretch>
            <a:fillRect/>
          </a:stretch>
        </p:blipFill>
        <p:spPr>
          <a:xfrm>
            <a:off x="52935" y="1171522"/>
            <a:ext cx="1959568" cy="1065730"/>
          </a:xfrm>
          <a:prstGeom prst="rect"/>
        </p:spPr>
      </p:pic>
      <p:pic>
        <p:nvPicPr>
          <p:cNvPr id="14" name="图片 13"/>
          <p:cNvPicPr/>
          <p:nvPr userDrawn="1"/>
        </p:nvPicPr>
        <p:blipFill>
          <a:blip r:embed="rId2"/>
          <a:srcRect/>
          <a:stretch>
            <a:fillRect/>
          </a:stretch>
        </p:blipFill>
        <p:spPr>
          <a:xfrm>
            <a:off x="52935" y="52896"/>
            <a:ext cx="1959568" cy="1065730"/>
          </a:xfrm>
          <a:prstGeom prst="rect"/>
        </p:spPr>
      </p:pic>
      <p:pic>
        <p:nvPicPr>
          <p:cNvPr id="15" name="图片 14" descr="C:\Documents and Settings\www.cu-market.com.cn\桌面\报告版面设计\英文标识副本4.png"/>
          <p:cNvPicPr/>
          <p:nvPr userDrawn="1"/>
        </p:nvPicPr>
        <p:blipFill>
          <a:blip r:embed="rId3"/>
          <a:srcRect/>
          <a:stretch>
            <a:fillRect/>
          </a:stretch>
        </p:blipFill>
        <p:spPr>
          <a:xfrm>
            <a:off x="225372" y="266264"/>
            <a:ext cx="689029" cy="174005"/>
          </a:xfrm>
          <a:prstGeom prst="rect"/>
          <a:noFill/>
          <a:ln w="9525">
            <a:noFill/>
            <a:miter lim="800000"/>
          </a:ln>
        </p:spPr>
      </p:pic>
      <p:pic>
        <p:nvPicPr>
          <p:cNvPr id="16" name="图片 15"/>
          <p:cNvPicPr/>
          <p:nvPr userDrawn="1"/>
        </p:nvPicPr>
        <p:blipFill>
          <a:blip r:embed="rId2"/>
          <a:srcRect/>
          <a:stretch>
            <a:fillRect/>
          </a:stretch>
        </p:blipFill>
        <p:spPr>
          <a:xfrm>
            <a:off x="2080122" y="52896"/>
            <a:ext cx="1959568" cy="1065730"/>
          </a:xfrm>
          <a:prstGeom prst="rect"/>
        </p:spPr>
      </p:pic>
      <p:pic>
        <p:nvPicPr>
          <p:cNvPr id="17" name="图片 16"/>
          <p:cNvPicPr/>
          <p:nvPr userDrawn="1"/>
        </p:nvPicPr>
        <p:blipFill>
          <a:blip r:embed="rId2"/>
          <a:srcRect/>
          <a:stretch>
            <a:fillRect/>
          </a:stretch>
        </p:blipFill>
        <p:spPr>
          <a:xfrm>
            <a:off x="4092625" y="52896"/>
            <a:ext cx="1959568" cy="1065730"/>
          </a:xfrm>
          <a:prstGeom prst="rect"/>
        </p:spPr>
      </p:pic>
      <p:pic>
        <p:nvPicPr>
          <p:cNvPr id="18" name="图片 17"/>
          <p:cNvPicPr/>
          <p:nvPr userDrawn="1"/>
        </p:nvPicPr>
        <p:blipFill>
          <a:blip r:embed="rId2"/>
          <a:srcRect/>
          <a:stretch>
            <a:fillRect/>
          </a:stretch>
        </p:blipFill>
        <p:spPr>
          <a:xfrm>
            <a:off x="2080122" y="1171522"/>
            <a:ext cx="1959568" cy="1065730"/>
          </a:xfrm>
          <a:prstGeom prst="rect"/>
        </p:spPr>
      </p:pic>
      <p:pic>
        <p:nvPicPr>
          <p:cNvPr id="19" name="图片 18"/>
          <p:cNvPicPr/>
          <p:nvPr userDrawn="1"/>
        </p:nvPicPr>
        <p:blipFill>
          <a:blip r:embed="rId2"/>
          <a:srcRect/>
          <a:stretch>
            <a:fillRect/>
          </a:stretch>
        </p:blipFill>
        <p:spPr>
          <a:xfrm>
            <a:off x="4092625" y="1171522"/>
            <a:ext cx="1959568" cy="1065730"/>
          </a:xfrm>
          <a:prstGeom prst="rect"/>
        </p:spPr>
      </p:pic>
      <p:pic>
        <p:nvPicPr>
          <p:cNvPr id="20" name="图片 19"/>
          <p:cNvPicPr/>
          <p:nvPr userDrawn="1"/>
        </p:nvPicPr>
        <p:blipFill>
          <a:blip r:embed="rId2"/>
          <a:srcRect/>
          <a:stretch>
            <a:fillRect/>
          </a:stretch>
        </p:blipFill>
        <p:spPr>
          <a:xfrm>
            <a:off x="2080122" y="2290148"/>
            <a:ext cx="1959568" cy="1065730"/>
          </a:xfrm>
          <a:prstGeom prst="rect"/>
        </p:spPr>
      </p:pic>
      <p:pic>
        <p:nvPicPr>
          <p:cNvPr id="21" name="图片 20"/>
          <p:cNvPicPr/>
          <p:nvPr userDrawn="1"/>
        </p:nvPicPr>
        <p:blipFill>
          <a:blip r:embed="rId2"/>
          <a:srcRect/>
          <a:stretch>
            <a:fillRect/>
          </a:stretch>
        </p:blipFill>
        <p:spPr>
          <a:xfrm>
            <a:off x="4092625" y="2290148"/>
            <a:ext cx="1959568" cy="1065730"/>
          </a:xfrm>
          <a:prstGeom prst="rect"/>
        </p:spPr>
      </p:pic>
      <p:pic>
        <p:nvPicPr>
          <p:cNvPr id="22" name="图片 21"/>
          <p:cNvPicPr/>
          <p:nvPr userDrawn="1"/>
        </p:nvPicPr>
        <p:blipFill>
          <a:blip r:embed="rId2"/>
          <a:srcRect/>
          <a:stretch>
            <a:fillRect/>
          </a:stretch>
        </p:blipFill>
        <p:spPr>
          <a:xfrm>
            <a:off x="2080122" y="3408774"/>
            <a:ext cx="1959568" cy="1065730"/>
          </a:xfrm>
          <a:prstGeom prst="rect"/>
        </p:spPr>
      </p:pic>
      <p:pic>
        <p:nvPicPr>
          <p:cNvPr id="23" name="图片 22"/>
          <p:cNvPicPr/>
          <p:nvPr userDrawn="1"/>
        </p:nvPicPr>
        <p:blipFill>
          <a:blip r:embed="rId2"/>
          <a:srcRect/>
          <a:stretch>
            <a:fillRect/>
          </a:stretch>
        </p:blipFill>
        <p:spPr>
          <a:xfrm>
            <a:off x="4092625" y="3408774"/>
            <a:ext cx="1959568" cy="1065730"/>
          </a:xfrm>
          <a:prstGeom prst="rect"/>
        </p:spPr>
      </p:pic>
      <p:pic>
        <p:nvPicPr>
          <p:cNvPr id="24" name="图片 23"/>
          <p:cNvPicPr/>
          <p:nvPr userDrawn="1"/>
        </p:nvPicPr>
        <p:blipFill>
          <a:blip r:embed="rId2"/>
          <a:srcRect/>
          <a:stretch>
            <a:fillRect/>
          </a:stretch>
        </p:blipFill>
        <p:spPr>
          <a:xfrm>
            <a:off x="2080122" y="4527400"/>
            <a:ext cx="1959568" cy="1065730"/>
          </a:xfrm>
          <a:prstGeom prst="rect"/>
        </p:spPr>
      </p:pic>
      <p:pic>
        <p:nvPicPr>
          <p:cNvPr id="25" name="图片 24"/>
          <p:cNvPicPr/>
          <p:nvPr userDrawn="1"/>
        </p:nvPicPr>
        <p:blipFill>
          <a:blip r:embed="rId2"/>
          <a:srcRect/>
          <a:stretch>
            <a:fillRect/>
          </a:stretch>
        </p:blipFill>
        <p:spPr>
          <a:xfrm>
            <a:off x="4092625" y="4527400"/>
            <a:ext cx="1959568" cy="1065730"/>
          </a:xfrm>
          <a:prstGeom prst="rect"/>
        </p:spPr>
      </p:pic>
      <p:pic>
        <p:nvPicPr>
          <p:cNvPr id="26" name="图片 25"/>
          <p:cNvPicPr/>
          <p:nvPr userDrawn="1"/>
        </p:nvPicPr>
        <p:blipFill>
          <a:blip r:embed="rId2"/>
          <a:srcRect/>
          <a:stretch>
            <a:fillRect/>
          </a:stretch>
        </p:blipFill>
        <p:spPr>
          <a:xfrm>
            <a:off x="2080122" y="5646026"/>
            <a:ext cx="1959568" cy="1065730"/>
          </a:xfrm>
          <a:prstGeom prst="rect"/>
        </p:spPr>
      </p:pic>
      <p:pic>
        <p:nvPicPr>
          <p:cNvPr id="27" name="图片 26"/>
          <p:cNvPicPr/>
          <p:nvPr userDrawn="1"/>
        </p:nvPicPr>
        <p:blipFill>
          <a:blip r:embed="rId2"/>
          <a:srcRect/>
          <a:stretch>
            <a:fillRect/>
          </a:stretch>
        </p:blipFill>
        <p:spPr>
          <a:xfrm>
            <a:off x="4092625" y="5646026"/>
            <a:ext cx="1959568" cy="1065730"/>
          </a:xfrm>
          <a:prstGeom prst="rect"/>
        </p:spPr>
      </p:pic>
      <p:pic>
        <p:nvPicPr>
          <p:cNvPr id="28" name="图片 27"/>
          <p:cNvPicPr/>
          <p:nvPr userDrawn="1"/>
        </p:nvPicPr>
        <p:blipFill>
          <a:blip r:embed="rId2"/>
          <a:srcRect/>
          <a:stretch>
            <a:fillRect/>
          </a:stretch>
        </p:blipFill>
        <p:spPr>
          <a:xfrm>
            <a:off x="2080122" y="6764225"/>
            <a:ext cx="1959568" cy="1065730"/>
          </a:xfrm>
          <a:prstGeom prst="rect"/>
        </p:spPr>
      </p:pic>
      <p:pic>
        <p:nvPicPr>
          <p:cNvPr id="29" name="图片 28"/>
          <p:cNvPicPr/>
          <p:nvPr userDrawn="1"/>
        </p:nvPicPr>
        <p:blipFill>
          <a:blip r:embed="rId2"/>
          <a:srcRect/>
          <a:stretch>
            <a:fillRect/>
          </a:stretch>
        </p:blipFill>
        <p:spPr>
          <a:xfrm>
            <a:off x="4092625" y="6764225"/>
            <a:ext cx="1959568" cy="1065730"/>
          </a:xfrm>
          <a:prstGeom prst="rect"/>
        </p:spPr>
      </p:pic>
    </p:spTree>
    <p:extLst>
      <p:ext uri="{BB962C8B-B14F-4D97-AF65-F5344CB8AC3E}">
        <p14:creationId xmlns:p14="http://schemas.microsoft.com/office/powerpoint/2010/main" val="2754072822"/>
      </p:ext>
    </p:extLst>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3.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34228796"/>
      </p:ext>
    </p:extLst>
  </p:cSld>
  <p:clrMap bg1="lt1" tx1="dk1" bg2="lt2" tx2="dk2" accent1="accent1" accent2="accent2" accent3="accent3" accent4="accent4" accent5="accent5" accent6="accent6" hlink="hlink" folHlink="folHlink"/>
  <p:sldLayoutIdLst>
    <p:sldLayoutId id="2147483661" r:id="rId1"/>
    <p:sldLayoutId id="2147483662" r:id="rId2"/>
  </p:sldLayoutIdLst>
  <p:transition spd="fast"/>
  <p:timing>
    <p:tnLst>
      <p:par>
        <p:cTn id="1" restart="never" nodeType="tmRoot"/>
      </p:par>
    </p:tnLst>
  </p:timing>
  <p:txStyles>
    <p:titleStyle>
      <a:lvl1pPr algn="l" defTabSz="612008" rtl="0" eaLnBrk="1" latinLnBrk="0" hangingPunct="1">
        <a:lnSpc>
          <a:spcPct val="90000"/>
        </a:lnSpc>
        <a:spcBef>
          <a:spcPct val="0"/>
        </a:spcBef>
        <a:buNone/>
        <a:defRPr sz="2945" kern="1200">
          <a:solidFill>
            <a:schemeClr val="tx1"/>
          </a:solidFill>
          <a:latin typeface="+mj-lt"/>
          <a:ea typeface="+mj-ea"/>
          <a:cs typeface="+mj-cs"/>
        </a:defRPr>
      </a:lvl1pPr>
    </p:titleStyle>
    <p:bodyStyle>
      <a:lvl1pPr marL="153002" indent="-153002" algn="l" defTabSz="612008" rtl="0" eaLnBrk="1" latinLnBrk="0" hangingPunct="1">
        <a:lnSpc>
          <a:spcPct val="90000"/>
        </a:lnSpc>
        <a:spcBef>
          <a:spcPts val="669"/>
        </a:spcBef>
        <a:buFont typeface="Arial" panose="020b0604020202020204" pitchFamily="34" charset="0"/>
        <a:buChar char="•"/>
        <a:defRPr sz="1874" kern="1200">
          <a:solidFill>
            <a:schemeClr val="tx1"/>
          </a:solidFill>
          <a:latin typeface="+mn-lt"/>
          <a:ea typeface="+mn-ea"/>
          <a:cs typeface="+mn-cs"/>
        </a:defRPr>
      </a:lvl1pPr>
      <a:lvl2pPr marL="459006" indent="-153002" algn="l" defTabSz="612008" rtl="0" eaLnBrk="1" latinLnBrk="0" hangingPunct="1">
        <a:lnSpc>
          <a:spcPct val="90000"/>
        </a:lnSpc>
        <a:spcBef>
          <a:spcPts val="335"/>
        </a:spcBef>
        <a:buFont typeface="Arial" panose="020b0604020202020204" pitchFamily="34" charset="0"/>
        <a:buChar char="•"/>
        <a:defRPr sz="1606" kern="1200">
          <a:solidFill>
            <a:schemeClr val="tx1"/>
          </a:solidFill>
          <a:latin typeface="+mn-lt"/>
          <a:ea typeface="+mn-ea"/>
          <a:cs typeface="+mn-cs"/>
        </a:defRPr>
      </a:lvl2pPr>
      <a:lvl3pPr marL="765010" indent="-153002" algn="l" defTabSz="612008" rtl="0" eaLnBrk="1" latinLnBrk="0" hangingPunct="1">
        <a:lnSpc>
          <a:spcPct val="90000"/>
        </a:lnSpc>
        <a:spcBef>
          <a:spcPts val="335"/>
        </a:spcBef>
        <a:buFont typeface="Arial" panose="020b0604020202020204" pitchFamily="34" charset="0"/>
        <a:buChar char="•"/>
        <a:defRPr sz="1339" kern="1200">
          <a:solidFill>
            <a:schemeClr val="tx1"/>
          </a:solidFill>
          <a:latin typeface="+mn-lt"/>
          <a:ea typeface="+mn-ea"/>
          <a:cs typeface="+mn-cs"/>
        </a:defRPr>
      </a:lvl3pPr>
      <a:lvl4pPr marL="1071014"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4pPr>
      <a:lvl5pPr marL="1377018"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5pPr>
      <a:lvl6pPr marL="1683022"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6pPr>
      <a:lvl7pPr marL="1989026"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7pPr>
      <a:lvl8pPr marL="2295030"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8pPr>
      <a:lvl9pPr marL="2601034"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9pPr>
    </p:bodyStyle>
    <p:otherStyle>
      <a:defPPr>
        <a:defRPr lang="en-US"/>
      </a:defPPr>
      <a:lvl1pPr marL="0" algn="l" defTabSz="612008" rtl="0" eaLnBrk="1" latinLnBrk="0" hangingPunct="1">
        <a:defRPr sz="1205" kern="1200">
          <a:solidFill>
            <a:schemeClr val="tx1"/>
          </a:solidFill>
          <a:latin typeface="+mn-lt"/>
          <a:ea typeface="+mn-ea"/>
          <a:cs typeface="+mn-cs"/>
        </a:defRPr>
      </a:lvl1pPr>
      <a:lvl2pPr marL="306004" algn="l" defTabSz="612008" rtl="0" eaLnBrk="1" latinLnBrk="0" hangingPunct="1">
        <a:defRPr sz="1205" kern="1200">
          <a:solidFill>
            <a:schemeClr val="tx1"/>
          </a:solidFill>
          <a:latin typeface="+mn-lt"/>
          <a:ea typeface="+mn-ea"/>
          <a:cs typeface="+mn-cs"/>
        </a:defRPr>
      </a:lvl2pPr>
      <a:lvl3pPr marL="612008" algn="l" defTabSz="612008" rtl="0" eaLnBrk="1" latinLnBrk="0" hangingPunct="1">
        <a:defRPr sz="1205" kern="1200">
          <a:solidFill>
            <a:schemeClr val="tx1"/>
          </a:solidFill>
          <a:latin typeface="+mn-lt"/>
          <a:ea typeface="+mn-ea"/>
          <a:cs typeface="+mn-cs"/>
        </a:defRPr>
      </a:lvl3pPr>
      <a:lvl4pPr marL="918012" algn="l" defTabSz="612008" rtl="0" eaLnBrk="1" latinLnBrk="0" hangingPunct="1">
        <a:defRPr sz="1205" kern="1200">
          <a:solidFill>
            <a:schemeClr val="tx1"/>
          </a:solidFill>
          <a:latin typeface="+mn-lt"/>
          <a:ea typeface="+mn-ea"/>
          <a:cs typeface="+mn-cs"/>
        </a:defRPr>
      </a:lvl4pPr>
      <a:lvl5pPr marL="1224016" algn="l" defTabSz="612008" rtl="0" eaLnBrk="1" latinLnBrk="0" hangingPunct="1">
        <a:defRPr sz="1205" kern="1200">
          <a:solidFill>
            <a:schemeClr val="tx1"/>
          </a:solidFill>
          <a:latin typeface="+mn-lt"/>
          <a:ea typeface="+mn-ea"/>
          <a:cs typeface="+mn-cs"/>
        </a:defRPr>
      </a:lvl5pPr>
      <a:lvl6pPr marL="1530020" algn="l" defTabSz="612008" rtl="0" eaLnBrk="1" latinLnBrk="0" hangingPunct="1">
        <a:defRPr sz="1205" kern="1200">
          <a:solidFill>
            <a:schemeClr val="tx1"/>
          </a:solidFill>
          <a:latin typeface="+mn-lt"/>
          <a:ea typeface="+mn-ea"/>
          <a:cs typeface="+mn-cs"/>
        </a:defRPr>
      </a:lvl6pPr>
      <a:lvl7pPr marL="1836024" algn="l" defTabSz="612008" rtl="0" eaLnBrk="1" latinLnBrk="0" hangingPunct="1">
        <a:defRPr sz="1205" kern="1200">
          <a:solidFill>
            <a:schemeClr val="tx1"/>
          </a:solidFill>
          <a:latin typeface="+mn-lt"/>
          <a:ea typeface="+mn-ea"/>
          <a:cs typeface="+mn-cs"/>
        </a:defRPr>
      </a:lvl7pPr>
      <a:lvl8pPr marL="2142028" algn="l" defTabSz="612008" rtl="0" eaLnBrk="1" latinLnBrk="0" hangingPunct="1">
        <a:defRPr sz="1205" kern="1200">
          <a:solidFill>
            <a:schemeClr val="tx1"/>
          </a:solidFill>
          <a:latin typeface="+mn-lt"/>
          <a:ea typeface="+mn-ea"/>
          <a:cs typeface="+mn-cs"/>
        </a:defRPr>
      </a:lvl8pPr>
      <a:lvl9pPr marL="2448032" algn="l" defTabSz="612008" rtl="0" eaLnBrk="1" latinLnBrk="0" hangingPunct="1">
        <a:defRPr sz="1205"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3.png" /><Relationship Id="rId3" Type="http://schemas.openxmlformats.org/officeDocument/2006/relationships/image" Target="../media/image4.png" /><Relationship Id="rId4" Type="http://schemas.openxmlformats.org/officeDocument/2006/relationships/image" Target="../media/image5.png" /><Relationship Id="rId5" Type="http://schemas.openxmlformats.org/officeDocument/2006/relationships/image" Target="../media/image6.png" /><Relationship Id="rId6" Type="http://schemas.openxmlformats.org/officeDocument/2006/relationships/image" Target="../media/image7.png" /><Relationship Id="rId7" Type="http://schemas.openxmlformats.org/officeDocument/2006/relationships/image" Target="../media/image8.png" /><Relationship Id="rId8" Type="http://schemas.openxmlformats.org/officeDocument/2006/relationships/image" Target="../media/image9.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0.png" /><Relationship Id="rId3" Type="http://schemas.openxmlformats.org/officeDocument/2006/relationships/image" Target="../media/image11.png" /><Relationship Id="rId4" Type="http://schemas.openxmlformats.org/officeDocument/2006/relationships/image" Target="../media/image12.png" /><Relationship Id="rId5" Type="http://schemas.openxmlformats.org/officeDocument/2006/relationships/image" Target="../media/image13.png" /><Relationship Id="rId6" Type="http://schemas.openxmlformats.org/officeDocument/2006/relationships/image" Target="../media/image14.png" /><Relationship Id="rId7" Type="http://schemas.openxmlformats.org/officeDocument/2006/relationships/image" Target="../media/image15.png" /><Relationship Id="rId8" Type="http://schemas.openxmlformats.org/officeDocument/2006/relationships/image" Target="../media/image16.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7.png" /><Relationship Id="rId3" Type="http://schemas.openxmlformats.org/officeDocument/2006/relationships/image" Target="../media/image18.png" /><Relationship Id="rId4" Type="http://schemas.openxmlformats.org/officeDocument/2006/relationships/image" Target="../media/image19.png" /><Relationship Id="rId5" Type="http://schemas.openxmlformats.org/officeDocument/2006/relationships/image" Target="../media/image20.png" /><Relationship Id="rId6" Type="http://schemas.openxmlformats.org/officeDocument/2006/relationships/image" Target="../media/image21.png" /><Relationship Id="rId7" Type="http://schemas.openxmlformats.org/officeDocument/2006/relationships/image" Target="../media/image22.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文本框 2"/>
          <p:cNvSpPr txBox="1"/>
          <p:nvPr/>
        </p:nvSpPr>
        <p:spPr>
          <a:xfrm>
            <a:off x="914729" y="557095"/>
            <a:ext cx="4251127" cy="549189"/>
          </a:xfrm>
          <a:prstGeom prst="rect"/>
          <a:noFill/>
        </p:spPr>
        <p:txBody>
          <a:bodyPr wrap="none" rtlCol="0">
            <a:spAutoFit/>
          </a:bodyPr>
          <a:lstStyle/>
          <a:p>
            <a:pPr>
              <a:lnSpc>
                <a:spcPct val="150000"/>
              </a:lnSpc>
            </a:pPr>
            <a:r>
              <a:rPr lang="zh-CN" altLang="en-US" sz="2000" b="1" dirty="1">
                <a:solidFill>
                  <a:srgbClr val="C00000"/>
                </a:solidFill>
                <a:latin typeface="微软雅黑" panose="020b0503020204020204" pitchFamily="34" charset="-122"/>
                <a:ea typeface="微软雅黑" panose="020b0503020204020204" pitchFamily="34" charset="-122"/>
              </a:rPr>
              <a:t>中国粉末冶金行业市场调研咨询案例</a:t>
            </a:r>
          </a:p>
        </p:txBody>
      </p:sp>
      <p:sp>
        <p:nvSpPr>
          <p:cNvPr id="5" name="文本框 4"/>
          <p:cNvSpPr txBox="1"/>
          <p:nvPr/>
        </p:nvSpPr>
        <p:spPr>
          <a:xfrm>
            <a:off x="914729" y="1702619"/>
            <a:ext cx="4303254" cy="4256212"/>
          </a:xfrm>
          <a:prstGeom prst="rect"/>
          <a:noFill/>
        </p:spPr>
        <p:txBody>
          <a:bodyPr wrap="square" rtlCol="0">
            <a:spAutoFit/>
          </a:bodyPr>
          <a:lstStyle/>
          <a:p>
            <a:pPr>
              <a:lnSpc>
                <a:spcPct val="150000"/>
              </a:lnSpc>
            </a:pPr>
            <a:endParaRPr lang="zh-CN" altLang="en-US" sz="14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zh-CN" sz="1000" dirty="1">
                <a:solidFill>
                  <a:schemeClr val="tx1">
                    <a:lumMod val="50000"/>
                    <a:lumOff val="50000"/>
                  </a:schemeClr>
                </a:solidFill>
                <a:latin typeface="微软雅黑" panose="020b0503020204020204" pitchFamily="34" charset="-122"/>
                <a:ea typeface="微软雅黑" panose="020b0503020204020204" pitchFamily="34" charset="-122"/>
              </a:rPr>
              <a:t>粉末冶金产品广泛用于汽车行业、航空航天行业、家电行业以及消费电子行业。</a:t>
            </a:r>
            <a:r>
              <a:rPr lang="en-US" altLang="zh-CN" sz="1000" dirty="1">
                <a:solidFill>
                  <a:schemeClr val="tx1">
                    <a:lumMod val="50000"/>
                    <a:lumOff val="50000"/>
                  </a:schemeClr>
                </a:solidFill>
                <a:latin typeface="微软雅黑" panose="020b0503020204020204" pitchFamily="34" charset="-122"/>
                <a:ea typeface="微软雅黑" panose="020b0503020204020204" pitchFamily="34" charset="-122"/>
              </a:rPr>
              <a:t>2016</a:t>
            </a:r>
            <a:r>
              <a:rPr lang="zh-CN" altLang="zh-CN" sz="1000" dirty="1">
                <a:solidFill>
                  <a:schemeClr val="tx1">
                    <a:lumMod val="50000"/>
                    <a:lumOff val="50000"/>
                  </a:schemeClr>
                </a:solidFill>
                <a:latin typeface="微软雅黑" panose="020b0503020204020204" pitchFamily="34" charset="-122"/>
                <a:ea typeface="微软雅黑" panose="020b0503020204020204" pitchFamily="34" charset="-122"/>
              </a:rPr>
              <a:t>年，我国内汽车粉末冶金制品占粉末冶金总裁判的比例提升至约</a:t>
            </a:r>
            <a:r>
              <a:rPr lang="en-US" altLang="zh-CN" sz="1000" dirty="1">
                <a:solidFill>
                  <a:schemeClr val="tx1">
                    <a:lumMod val="50000"/>
                    <a:lumOff val="50000"/>
                  </a:schemeClr>
                </a:solidFill>
                <a:latin typeface="微软雅黑" panose="020b0503020204020204" pitchFamily="34" charset="-122"/>
                <a:ea typeface="微软雅黑" panose="020b0503020204020204" pitchFamily="34" charset="-122"/>
              </a:rPr>
              <a:t>60</a:t>
            </a:r>
            <a:r>
              <a:rPr lang="zh-CN" altLang="zh-CN" sz="1000" dirty="1">
                <a:solidFill>
                  <a:schemeClr val="tx1">
                    <a:lumMod val="50000"/>
                    <a:lumOff val="50000"/>
                  </a:schemeClr>
                </a:solidFill>
                <a:latin typeface="微软雅黑" panose="020b0503020204020204" pitchFamily="34" charset="-122"/>
                <a:ea typeface="微软雅黑" panose="020b0503020204020204" pitchFamily="34" charset="-122"/>
              </a:rPr>
              <a:t>，但仍然低于发达国家</a:t>
            </a:r>
            <a:r>
              <a:rPr lang="en-US" altLang="zh-CN" sz="1000" dirty="1">
                <a:solidFill>
                  <a:schemeClr val="tx1">
                    <a:lumMod val="50000"/>
                    <a:lumOff val="50000"/>
                  </a:schemeClr>
                </a:solidFill>
                <a:latin typeface="微软雅黑" panose="020b0503020204020204" pitchFamily="34" charset="-122"/>
                <a:ea typeface="微软雅黑" panose="020b0503020204020204" pitchFamily="34" charset="-122"/>
              </a:rPr>
              <a:t>80%</a:t>
            </a:r>
            <a:r>
              <a:rPr lang="zh-CN" altLang="zh-CN" sz="1000" dirty="1">
                <a:solidFill>
                  <a:schemeClr val="tx1">
                    <a:lumMod val="50000"/>
                    <a:lumOff val="50000"/>
                  </a:schemeClr>
                </a:solidFill>
                <a:latin typeface="微软雅黑" panose="020b0503020204020204" pitchFamily="34" charset="-122"/>
                <a:ea typeface="微软雅黑" panose="020b0503020204020204" pitchFamily="34" charset="-122"/>
              </a:rPr>
              <a:t>的比例。</a:t>
            </a:r>
          </a:p>
          <a:p>
            <a:pPr>
              <a:lnSpc>
                <a:spcPct val="150000"/>
              </a:lnSpc>
            </a:pPr>
            <a:r>
              <a:rPr lang="zh-CN" altLang="zh-CN" sz="1000" dirty="1">
                <a:solidFill>
                  <a:schemeClr val="tx1">
                    <a:lumMod val="50000"/>
                    <a:lumOff val="50000"/>
                  </a:schemeClr>
                </a:solidFill>
                <a:latin typeface="微软雅黑" panose="020b0503020204020204" pitchFamily="34" charset="-122"/>
                <a:ea typeface="微软雅黑" panose="020b0503020204020204" pitchFamily="34" charset="-122"/>
              </a:rPr>
              <a:t>根据中国机协粉末冶金分会统计，</a:t>
            </a:r>
            <a:r>
              <a:rPr lang="en-US" altLang="zh-CN" sz="1000" dirty="1">
                <a:solidFill>
                  <a:schemeClr val="tx1">
                    <a:lumMod val="50000"/>
                    <a:lumOff val="50000"/>
                  </a:schemeClr>
                </a:solidFill>
                <a:latin typeface="微软雅黑" panose="020b0503020204020204" pitchFamily="34" charset="-122"/>
                <a:ea typeface="微软雅黑" panose="020b0503020204020204" pitchFamily="34" charset="-122"/>
              </a:rPr>
              <a:t>2017</a:t>
            </a:r>
            <a:r>
              <a:rPr lang="zh-CN" altLang="zh-CN" sz="1000" dirty="1">
                <a:solidFill>
                  <a:schemeClr val="tx1">
                    <a:lumMod val="50000"/>
                    <a:lumOff val="50000"/>
                  </a:schemeClr>
                </a:solidFill>
                <a:latin typeface="微软雅黑" panose="020b0503020204020204" pitchFamily="34" charset="-122"/>
                <a:ea typeface="微软雅黑" panose="020b0503020204020204" pitchFamily="34" charset="-122"/>
              </a:rPr>
              <a:t>年粉末冶金零件出货量</a:t>
            </a:r>
            <a:r>
              <a:rPr lang="en-US" altLang="zh-CN" sz="1000" dirty="1">
                <a:solidFill>
                  <a:schemeClr val="tx1">
                    <a:lumMod val="50000"/>
                    <a:lumOff val="50000"/>
                  </a:schemeClr>
                </a:solidFill>
                <a:latin typeface="微软雅黑" panose="020b0503020204020204" pitchFamily="34" charset="-122"/>
                <a:ea typeface="微软雅黑" panose="020b0503020204020204" pitchFamily="34" charset="-122"/>
              </a:rPr>
              <a:t>48</a:t>
            </a:r>
            <a:r>
              <a:rPr lang="zh-CN" altLang="zh-CN" sz="1000" dirty="1">
                <a:solidFill>
                  <a:schemeClr val="tx1">
                    <a:lumMod val="50000"/>
                    <a:lumOff val="50000"/>
                  </a:schemeClr>
                </a:solidFill>
                <a:latin typeface="微软雅黑" panose="020b0503020204020204" pitchFamily="34" charset="-122"/>
                <a:ea typeface="微软雅黑" panose="020b0503020204020204" pitchFamily="34" charset="-122"/>
              </a:rPr>
              <a:t>万吨，销售额</a:t>
            </a:r>
            <a:r>
              <a:rPr lang="en-US" altLang="zh-CN" sz="1000" dirty="1">
                <a:solidFill>
                  <a:schemeClr val="tx1">
                    <a:lumMod val="50000"/>
                    <a:lumOff val="50000"/>
                  </a:schemeClr>
                </a:solidFill>
                <a:latin typeface="微软雅黑" panose="020b0503020204020204" pitchFamily="34" charset="-122"/>
                <a:ea typeface="微软雅黑" panose="020b0503020204020204" pitchFamily="34" charset="-122"/>
              </a:rPr>
              <a:t>64</a:t>
            </a:r>
            <a:r>
              <a:rPr lang="zh-CN" altLang="zh-CN" sz="1000" dirty="1">
                <a:solidFill>
                  <a:schemeClr val="tx1">
                    <a:lumMod val="50000"/>
                    <a:lumOff val="50000"/>
                  </a:schemeClr>
                </a:solidFill>
                <a:latin typeface="微软雅黑" panose="020b0503020204020204" pitchFamily="34" charset="-122"/>
                <a:ea typeface="微软雅黑" panose="020b0503020204020204" pitchFamily="34" charset="-122"/>
              </a:rPr>
              <a:t>亿元，其中汽车行业销售额</a:t>
            </a:r>
            <a:r>
              <a:rPr lang="en-US" altLang="zh-CN" sz="1000" dirty="1">
                <a:solidFill>
                  <a:schemeClr val="tx1">
                    <a:lumMod val="50000"/>
                    <a:lumOff val="50000"/>
                  </a:schemeClr>
                </a:solidFill>
                <a:latin typeface="微软雅黑" panose="020b0503020204020204" pitchFamily="34" charset="-122"/>
                <a:ea typeface="微软雅黑" panose="020b0503020204020204" pitchFamily="34" charset="-122"/>
              </a:rPr>
              <a:t>40</a:t>
            </a:r>
            <a:r>
              <a:rPr lang="zh-CN" altLang="zh-CN" sz="1000" dirty="1">
                <a:solidFill>
                  <a:schemeClr val="tx1">
                    <a:lumMod val="50000"/>
                    <a:lumOff val="50000"/>
                  </a:schemeClr>
                </a:solidFill>
                <a:latin typeface="微软雅黑" panose="020b0503020204020204" pitchFamily="34" charset="-122"/>
                <a:ea typeface="微软雅黑" panose="020b0503020204020204" pitchFamily="34" charset="-122"/>
              </a:rPr>
              <a:t>亿元，占销售总额</a:t>
            </a:r>
            <a:r>
              <a:rPr lang="en-US" altLang="zh-CN" sz="1000" dirty="1">
                <a:solidFill>
                  <a:schemeClr val="tx1">
                    <a:lumMod val="50000"/>
                    <a:lumOff val="50000"/>
                  </a:schemeClr>
                </a:solidFill>
                <a:latin typeface="微软雅黑" panose="020b0503020204020204" pitchFamily="34" charset="-122"/>
                <a:ea typeface="微软雅黑" panose="020b0503020204020204" pitchFamily="34" charset="-122"/>
              </a:rPr>
              <a:t>62%</a:t>
            </a:r>
            <a:r>
              <a:rPr lang="zh-CN" altLang="zh-CN" sz="1000" dirty="1">
                <a:solidFill>
                  <a:schemeClr val="tx1">
                    <a:lumMod val="50000"/>
                    <a:lumOff val="50000"/>
                  </a:schemeClr>
                </a:solidFill>
                <a:latin typeface="微软雅黑" panose="020b0503020204020204" pitchFamily="34" charset="-122"/>
                <a:ea typeface="微软雅黑" panose="020b0503020204020204" pitchFamily="34" charset="-122"/>
              </a:rPr>
              <a:t>。</a:t>
            </a:r>
            <a:r>
              <a:rPr lang="en-US" altLang="zh-CN" sz="1000" dirty="1">
                <a:solidFill>
                  <a:schemeClr val="tx1">
                    <a:lumMod val="50000"/>
                    <a:lumOff val="50000"/>
                  </a:schemeClr>
                </a:solidFill>
                <a:latin typeface="微软雅黑" panose="020b0503020204020204" pitchFamily="34" charset="-122"/>
                <a:ea typeface="微软雅黑" panose="020b0503020204020204" pitchFamily="34" charset="-122"/>
              </a:rPr>
              <a:t>2018</a:t>
            </a:r>
            <a:r>
              <a:rPr lang="zh-CN" altLang="zh-CN" sz="1000" dirty="1">
                <a:solidFill>
                  <a:schemeClr val="tx1">
                    <a:lumMod val="50000"/>
                    <a:lumOff val="50000"/>
                  </a:schemeClr>
                </a:solidFill>
                <a:latin typeface="微软雅黑" panose="020b0503020204020204" pitchFamily="34" charset="-122"/>
                <a:ea typeface="微软雅黑" panose="020b0503020204020204" pitchFamily="34" charset="-122"/>
              </a:rPr>
              <a:t>年，粉末冶金市场规模预计达</a:t>
            </a:r>
            <a:r>
              <a:rPr lang="en-US" altLang="zh-CN" sz="1000" dirty="1">
                <a:solidFill>
                  <a:schemeClr val="tx1">
                    <a:lumMod val="50000"/>
                    <a:lumOff val="50000"/>
                  </a:schemeClr>
                </a:solidFill>
                <a:latin typeface="微软雅黑" panose="020b0503020204020204" pitchFamily="34" charset="-122"/>
                <a:ea typeface="微软雅黑" panose="020b0503020204020204" pitchFamily="34" charset="-122"/>
              </a:rPr>
              <a:t>69</a:t>
            </a:r>
            <a:r>
              <a:rPr lang="zh-CN" altLang="zh-CN" sz="1000" dirty="1">
                <a:solidFill>
                  <a:schemeClr val="tx1">
                    <a:lumMod val="50000"/>
                    <a:lumOff val="50000"/>
                  </a:schemeClr>
                </a:solidFill>
                <a:latin typeface="微软雅黑" panose="020b0503020204020204" pitchFamily="34" charset="-122"/>
                <a:ea typeface="微软雅黑" panose="020b0503020204020204" pitchFamily="34" charset="-122"/>
              </a:rPr>
              <a:t>亿，实现稳定增长。</a:t>
            </a:r>
          </a:p>
          <a:p>
            <a:pPr>
              <a:lnSpc>
                <a:spcPct val="150000"/>
              </a:lnSpc>
            </a:pPr>
            <a:endParaRPr lang="en-US" altLang="zh-CN" sz="10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endParaRPr lang="zh-CN" altLang="en-US" sz="14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zh-CN" sz="1000" dirty="1">
                <a:solidFill>
                  <a:schemeClr val="tx1">
                    <a:lumMod val="50000"/>
                    <a:lumOff val="50000"/>
                  </a:schemeClr>
                </a:solidFill>
                <a:latin typeface="微软雅黑" panose="020b0503020204020204" pitchFamily="34" charset="-122"/>
                <a:ea typeface="微软雅黑" panose="020b0503020204020204" pitchFamily="34" charset="-122"/>
              </a:rPr>
              <a:t>委托方国外某著名钢铁制造集团，其生产的轿车外板广泛用于汽车制造。委托方希望通过对国内粉末冶金整体市场概况及主要从事粉末冶金生产的</a:t>
            </a:r>
            <a:r>
              <a:rPr lang="en-US" altLang="zh-CN" sz="1000" dirty="1">
                <a:solidFill>
                  <a:schemeClr val="tx1">
                    <a:lumMod val="50000"/>
                    <a:lumOff val="50000"/>
                  </a:schemeClr>
                </a:solidFill>
                <a:latin typeface="微软雅黑" panose="020b0503020204020204" pitchFamily="34" charset="-122"/>
                <a:ea typeface="微软雅黑" panose="020b0503020204020204" pitchFamily="34" charset="-122"/>
              </a:rPr>
              <a:t>20</a:t>
            </a:r>
            <a:r>
              <a:rPr lang="zh-CN" altLang="zh-CN" sz="1000" dirty="1">
                <a:solidFill>
                  <a:schemeClr val="tx1">
                    <a:lumMod val="50000"/>
                    <a:lumOff val="50000"/>
                  </a:schemeClr>
                </a:solidFill>
                <a:latin typeface="微软雅黑" panose="020b0503020204020204" pitchFamily="34" charset="-122"/>
                <a:ea typeface="微软雅黑" panose="020b0503020204020204" pitchFamily="34" charset="-122"/>
              </a:rPr>
              <a:t>家企业进行调研，了解国内粉末冶金的市场竞争态势，市场格局、采购情况等内容，从而为委托方进入中国市场提供策略指引。</a:t>
            </a:r>
          </a:p>
          <a:p>
            <a:pPr>
              <a:lnSpc>
                <a:spcPct val="150000"/>
              </a:lnSpc>
            </a:pPr>
            <a:endParaRPr lang="en-US" altLang="zh-CN" sz="10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endParaRPr lang="zh-CN" altLang="en-US" sz="14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zh-CN" sz="1000" dirty="1">
                <a:solidFill>
                  <a:schemeClr val="tx1">
                    <a:lumMod val="50000"/>
                    <a:lumOff val="50000"/>
                  </a:schemeClr>
                </a:solidFill>
                <a:latin typeface="微软雅黑" panose="020b0503020204020204" pitchFamily="34" charset="-122"/>
                <a:ea typeface="微软雅黑" panose="020b0503020204020204" pitchFamily="34" charset="-122"/>
              </a:rPr>
              <a:t>国内粉末冶金整体市场概况。</a:t>
            </a:r>
            <a:r>
              <a:rPr lang="en-US" altLang="zh-CN" sz="1000" dirty="1">
                <a:solidFill>
                  <a:schemeClr val="tx1">
                    <a:lumMod val="50000"/>
                    <a:lumOff val="50000"/>
                  </a:schemeClr>
                </a:solidFill>
                <a:latin typeface="微软雅黑" panose="020b0503020204020204" pitchFamily="34" charset="-122"/>
                <a:ea typeface="微软雅黑" panose="020b0503020204020204" pitchFamily="34" charset="-122"/>
              </a:rPr>
              <a:t>20</a:t>
            </a:r>
            <a:r>
              <a:rPr lang="zh-CN" altLang="zh-CN" sz="1000" dirty="1">
                <a:solidFill>
                  <a:schemeClr val="tx1">
                    <a:lumMod val="50000"/>
                    <a:lumOff val="50000"/>
                  </a:schemeClr>
                </a:solidFill>
                <a:latin typeface="微软雅黑" panose="020b0503020204020204" pitchFamily="34" charset="-122"/>
                <a:ea typeface="微软雅黑" panose="020b0503020204020204" pitchFamily="34" charset="-122"/>
              </a:rPr>
              <a:t>家粉末冶金生产企业下游应用对象，原材料采购策略及采购情况。</a:t>
            </a:r>
          </a:p>
        </p:txBody>
      </p:sp>
    </p:spTree>
    <p:extLst>
      <p:ext uri="{BB962C8B-B14F-4D97-AF65-F5344CB8AC3E}">
        <p14:creationId xmlns:p14="http://schemas.microsoft.com/office/powerpoint/2010/main" val="2605394261"/>
      </p:ext>
    </p:extLst>
  </p:cSld>
  <p:clrMapOvr>
    <a:masterClrMapping/>
  </p:clrMapOvr>
  <p:transition spd="fast"/>
  <p:timing>
    <p:tnLst>
      <p:par>
        <p:cTn id="1"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pic>
        <p:nvPicPr>
          <p:cNvPr id="25" name="图片 24"/>
          <p:cNvPicPr/>
          <p:nvPr/>
        </p:nvPicPr>
        <p:blipFill>
          <a:blip r:embed="rId2"/>
          <a:srcRect/>
          <a:stretch>
            <a:fillRect/>
          </a:stretch>
        </p:blipFill>
        <p:spPr>
          <a:xfrm>
            <a:off x="480326" y="5761892"/>
            <a:ext cx="4987024" cy="1972407"/>
          </a:xfrm>
          <a:prstGeom prst="rect"/>
        </p:spPr>
      </p:pic>
      <p:pic>
        <p:nvPicPr>
          <p:cNvPr id="17" name="图片 16"/>
          <p:cNvPicPr/>
          <p:nvPr/>
        </p:nvPicPr>
        <p:blipFill>
          <a:blip r:embed="rId3"/>
          <a:srcRect/>
          <a:stretch>
            <a:fillRect/>
          </a:stretch>
        </p:blipFill>
        <p:spPr>
          <a:xfrm>
            <a:off x="518426" y="4252552"/>
            <a:ext cx="1788099" cy="1099874"/>
          </a:xfrm>
          <a:prstGeom prst="rect"/>
        </p:spPr>
      </p:pic>
      <p:pic>
        <p:nvPicPr>
          <p:cNvPr id="13" name="图片 12"/>
          <p:cNvPicPr/>
          <p:nvPr/>
        </p:nvPicPr>
        <p:blipFill>
          <a:blip r:embed="rId4"/>
          <a:srcRect/>
          <a:stretch>
            <a:fillRect/>
          </a:stretch>
        </p:blipFill>
        <p:spPr>
          <a:xfrm>
            <a:off x="2247207" y="789807"/>
            <a:ext cx="3389460" cy="2058168"/>
          </a:xfrm>
          <a:prstGeom prst="rect"/>
        </p:spPr>
      </p:pic>
      <p:sp>
        <p:nvSpPr>
          <p:cNvPr id="3" name="矩形 2"/>
          <p:cNvSpPr/>
          <p:nvPr/>
        </p:nvSpPr>
        <p:spPr>
          <a:xfrm>
            <a:off x="463550" y="549749"/>
            <a:ext cx="1698625" cy="2312450"/>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4" name="矩形 3"/>
          <p:cNvSpPr/>
          <p:nvPr/>
        </p:nvSpPr>
        <p:spPr>
          <a:xfrm>
            <a:off x="2238375" y="549748"/>
            <a:ext cx="3410257" cy="2312451"/>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6" name="矩形 5"/>
          <p:cNvSpPr/>
          <p:nvPr/>
        </p:nvSpPr>
        <p:spPr>
          <a:xfrm>
            <a:off x="463551" y="2962275"/>
            <a:ext cx="5185082" cy="2455927"/>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7" name="矩形 6"/>
          <p:cNvSpPr/>
          <p:nvPr/>
        </p:nvSpPr>
        <p:spPr>
          <a:xfrm>
            <a:off x="471182" y="5547652"/>
            <a:ext cx="5177450" cy="2183001"/>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2" name="矩形 1"/>
          <p:cNvSpPr/>
          <p:nvPr/>
        </p:nvSpPr>
        <p:spPr>
          <a:xfrm>
            <a:off x="471182" y="764124"/>
            <a:ext cx="1690993" cy="1957459"/>
          </a:xfrm>
          <a:prstGeom prst="rect"/>
        </p:spPr>
        <p:txBody>
          <a:bodyPr wrap="square">
            <a:spAutoFit/>
          </a:bodyPr>
          <a:lstStyle/>
          <a:p>
            <a:pPr marL="85725" lvl="0" indent="-85725" defTabSz="801705">
              <a:lnSpc>
                <a:spcPct val="150000"/>
              </a:lnSpc>
              <a:spcBef>
                <a:spcPct val="20000"/>
              </a:spcBef>
              <a:buBlip>
                <a:blip r:embed="rId5"/>
              </a:buBlip>
              <a:defRPr/>
            </a:pPr>
            <a:r>
              <a:rPr lang="zh-CN" altLang="en-US" sz="600" dirty="1">
                <a:solidFill>
                  <a:schemeClr val="tx1">
                    <a:lumMod val="75000"/>
                    <a:lumOff val="25000"/>
                  </a:schemeClr>
                </a:solidFill>
                <a:latin typeface="微软雅黑" pitchFamily="34" charset="-122"/>
                <a:ea typeface="微软雅黑" pitchFamily="34" charset="-122"/>
                <a:cs typeface="Arial" pitchFamily="34" charset="0"/>
              </a:rPr>
              <a:t> 调查企业：</a:t>
            </a:r>
            <a:r>
              <a:rPr lang="en-US" altLang="zh-TW" sz="600" kern="0" dirty="1">
                <a:solidFill>
                  <a:schemeClr val="tx1">
                    <a:lumMod val="75000"/>
                    <a:lumOff val="25000"/>
                  </a:schemeClr>
                </a:solidFill>
                <a:latin typeface="微软雅黑" pitchFamily="34" charset="-122"/>
                <a:ea typeface="微软雅黑" pitchFamily="34" charset="-122"/>
              </a:rPr>
              <a:t>30</a:t>
            </a:r>
            <a:r>
              <a:rPr lang="zh-TW" altLang="en-US" sz="600" kern="0" dirty="1">
                <a:solidFill>
                  <a:schemeClr val="tx1">
                    <a:lumMod val="75000"/>
                    <a:lumOff val="25000"/>
                  </a:schemeClr>
                </a:solidFill>
                <a:latin typeface="微软雅黑" pitchFamily="34" charset="-122"/>
                <a:ea typeface="微软雅黑" pitchFamily="34" charset="-122"/>
              </a:rPr>
              <a:t>家粉末冶金企业</a:t>
            </a:r>
            <a:endParaRPr lang="en-US" altLang="zh-CN" sz="600">
              <a:solidFill>
                <a:schemeClr val="tx1">
                  <a:lumMod val="75000"/>
                  <a:lumOff val="25000"/>
                </a:schemeClr>
              </a:solidFill>
              <a:latin typeface="微软雅黑" pitchFamily="34" charset="-122"/>
              <a:ea typeface="微软雅黑" pitchFamily="34" charset="-122"/>
              <a:cs typeface="Arial" pitchFamily="34" charset="0"/>
            </a:endParaRPr>
          </a:p>
          <a:p>
            <a:pPr marL="85725" lvl="0" indent="-85725" defTabSz="801705">
              <a:lnSpc>
                <a:spcPct val="150000"/>
              </a:lnSpc>
              <a:spcBef>
                <a:spcPct val="20000"/>
              </a:spcBef>
              <a:buBlip>
                <a:blip r:embed="rId5"/>
              </a:buBlip>
              <a:defRPr/>
            </a:pPr>
            <a:r>
              <a:rPr lang="zh-CN" altLang="en-US" sz="600" dirty="1">
                <a:solidFill>
                  <a:schemeClr val="tx1">
                    <a:lumMod val="75000"/>
                    <a:lumOff val="25000"/>
                  </a:schemeClr>
                </a:solidFill>
                <a:latin typeface="微软雅黑" pitchFamily="34" charset="-122"/>
                <a:ea typeface="微软雅黑" pitchFamily="34" charset="-122"/>
                <a:cs typeface="Arial" pitchFamily="34" charset="0"/>
              </a:rPr>
              <a:t> 调查对象：</a:t>
            </a:r>
            <a:endParaRPr lang="en-US" altLang="zh-CN" sz="600">
              <a:solidFill>
                <a:schemeClr val="tx1">
                  <a:lumMod val="75000"/>
                  <a:lumOff val="25000"/>
                </a:schemeClr>
              </a:solidFill>
              <a:latin typeface="微软雅黑" pitchFamily="34" charset="-122"/>
              <a:ea typeface="微软雅黑" pitchFamily="34" charset="-122"/>
              <a:cs typeface="Arial" pitchFamily="34" charset="0"/>
            </a:endParaRPr>
          </a:p>
          <a:p>
            <a:pPr marL="85725" lvl="0" indent="-85725" defTabSz="801705">
              <a:lnSpc>
                <a:spcPct val="150000"/>
              </a:lnSpc>
              <a:spcBef>
                <a:spcPct val="20000"/>
              </a:spcBef>
              <a:buBlip>
                <a:blip r:embed="rId5"/>
              </a:buBlip>
              <a:defRPr/>
            </a:pPr>
            <a:r>
              <a:rPr lang="zh-CN" altLang="en-US" sz="600" dirty="1">
                <a:solidFill>
                  <a:schemeClr val="tx1">
                    <a:lumMod val="75000"/>
                    <a:lumOff val="25000"/>
                  </a:schemeClr>
                </a:solidFill>
                <a:latin typeface="微软雅黑" pitchFamily="34" charset="-122"/>
                <a:ea typeface="微软雅黑" pitchFamily="34" charset="-122"/>
                <a:cs typeface="Arial" pitchFamily="34" charset="0"/>
              </a:rPr>
              <a:t> 调查方法：</a:t>
            </a:r>
            <a:r>
              <a:rPr lang="zh-TW" altLang="en-US" sz="600" dirty="1">
                <a:solidFill>
                  <a:schemeClr val="tx1">
                    <a:lumMod val="75000"/>
                    <a:lumOff val="25000"/>
                  </a:schemeClr>
                </a:solidFill>
                <a:latin typeface="微软雅黑" pitchFamily="34" charset="-122"/>
                <a:ea typeface="微软雅黑" pitchFamily="34" charset="-122"/>
                <a:cs typeface="Arial" pitchFamily="34" charset="0"/>
              </a:rPr>
              <a:t>实地访谈</a:t>
            </a:r>
            <a:r>
              <a:rPr lang="en-US" altLang="zh-TW" sz="600" dirty="1">
                <a:solidFill>
                  <a:schemeClr val="tx1">
                    <a:lumMod val="75000"/>
                    <a:lumOff val="25000"/>
                  </a:schemeClr>
                </a:solidFill>
                <a:latin typeface="微软雅黑" pitchFamily="34" charset="-122"/>
                <a:ea typeface="微软雅黑" pitchFamily="34" charset="-122"/>
                <a:cs typeface="Arial" pitchFamily="34" charset="0"/>
              </a:rPr>
              <a:t>+</a:t>
            </a:r>
            <a:r>
              <a:rPr lang="zh-CN" altLang="en-US" sz="600" dirty="1">
                <a:solidFill>
                  <a:schemeClr val="tx1">
                    <a:lumMod val="75000"/>
                    <a:lumOff val="25000"/>
                  </a:schemeClr>
                </a:solidFill>
                <a:latin typeface="微软雅黑" pitchFamily="34" charset="-122"/>
                <a:ea typeface="微软雅黑" pitchFamily="34" charset="-122"/>
                <a:cs typeface="Arial" pitchFamily="34" charset="0"/>
              </a:rPr>
              <a:t>电话访问</a:t>
            </a:r>
          </a:p>
          <a:p>
            <a:pPr marL="85725" lvl="0" indent="-85725" defTabSz="801705">
              <a:lnSpc>
                <a:spcPct val="150000"/>
              </a:lnSpc>
              <a:spcBef>
                <a:spcPct val="20000"/>
              </a:spcBef>
              <a:buBlip>
                <a:blip r:embed="rId5"/>
              </a:buBlip>
              <a:defRPr/>
            </a:pPr>
            <a:r>
              <a:rPr lang="zh-CN" altLang="en-US" sz="600" dirty="1">
                <a:solidFill>
                  <a:schemeClr val="tx1">
                    <a:lumMod val="75000"/>
                    <a:lumOff val="25000"/>
                  </a:schemeClr>
                </a:solidFill>
                <a:latin typeface="微软雅黑" pitchFamily="34" charset="-122"/>
                <a:ea typeface="微软雅黑" pitchFamily="34" charset="-122"/>
                <a:cs typeface="Arial" pitchFamily="34" charset="0"/>
              </a:rPr>
              <a:t> 调查样本量：各类调查对象共计</a:t>
            </a:r>
            <a:r>
              <a:rPr lang="en-US" altLang="zh-CN" sz="600" dirty="1">
                <a:solidFill>
                  <a:schemeClr val="tx1">
                    <a:lumMod val="75000"/>
                    <a:lumOff val="25000"/>
                  </a:schemeClr>
                </a:solidFill>
                <a:latin typeface="微软雅黑" pitchFamily="34" charset="-122"/>
                <a:ea typeface="微软雅黑" pitchFamily="34" charset="-122"/>
                <a:cs typeface="Arial" pitchFamily="34" charset="0"/>
              </a:rPr>
              <a:t>102</a:t>
            </a:r>
            <a:r>
              <a:rPr lang="zh-CN" altLang="en-US" sz="600" dirty="1">
                <a:solidFill>
                  <a:schemeClr val="tx1">
                    <a:lumMod val="75000"/>
                    <a:lumOff val="25000"/>
                  </a:schemeClr>
                </a:solidFill>
                <a:latin typeface="微软雅黑" pitchFamily="34" charset="-122"/>
                <a:ea typeface="微软雅黑" pitchFamily="34" charset="-122"/>
                <a:cs typeface="Arial" pitchFamily="34" charset="0"/>
              </a:rPr>
              <a:t>人</a:t>
            </a:r>
            <a:endParaRPr lang="en-US" altLang="zh-CN" sz="600">
              <a:solidFill>
                <a:schemeClr val="tx1">
                  <a:lumMod val="75000"/>
                  <a:lumOff val="25000"/>
                </a:schemeClr>
              </a:solidFill>
              <a:latin typeface="微软雅黑" pitchFamily="34" charset="-122"/>
              <a:ea typeface="微软雅黑" pitchFamily="34" charset="-122"/>
              <a:cs typeface="Arial" pitchFamily="34" charset="0"/>
            </a:endParaRPr>
          </a:p>
          <a:p>
            <a:pPr marL="85725" lvl="0" indent="-85725" defTabSz="801705">
              <a:lnSpc>
                <a:spcPct val="150000"/>
              </a:lnSpc>
              <a:spcBef>
                <a:spcPct val="20000"/>
              </a:spcBef>
              <a:buBlip>
                <a:blip r:embed="rId5"/>
              </a:buBlip>
              <a:defRPr/>
            </a:pPr>
            <a:r>
              <a:rPr lang="en-US" altLang="zh-CN" sz="600" dirty="1">
                <a:solidFill>
                  <a:schemeClr val="tx1">
                    <a:lumMod val="75000"/>
                    <a:lumOff val="25000"/>
                  </a:schemeClr>
                </a:solidFill>
                <a:latin typeface="微软雅黑" pitchFamily="34" charset="-122"/>
                <a:ea typeface="微软雅黑" pitchFamily="34" charset="-122"/>
                <a:cs typeface="Arial" pitchFamily="34" charset="0"/>
              </a:rPr>
              <a:t> </a:t>
            </a:r>
            <a:r>
              <a:rPr lang="zh-CN" altLang="en-US" sz="600" dirty="1">
                <a:solidFill>
                  <a:schemeClr val="tx1">
                    <a:lumMod val="75000"/>
                    <a:lumOff val="25000"/>
                  </a:schemeClr>
                </a:solidFill>
                <a:latin typeface="微软雅黑" pitchFamily="34" charset="-122"/>
                <a:ea typeface="微软雅黑" pitchFamily="34" charset="-122"/>
                <a:cs typeface="Arial" pitchFamily="34" charset="0"/>
              </a:rPr>
              <a:t>调查内容：</a:t>
            </a:r>
            <a:endParaRPr lang="en-US" altLang="zh-CN" sz="600">
              <a:solidFill>
                <a:schemeClr val="tx1">
                  <a:lumMod val="75000"/>
                  <a:lumOff val="25000"/>
                </a:schemeClr>
              </a:solidFill>
              <a:latin typeface="微软雅黑" pitchFamily="34" charset="-122"/>
              <a:ea typeface="微软雅黑" pitchFamily="34" charset="-122"/>
              <a:cs typeface="Arial" pitchFamily="34" charset="0"/>
            </a:endParaRPr>
          </a:p>
          <a:p>
            <a:pPr marL="265113" lvl="1" indent="-84138" defTabSz="801705">
              <a:lnSpc>
                <a:spcPct val="150000"/>
              </a:lnSpc>
              <a:spcBef>
                <a:spcPct val="20000"/>
              </a:spcBef>
              <a:buFont typeface="Wingdings" panose="05000000000000000000" pitchFamily="2" charset="2"/>
              <a:buChar char="ü"/>
              <a:defRPr/>
            </a:pPr>
            <a:r>
              <a:rPr lang="zh-TW" altLang="en-US" sz="600" kern="0" dirty="1">
                <a:solidFill>
                  <a:schemeClr val="tx1">
                    <a:lumMod val="75000"/>
                    <a:lumOff val="25000"/>
                  </a:schemeClr>
                </a:solidFill>
                <a:latin typeface="微软雅黑" pitchFamily="34" charset="-122"/>
                <a:ea typeface="微软雅黑" pitchFamily="34" charset="-122"/>
                <a:cs typeface="Arial" pitchFamily="34" charset="0"/>
              </a:rPr>
              <a:t>公司产能、产量、销量</a:t>
            </a:r>
            <a:endParaRPr lang="en-US" altLang="zh-TW" sz="600" kern="0">
              <a:solidFill>
                <a:schemeClr val="tx1">
                  <a:lumMod val="75000"/>
                  <a:lumOff val="25000"/>
                </a:schemeClr>
              </a:solidFill>
              <a:latin typeface="微软雅黑" pitchFamily="34" charset="-122"/>
              <a:ea typeface="微软雅黑" pitchFamily="34" charset="-122"/>
              <a:cs typeface="Arial" pitchFamily="34" charset="0"/>
            </a:endParaRPr>
          </a:p>
          <a:p>
            <a:pPr marL="265113" lvl="1" indent="-84138" defTabSz="801705">
              <a:lnSpc>
                <a:spcPct val="150000"/>
              </a:lnSpc>
              <a:spcBef>
                <a:spcPct val="20000"/>
              </a:spcBef>
              <a:buFont typeface="Wingdings" panose="05000000000000000000" pitchFamily="2" charset="2"/>
              <a:buChar char="ü"/>
              <a:defRPr/>
            </a:pPr>
            <a:r>
              <a:rPr lang="zh-TW" altLang="en-US" sz="600" kern="0" dirty="1">
                <a:solidFill>
                  <a:schemeClr val="tx1">
                    <a:lumMod val="75000"/>
                    <a:lumOff val="25000"/>
                  </a:schemeClr>
                </a:solidFill>
                <a:latin typeface="微软雅黑" pitchFamily="34" charset="-122"/>
                <a:ea typeface="微软雅黑" pitchFamily="34" charset="-122"/>
                <a:cs typeface="Arial" pitchFamily="34" charset="0"/>
              </a:rPr>
              <a:t>公司未来规划</a:t>
            </a:r>
            <a:endParaRPr lang="en-US" altLang="zh-TW" sz="600" kern="0">
              <a:solidFill>
                <a:schemeClr val="tx1">
                  <a:lumMod val="75000"/>
                  <a:lumOff val="25000"/>
                </a:schemeClr>
              </a:solidFill>
              <a:latin typeface="微软雅黑" pitchFamily="34" charset="-122"/>
              <a:ea typeface="微软雅黑" pitchFamily="34" charset="-122"/>
              <a:cs typeface="Arial" pitchFamily="34" charset="0"/>
            </a:endParaRPr>
          </a:p>
          <a:p>
            <a:pPr marL="265113" lvl="1" indent="-84138" defTabSz="801705">
              <a:lnSpc>
                <a:spcPct val="150000"/>
              </a:lnSpc>
              <a:spcBef>
                <a:spcPct val="20000"/>
              </a:spcBef>
              <a:buFont typeface="Wingdings" panose="05000000000000000000" pitchFamily="2" charset="2"/>
              <a:buChar char="ü"/>
              <a:defRPr/>
            </a:pPr>
            <a:r>
              <a:rPr lang="zh-TW" altLang="en-US" sz="600" kern="0" dirty="1">
                <a:solidFill>
                  <a:schemeClr val="tx1">
                    <a:lumMod val="75000"/>
                    <a:lumOff val="25000"/>
                  </a:schemeClr>
                </a:solidFill>
                <a:latin typeface="微软雅黑" pitchFamily="34" charset="-122"/>
                <a:ea typeface="微软雅黑" pitchFamily="34" charset="-122"/>
                <a:cs typeface="Arial" pitchFamily="34" charset="0"/>
              </a:rPr>
              <a:t>粉末冶金产品下游应用客户</a:t>
            </a:r>
            <a:endParaRPr lang="en-US" altLang="zh-TW" sz="600" kern="0">
              <a:solidFill>
                <a:schemeClr val="tx1">
                  <a:lumMod val="75000"/>
                  <a:lumOff val="25000"/>
                </a:schemeClr>
              </a:solidFill>
              <a:latin typeface="微软雅黑" pitchFamily="34" charset="-122"/>
              <a:ea typeface="微软雅黑" pitchFamily="34" charset="-122"/>
              <a:cs typeface="Arial" pitchFamily="34" charset="0"/>
            </a:endParaRPr>
          </a:p>
          <a:p>
            <a:pPr marL="265113" lvl="1" indent="-84138" defTabSz="801705">
              <a:lnSpc>
                <a:spcPct val="150000"/>
              </a:lnSpc>
              <a:spcBef>
                <a:spcPct val="20000"/>
              </a:spcBef>
              <a:buFont typeface="Wingdings" panose="05000000000000000000" pitchFamily="2" charset="2"/>
              <a:buChar char="ü"/>
              <a:defRPr/>
            </a:pPr>
            <a:r>
              <a:rPr lang="zh-TW" altLang="en-US" sz="600" kern="0" dirty="1">
                <a:solidFill>
                  <a:schemeClr val="tx1">
                    <a:lumMod val="75000"/>
                    <a:lumOff val="25000"/>
                  </a:schemeClr>
                </a:solidFill>
                <a:latin typeface="微软雅黑" pitchFamily="34" charset="-122"/>
                <a:ea typeface="微软雅黑" pitchFamily="34" charset="-122"/>
                <a:cs typeface="Arial" pitchFamily="34" charset="0"/>
              </a:rPr>
              <a:t>铁粉采购主要供应商</a:t>
            </a:r>
            <a:endParaRPr lang="en-US" altLang="zh-TW" sz="600" kern="0">
              <a:solidFill>
                <a:schemeClr val="tx1">
                  <a:lumMod val="75000"/>
                  <a:lumOff val="25000"/>
                </a:schemeClr>
              </a:solidFill>
              <a:latin typeface="微软雅黑" pitchFamily="34" charset="-122"/>
              <a:ea typeface="微软雅黑" pitchFamily="34" charset="-122"/>
              <a:cs typeface="Arial" pitchFamily="34" charset="0"/>
            </a:endParaRPr>
          </a:p>
          <a:p>
            <a:pPr marL="265113" lvl="1" indent="-84138" defTabSz="801705">
              <a:lnSpc>
                <a:spcPct val="150000"/>
              </a:lnSpc>
              <a:spcBef>
                <a:spcPct val="20000"/>
              </a:spcBef>
              <a:buFont typeface="Wingdings" panose="05000000000000000000" pitchFamily="2" charset="2"/>
              <a:buChar char="ü"/>
              <a:defRPr/>
            </a:pPr>
            <a:r>
              <a:rPr lang="zh-TW" altLang="en-US" sz="600" kern="0" dirty="1">
                <a:solidFill>
                  <a:schemeClr val="tx1">
                    <a:lumMod val="75000"/>
                    <a:lumOff val="25000"/>
                  </a:schemeClr>
                </a:solidFill>
                <a:latin typeface="微软雅黑" pitchFamily="34" charset="-122"/>
                <a:ea typeface="微软雅黑" pitchFamily="34" charset="-122"/>
                <a:cs typeface="Arial" pitchFamily="34" charset="0"/>
              </a:rPr>
              <a:t>铁粉采购量、采购价格</a:t>
            </a:r>
            <a:endParaRPr lang="en-US" altLang="zh-TW" sz="600" kern="0">
              <a:solidFill>
                <a:schemeClr val="tx1">
                  <a:lumMod val="75000"/>
                  <a:lumOff val="25000"/>
                </a:schemeClr>
              </a:solidFill>
              <a:latin typeface="微软雅黑" pitchFamily="34" charset="-122"/>
              <a:ea typeface="微软雅黑" pitchFamily="34" charset="-122"/>
              <a:cs typeface="Arial" pitchFamily="34" charset="0"/>
            </a:endParaRPr>
          </a:p>
          <a:p>
            <a:pPr marL="265113" lvl="1" indent="-84138" defTabSz="801705">
              <a:lnSpc>
                <a:spcPct val="150000"/>
              </a:lnSpc>
              <a:spcBef>
                <a:spcPct val="20000"/>
              </a:spcBef>
              <a:buFont typeface="Wingdings" panose="05000000000000000000" pitchFamily="2" charset="2"/>
              <a:buChar char="ü"/>
              <a:defRPr/>
            </a:pPr>
            <a:r>
              <a:rPr lang="en-US" altLang="zh-CN" sz="600" kern="0" dirty="1">
                <a:solidFill>
                  <a:schemeClr val="tx1">
                    <a:lumMod val="75000"/>
                    <a:lumOff val="25000"/>
                  </a:schemeClr>
                </a:solidFill>
                <a:latin typeface="微软雅黑" pitchFamily="34" charset="-122"/>
                <a:ea typeface="微软雅黑" pitchFamily="34" charset="-122"/>
                <a:cs typeface="Arial" pitchFamily="34" charset="0"/>
              </a:rPr>
              <a:t>……</a:t>
            </a:r>
            <a:endParaRPr lang="zh-CN" altLang="en-US" sz="600">
              <a:solidFill>
                <a:schemeClr val="tx1">
                  <a:lumMod val="75000"/>
                  <a:lumOff val="25000"/>
                </a:schemeClr>
              </a:solidFill>
              <a:latin typeface="微软雅黑" pitchFamily="34" charset="-122"/>
              <a:ea typeface="微软雅黑" pitchFamily="34" charset="-122"/>
              <a:cs typeface="Arial" pitchFamily="34" charset="0"/>
            </a:endParaRPr>
          </a:p>
          <a:p>
            <a:pPr marL="85725" lvl="0" indent="-85725" defTabSz="801705">
              <a:lnSpc>
                <a:spcPct val="150000"/>
              </a:lnSpc>
              <a:spcBef>
                <a:spcPct val="20000"/>
              </a:spcBef>
              <a:buBlip>
                <a:blip r:embed="rId5"/>
              </a:buBlip>
              <a:defRPr/>
            </a:pPr>
            <a:r>
              <a:rPr lang="zh-CN" altLang="en-US" sz="600" dirty="1">
                <a:solidFill>
                  <a:schemeClr val="tx1">
                    <a:lumMod val="75000"/>
                    <a:lumOff val="25000"/>
                  </a:schemeClr>
                </a:solidFill>
                <a:latin typeface="微软雅黑" pitchFamily="34" charset="-122"/>
                <a:ea typeface="微软雅黑" pitchFamily="34" charset="-122"/>
                <a:cs typeface="Arial" pitchFamily="34" charset="0"/>
              </a:rPr>
              <a:t> 调查执行时间：</a:t>
            </a:r>
            <a:r>
              <a:rPr lang="en-US" altLang="zh-CN" sz="600" dirty="1">
                <a:solidFill>
                  <a:schemeClr val="tx1">
                    <a:lumMod val="75000"/>
                    <a:lumOff val="25000"/>
                  </a:schemeClr>
                </a:solidFill>
                <a:latin typeface="微软雅黑" pitchFamily="34" charset="-122"/>
                <a:ea typeface="微软雅黑" pitchFamily="34" charset="-122"/>
                <a:cs typeface="Arial" pitchFamily="34" charset="0"/>
              </a:rPr>
              <a:t>2016</a:t>
            </a:r>
            <a:r>
              <a:rPr lang="zh-CN" altLang="en-US" sz="600" dirty="1">
                <a:solidFill>
                  <a:schemeClr val="tx1">
                    <a:lumMod val="75000"/>
                    <a:lumOff val="25000"/>
                  </a:schemeClr>
                </a:solidFill>
                <a:latin typeface="微软雅黑" pitchFamily="34" charset="-122"/>
                <a:ea typeface="微软雅黑" pitchFamily="34" charset="-122"/>
                <a:cs typeface="Arial" pitchFamily="34" charset="0"/>
              </a:rPr>
              <a:t>年</a:t>
            </a:r>
            <a:r>
              <a:rPr lang="en-US" altLang="zh-CN" sz="600" dirty="1">
                <a:solidFill>
                  <a:schemeClr val="tx1">
                    <a:lumMod val="75000"/>
                    <a:lumOff val="25000"/>
                  </a:schemeClr>
                </a:solidFill>
                <a:latin typeface="微软雅黑" pitchFamily="34" charset="-122"/>
                <a:ea typeface="微软雅黑" pitchFamily="34" charset="-122"/>
                <a:cs typeface="Arial" pitchFamily="34" charset="0"/>
              </a:rPr>
              <a:t>1-5</a:t>
            </a:r>
            <a:r>
              <a:rPr lang="zh-CN" altLang="en-US" sz="600" dirty="1">
                <a:solidFill>
                  <a:schemeClr val="tx1">
                    <a:lumMod val="75000"/>
                    <a:lumOff val="25000"/>
                  </a:schemeClr>
                </a:solidFill>
                <a:latin typeface="微软雅黑" pitchFamily="34" charset="-122"/>
                <a:ea typeface="微软雅黑" pitchFamily="34" charset="-122"/>
                <a:cs typeface="Arial" pitchFamily="34" charset="0"/>
              </a:rPr>
              <a:t>月</a:t>
            </a:r>
            <a:endParaRPr lang="en-US" altLang="zh-CN" sz="600">
              <a:solidFill>
                <a:schemeClr val="tx1">
                  <a:lumMod val="75000"/>
                  <a:lumOff val="25000"/>
                </a:schemeClr>
              </a:solidFill>
              <a:latin typeface="微软雅黑" pitchFamily="34" charset="-122"/>
              <a:ea typeface="微软雅黑" pitchFamily="34" charset="-122"/>
              <a:cs typeface="Arial" pitchFamily="34" charset="0"/>
            </a:endParaRPr>
          </a:p>
        </p:txBody>
      </p:sp>
      <p:sp>
        <p:nvSpPr>
          <p:cNvPr id="11" name="矩形 10"/>
          <p:cNvSpPr/>
          <p:nvPr/>
        </p:nvSpPr>
        <p:spPr>
          <a:xfrm>
            <a:off x="469483" y="557084"/>
            <a:ext cx="1443314" cy="184827"/>
          </a:xfrm>
          <a:prstGeom prst="rect"/>
          <a:solidFill>
            <a:srgbClr val="9BBB59"/>
          </a:solidFill>
          <a:ln w="25400" cap="flat" cmpd="sng" algn="ctr">
            <a:noFill/>
            <a:prstDash val="solid"/>
          </a:ln>
          <a:effectLst/>
        </p:spPr>
        <p:txBody>
          <a:bodyPr rtlCol="0" anchor="ctr"/>
          <a:lstStyle/>
          <a:p>
            <a:pPr marL="0" marR="0" lvl="0" indent="0" algn="ctr" defTabSz="801705" fontAlgn="auto" eaLnBrk="1" latinLnBrk="0" hangingPunct="1">
              <a:lnSpc>
                <a:spcPct val="100000"/>
              </a:lnSpc>
              <a:spcBef>
                <a:spcPct val="0"/>
              </a:spcBef>
              <a:spcAft>
                <a:spcPct val="0"/>
              </a:spcAft>
              <a:buClrTx/>
              <a:buSzTx/>
              <a:buFontTx/>
              <a:buNone/>
              <a:defRPr/>
            </a:pPr>
            <a:r>
              <a:rPr kumimoji="0" lang="zh-TW" altLang="en-US" sz="800" b="1" i="0" u="none" strike="noStrike" kern="0" cap="none" spc="0" normalizeH="0" baseline="0" noProof="0" dirty="1">
                <a:ln>
                  <a:noFill/>
                </a:ln>
                <a:solidFill>
                  <a:prstClr val="white"/>
                </a:solidFill>
                <a:effectLst/>
                <a:uLnTx/>
                <a:uFillTx/>
                <a:latin typeface="微软雅黑" pitchFamily="34" charset="-122"/>
                <a:ea typeface="微软雅黑" pitchFamily="34" charset="-122"/>
                <a:cs typeface="+mn-cs"/>
              </a:rPr>
              <a:t>项目调查说明</a:t>
            </a:r>
            <a:endParaRPr kumimoji="0" lang="zh-CN" altLang="en-US" sz="800" b="1" i="0" u="none" strike="noStrike" kern="0" cap="none" spc="0" normalizeH="0" baseline="0" noProof="0">
              <a:ln>
                <a:noFill/>
              </a:ln>
              <a:solidFill>
                <a:prstClr val="white"/>
              </a:solidFill>
              <a:effectLst/>
              <a:uLnTx/>
              <a:uFillTx/>
              <a:latin typeface="微软雅黑" pitchFamily="34" charset="-122"/>
              <a:ea typeface="微软雅黑" pitchFamily="34" charset="-122"/>
              <a:cs typeface="+mn-cs"/>
            </a:endParaRPr>
          </a:p>
        </p:txBody>
      </p:sp>
      <p:sp>
        <p:nvSpPr>
          <p:cNvPr id="14" name="矩形 13"/>
          <p:cNvSpPr/>
          <p:nvPr/>
        </p:nvSpPr>
        <p:spPr>
          <a:xfrm>
            <a:off x="2245199" y="556316"/>
            <a:ext cx="1443314" cy="184827"/>
          </a:xfrm>
          <a:prstGeom prst="rect"/>
          <a:solidFill>
            <a:srgbClr val="9BBB59"/>
          </a:solidFill>
          <a:ln w="25400" cap="flat" cmpd="sng" algn="ctr">
            <a:noFill/>
            <a:prstDash val="solid"/>
          </a:ln>
          <a:effectLst/>
        </p:spPr>
        <p:txBody>
          <a:bodyPr rtlCol="0" anchor="ctr"/>
          <a:lstStyle/>
          <a:p>
            <a:pPr marL="0" marR="0" lvl="0" indent="0" algn="ctr" defTabSz="801705" fontAlgn="auto" eaLnBrk="1" latinLnBrk="0" hangingPunct="1">
              <a:lnSpc>
                <a:spcPct val="100000"/>
              </a:lnSpc>
              <a:spcBef>
                <a:spcPct val="0"/>
              </a:spcBef>
              <a:spcAft>
                <a:spcPct val="0"/>
              </a:spcAft>
              <a:buClrTx/>
              <a:buSzTx/>
              <a:buFontTx/>
              <a:buNone/>
              <a:defRPr/>
            </a:pPr>
            <a:r>
              <a:rPr lang="zh-CN" altLang="en-US" sz="800" b="1" kern="0" dirty="1">
                <a:solidFill>
                  <a:prstClr val="white"/>
                </a:solidFill>
                <a:latin typeface="微软雅黑" pitchFamily="34" charset="-122"/>
                <a:ea typeface="微软雅黑" pitchFamily="34" charset="-122"/>
              </a:rPr>
              <a:t>行业整体趋势</a:t>
            </a:r>
            <a:endParaRPr kumimoji="0" lang="zh-CN" altLang="en-US" sz="800" b="1" i="0" u="none" strike="noStrike" kern="0" cap="none" spc="0" normalizeH="0" baseline="0" noProof="0">
              <a:ln>
                <a:noFill/>
              </a:ln>
              <a:solidFill>
                <a:prstClr val="white"/>
              </a:solidFill>
              <a:effectLst/>
              <a:uLnTx/>
              <a:uFillTx/>
              <a:latin typeface="微软雅黑" pitchFamily="34" charset="-122"/>
              <a:ea typeface="微软雅黑" pitchFamily="34" charset="-122"/>
              <a:cs typeface="+mn-cs"/>
            </a:endParaRPr>
          </a:p>
        </p:txBody>
      </p:sp>
      <p:sp>
        <p:nvSpPr>
          <p:cNvPr id="16" name="矩形 15"/>
          <p:cNvSpPr/>
          <p:nvPr/>
        </p:nvSpPr>
        <p:spPr>
          <a:xfrm>
            <a:off x="463550" y="3194392"/>
            <a:ext cx="3102225" cy="923330"/>
          </a:xfrm>
          <a:prstGeom prst="rect"/>
        </p:spPr>
        <p:txBody>
          <a:bodyPr wrap="square">
            <a:spAutoFit/>
          </a:bodyPr>
          <a:lstStyle/>
          <a:p>
            <a:pPr marL="144000" lvl="0" indent="-144000" defTabSz="801705">
              <a:lnSpc>
                <a:spcPct val="150000"/>
              </a:lnSpc>
              <a:buFont typeface="Wingdings" panose="05000000000000000000" pitchFamily="2" charset="2"/>
              <a:buChar char="Ø"/>
            </a:pPr>
            <a:r>
              <a:rPr lang="en-US" altLang="zh-TW" sz="600" dirty="1">
                <a:solidFill>
                  <a:schemeClr val="tx1">
                    <a:lumMod val="75000"/>
                    <a:lumOff val="25000"/>
                  </a:schemeClr>
                </a:solidFill>
                <a:latin typeface="微软雅黑" pitchFamily="34" charset="-122"/>
                <a:ea typeface="微软雅黑" pitchFamily="34" charset="-122"/>
              </a:rPr>
              <a:t>DK</a:t>
            </a:r>
            <a:r>
              <a:rPr lang="zh-TW" altLang="en-US" sz="600" dirty="1">
                <a:solidFill>
                  <a:schemeClr val="tx1">
                    <a:lumMod val="75000"/>
                    <a:lumOff val="25000"/>
                  </a:schemeClr>
                </a:solidFill>
                <a:latin typeface="微软雅黑" pitchFamily="34" charset="-122"/>
                <a:ea typeface="微软雅黑" pitchFamily="34" charset="-122"/>
              </a:rPr>
              <a:t>新材料公司为中资企业，</a:t>
            </a:r>
            <a:r>
              <a:rPr lang="en-US" altLang="zh-TW" sz="600" dirty="1">
                <a:solidFill>
                  <a:schemeClr val="tx1">
                    <a:lumMod val="75000"/>
                    <a:lumOff val="25000"/>
                  </a:schemeClr>
                </a:solidFill>
                <a:latin typeface="微软雅黑" pitchFamily="34" charset="-122"/>
                <a:ea typeface="微软雅黑" pitchFamily="34" charset="-122"/>
              </a:rPr>
              <a:t>2008</a:t>
            </a:r>
            <a:r>
              <a:rPr lang="zh-TW" altLang="en-US" sz="600" dirty="1">
                <a:solidFill>
                  <a:schemeClr val="tx1">
                    <a:lumMod val="75000"/>
                    <a:lumOff val="25000"/>
                  </a:schemeClr>
                </a:solidFill>
                <a:latin typeface="微软雅黑" pitchFamily="34" charset="-122"/>
                <a:ea typeface="微软雅黑" pitchFamily="34" charset="-122"/>
              </a:rPr>
              <a:t>年至</a:t>
            </a:r>
            <a:r>
              <a:rPr lang="en-US" altLang="zh-TW" sz="600" dirty="1">
                <a:solidFill>
                  <a:schemeClr val="tx1">
                    <a:lumMod val="75000"/>
                    <a:lumOff val="25000"/>
                  </a:schemeClr>
                </a:solidFill>
                <a:latin typeface="微软雅黑" pitchFamily="34" charset="-122"/>
                <a:ea typeface="微软雅黑" pitchFamily="34" charset="-122"/>
              </a:rPr>
              <a:t>2014</a:t>
            </a:r>
            <a:r>
              <a:rPr lang="zh-TW" altLang="en-US" sz="600" dirty="1">
                <a:solidFill>
                  <a:schemeClr val="tx1">
                    <a:lumMod val="75000"/>
                    <a:lumOff val="25000"/>
                  </a:schemeClr>
                </a:solidFill>
                <a:latin typeface="微软雅黑" pitchFamily="34" charset="-122"/>
                <a:ea typeface="微软雅黑" pitchFamily="34" charset="-122"/>
              </a:rPr>
              <a:t>年产能从</a:t>
            </a:r>
            <a:r>
              <a:rPr lang="en-US" altLang="zh-TW" sz="600" dirty="1">
                <a:solidFill>
                  <a:schemeClr val="tx1">
                    <a:lumMod val="75000"/>
                    <a:lumOff val="25000"/>
                  </a:schemeClr>
                </a:solidFill>
                <a:latin typeface="微软雅黑" pitchFamily="34" charset="-122"/>
                <a:ea typeface="微软雅黑" pitchFamily="34" charset="-122"/>
              </a:rPr>
              <a:t>3</a:t>
            </a:r>
            <a:r>
              <a:rPr lang="zh-TW" altLang="en-US" sz="600" dirty="1">
                <a:solidFill>
                  <a:schemeClr val="tx1">
                    <a:lumMod val="75000"/>
                    <a:lumOff val="25000"/>
                  </a:schemeClr>
                </a:solidFill>
                <a:latin typeface="微软雅黑" pitchFamily="34" charset="-122"/>
                <a:ea typeface="微软雅黑" pitchFamily="34" charset="-122"/>
              </a:rPr>
              <a:t>万吨逐步扩张至</a:t>
            </a:r>
            <a:r>
              <a:rPr lang="en-US" altLang="zh-TW" sz="600" dirty="1">
                <a:solidFill>
                  <a:schemeClr val="tx1">
                    <a:lumMod val="75000"/>
                    <a:lumOff val="25000"/>
                  </a:schemeClr>
                </a:solidFill>
                <a:latin typeface="微软雅黑" pitchFamily="34" charset="-122"/>
                <a:ea typeface="微软雅黑" pitchFamily="34" charset="-122"/>
              </a:rPr>
              <a:t>5</a:t>
            </a:r>
            <a:r>
              <a:rPr lang="zh-TW" altLang="en-US" sz="600" dirty="1">
                <a:solidFill>
                  <a:schemeClr val="tx1">
                    <a:lumMod val="75000"/>
                    <a:lumOff val="25000"/>
                  </a:schemeClr>
                </a:solidFill>
                <a:latin typeface="微软雅黑" pitchFamily="34" charset="-122"/>
                <a:ea typeface="微软雅黑" pitchFamily="34" charset="-122"/>
              </a:rPr>
              <a:t>万吨。</a:t>
            </a:r>
            <a:r>
              <a:rPr lang="en-US" altLang="zh-TW" sz="600" dirty="1">
                <a:solidFill>
                  <a:schemeClr val="tx1">
                    <a:lumMod val="75000"/>
                    <a:lumOff val="25000"/>
                  </a:schemeClr>
                </a:solidFill>
                <a:latin typeface="微软雅黑" pitchFamily="34" charset="-122"/>
                <a:ea typeface="微软雅黑" pitchFamily="34" charset="-122"/>
              </a:rPr>
              <a:t>2014</a:t>
            </a:r>
            <a:r>
              <a:rPr lang="zh-TW" altLang="en-US" sz="600" dirty="1">
                <a:solidFill>
                  <a:schemeClr val="tx1">
                    <a:lumMod val="75000"/>
                    <a:lumOff val="25000"/>
                  </a:schemeClr>
                </a:solidFill>
                <a:latin typeface="微软雅黑" pitchFamily="34" charset="-122"/>
                <a:ea typeface="微软雅黑" pitchFamily="34" charset="-122"/>
              </a:rPr>
              <a:t>至</a:t>
            </a:r>
            <a:r>
              <a:rPr lang="en-US" altLang="zh-TW" sz="600" dirty="1">
                <a:solidFill>
                  <a:schemeClr val="tx1">
                    <a:lumMod val="75000"/>
                    <a:lumOff val="25000"/>
                  </a:schemeClr>
                </a:solidFill>
                <a:latin typeface="微软雅黑" pitchFamily="34" charset="-122"/>
                <a:ea typeface="微软雅黑" pitchFamily="34" charset="-122"/>
              </a:rPr>
              <a:t>2015</a:t>
            </a:r>
            <a:r>
              <a:rPr lang="zh-TW" altLang="en-US" sz="600" dirty="1">
                <a:solidFill>
                  <a:schemeClr val="tx1">
                    <a:lumMod val="75000"/>
                    <a:lumOff val="25000"/>
                  </a:schemeClr>
                </a:solidFill>
                <a:latin typeface="微软雅黑" pitchFamily="34" charset="-122"/>
                <a:ea typeface="微软雅黑" pitchFamily="34" charset="-122"/>
              </a:rPr>
              <a:t>年，考量到市场整体环境不景气，停止扩张产能。</a:t>
            </a:r>
            <a:endParaRPr lang="en-US" altLang="zh-TW" sz="600">
              <a:solidFill>
                <a:schemeClr val="tx1">
                  <a:lumMod val="75000"/>
                  <a:lumOff val="25000"/>
                </a:schemeClr>
              </a:solidFill>
              <a:latin typeface="微软雅黑" pitchFamily="34" charset="-122"/>
              <a:ea typeface="微软雅黑" pitchFamily="34" charset="-122"/>
            </a:endParaRPr>
          </a:p>
          <a:p>
            <a:pPr marL="144000" lvl="0" indent="-144000" defTabSz="801705">
              <a:lnSpc>
                <a:spcPct val="150000"/>
              </a:lnSpc>
              <a:buFont typeface="Wingdings" panose="05000000000000000000" pitchFamily="2" charset="2"/>
              <a:buChar char="Ø"/>
            </a:pPr>
            <a:r>
              <a:rPr lang="zh-TW" altLang="en-US" sz="600" dirty="1">
                <a:solidFill>
                  <a:schemeClr val="tx1">
                    <a:lumMod val="75000"/>
                    <a:lumOff val="25000"/>
                  </a:schemeClr>
                </a:solidFill>
                <a:latin typeface="微软雅黑" pitchFamily="34" charset="-122"/>
                <a:ea typeface="微软雅黑" pitchFamily="34" charset="-122"/>
              </a:rPr>
              <a:t>从</a:t>
            </a:r>
            <a:r>
              <a:rPr lang="en-US" altLang="zh-TW" sz="600" dirty="1">
                <a:solidFill>
                  <a:schemeClr val="tx1">
                    <a:lumMod val="75000"/>
                    <a:lumOff val="25000"/>
                  </a:schemeClr>
                </a:solidFill>
                <a:latin typeface="微软雅黑" pitchFamily="34" charset="-122"/>
                <a:ea typeface="微软雅黑" pitchFamily="34" charset="-122"/>
              </a:rPr>
              <a:t>2014</a:t>
            </a:r>
            <a:r>
              <a:rPr lang="zh-TW" altLang="en-US" sz="600" dirty="1">
                <a:solidFill>
                  <a:schemeClr val="tx1">
                    <a:lumMod val="75000"/>
                    <a:lumOff val="25000"/>
                  </a:schemeClr>
                </a:solidFill>
                <a:latin typeface="微软雅黑" pitchFamily="34" charset="-122"/>
                <a:ea typeface="微软雅黑" pitchFamily="34" charset="-122"/>
              </a:rPr>
              <a:t>到</a:t>
            </a:r>
            <a:r>
              <a:rPr lang="en-US" altLang="zh-TW" sz="600" dirty="1">
                <a:solidFill>
                  <a:schemeClr val="tx1">
                    <a:lumMod val="75000"/>
                    <a:lumOff val="25000"/>
                  </a:schemeClr>
                </a:solidFill>
                <a:latin typeface="微软雅黑" pitchFamily="34" charset="-122"/>
                <a:ea typeface="微软雅黑" pitchFamily="34" charset="-122"/>
              </a:rPr>
              <a:t>2015</a:t>
            </a:r>
            <a:r>
              <a:rPr lang="zh-TW" altLang="en-US" sz="600" dirty="1">
                <a:solidFill>
                  <a:schemeClr val="tx1">
                    <a:lumMod val="75000"/>
                    <a:lumOff val="25000"/>
                  </a:schemeClr>
                </a:solidFill>
                <a:latin typeface="微软雅黑" pitchFamily="34" charset="-122"/>
                <a:ea typeface="微软雅黑" pitchFamily="34" charset="-122"/>
              </a:rPr>
              <a:t>年，产量与销量都呈现缓步增长。其中，产能利用率上升幅度较大，产销率则略有下滑。</a:t>
            </a:r>
            <a:endParaRPr lang="en-US" altLang="zh-TW" sz="600">
              <a:solidFill>
                <a:schemeClr val="tx1">
                  <a:lumMod val="75000"/>
                  <a:lumOff val="25000"/>
                </a:schemeClr>
              </a:solidFill>
              <a:latin typeface="微软雅黑" pitchFamily="34" charset="-122"/>
              <a:ea typeface="微软雅黑" pitchFamily="34" charset="-122"/>
            </a:endParaRPr>
          </a:p>
          <a:p>
            <a:pPr marL="144000" lvl="0" indent="-144000" defTabSz="801705">
              <a:lnSpc>
                <a:spcPct val="150000"/>
              </a:lnSpc>
              <a:buFont typeface="Wingdings" panose="05000000000000000000" pitchFamily="2" charset="2"/>
              <a:buChar char="Ø"/>
            </a:pPr>
            <a:r>
              <a:rPr lang="zh-TW" altLang="en-US" sz="600" dirty="1">
                <a:solidFill>
                  <a:schemeClr val="tx1">
                    <a:lumMod val="75000"/>
                    <a:lumOff val="25000"/>
                  </a:schemeClr>
                </a:solidFill>
                <a:latin typeface="微软雅黑" pitchFamily="34" charset="-122"/>
                <a:ea typeface="微软雅黑" pitchFamily="34" charset="-122"/>
              </a:rPr>
              <a:t>计划到</a:t>
            </a:r>
            <a:r>
              <a:rPr lang="en-US" altLang="zh-TW" sz="600" dirty="1">
                <a:solidFill>
                  <a:schemeClr val="tx1">
                    <a:lumMod val="75000"/>
                    <a:lumOff val="25000"/>
                  </a:schemeClr>
                </a:solidFill>
                <a:latin typeface="微软雅黑" pitchFamily="34" charset="-122"/>
                <a:ea typeface="微软雅黑" pitchFamily="34" charset="-122"/>
              </a:rPr>
              <a:t>2020</a:t>
            </a:r>
            <a:r>
              <a:rPr lang="zh-TW" altLang="en-US" sz="600" dirty="1">
                <a:solidFill>
                  <a:schemeClr val="tx1">
                    <a:lumMod val="75000"/>
                    <a:lumOff val="25000"/>
                  </a:schemeClr>
                </a:solidFill>
                <a:latin typeface="微软雅黑" pitchFamily="34" charset="-122"/>
                <a:ea typeface="微软雅黑" pitchFamily="34" charset="-122"/>
              </a:rPr>
              <a:t>年，</a:t>
            </a:r>
            <a:r>
              <a:rPr lang="en-US" altLang="zh-TW" sz="600" dirty="1">
                <a:solidFill>
                  <a:schemeClr val="tx1">
                    <a:lumMod val="75000"/>
                    <a:lumOff val="25000"/>
                  </a:schemeClr>
                </a:solidFill>
                <a:latin typeface="微软雅黑" pitchFamily="34" charset="-122"/>
                <a:ea typeface="微软雅黑" pitchFamily="34" charset="-122"/>
              </a:rPr>
              <a:t>DK</a:t>
            </a:r>
            <a:r>
              <a:rPr lang="zh-TW" altLang="en-US" sz="600" dirty="1">
                <a:solidFill>
                  <a:schemeClr val="tx1">
                    <a:lumMod val="75000"/>
                    <a:lumOff val="25000"/>
                  </a:schemeClr>
                </a:solidFill>
                <a:latin typeface="微软雅黑" pitchFamily="34" charset="-122"/>
                <a:ea typeface="微软雅黑" pitchFamily="34" charset="-122"/>
              </a:rPr>
              <a:t>新材料公司将进一步扩大产能至</a:t>
            </a:r>
            <a:r>
              <a:rPr lang="en-US" altLang="zh-TW" sz="600" dirty="1">
                <a:solidFill>
                  <a:schemeClr val="tx1">
                    <a:lumMod val="75000"/>
                    <a:lumOff val="25000"/>
                  </a:schemeClr>
                </a:solidFill>
                <a:latin typeface="微软雅黑" pitchFamily="34" charset="-122"/>
                <a:ea typeface="微软雅黑" pitchFamily="34" charset="-122"/>
              </a:rPr>
              <a:t>12</a:t>
            </a:r>
            <a:r>
              <a:rPr lang="zh-TW" altLang="en-US" sz="600" dirty="1">
                <a:solidFill>
                  <a:schemeClr val="tx1">
                    <a:lumMod val="75000"/>
                    <a:lumOff val="25000"/>
                  </a:schemeClr>
                </a:solidFill>
                <a:latin typeface="微软雅黑" pitchFamily="34" charset="-122"/>
                <a:ea typeface="微软雅黑" pitchFamily="34" charset="-122"/>
              </a:rPr>
              <a:t>万吨，成长</a:t>
            </a:r>
            <a:r>
              <a:rPr lang="en-US" altLang="zh-TW" sz="600" dirty="1">
                <a:solidFill>
                  <a:schemeClr val="tx1">
                    <a:lumMod val="75000"/>
                    <a:lumOff val="25000"/>
                  </a:schemeClr>
                </a:solidFill>
                <a:latin typeface="微软雅黑" pitchFamily="34" charset="-122"/>
                <a:ea typeface="微软雅黑" pitchFamily="34" charset="-122"/>
              </a:rPr>
              <a:t>240</a:t>
            </a:r>
            <a:r>
              <a:rPr lang="zh-TW" altLang="en-US" sz="600" dirty="1">
                <a:solidFill>
                  <a:schemeClr val="tx1">
                    <a:lumMod val="75000"/>
                    <a:lumOff val="25000"/>
                  </a:schemeClr>
                </a:solidFill>
                <a:latin typeface="微软雅黑" pitchFamily="34" charset="-122"/>
                <a:ea typeface="微软雅黑" pitchFamily="34" charset="-122"/>
              </a:rPr>
              <a:t>％，并同步拉高产量与销量规模。</a:t>
            </a:r>
            <a:endParaRPr lang="en-US" altLang="zh-TW" sz="600">
              <a:solidFill>
                <a:schemeClr val="tx1">
                  <a:lumMod val="75000"/>
                  <a:lumOff val="25000"/>
                </a:schemeClr>
              </a:solidFill>
              <a:latin typeface="微软雅黑" pitchFamily="34" charset="-122"/>
              <a:ea typeface="微软雅黑" pitchFamily="34" charset="-122"/>
            </a:endParaRPr>
          </a:p>
        </p:txBody>
      </p:sp>
      <p:pic>
        <p:nvPicPr>
          <p:cNvPr id="18" name="图片 17"/>
          <p:cNvPicPr/>
          <p:nvPr/>
        </p:nvPicPr>
        <p:blipFill>
          <a:blip r:embed="rId6"/>
          <a:srcRect/>
          <a:stretch>
            <a:fillRect/>
          </a:stretch>
        </p:blipFill>
        <p:spPr>
          <a:xfrm>
            <a:off x="2449694" y="4252552"/>
            <a:ext cx="1443696" cy="1108324"/>
          </a:xfrm>
          <a:prstGeom prst="rect"/>
        </p:spPr>
      </p:pic>
      <p:pic>
        <p:nvPicPr>
          <p:cNvPr id="20" name="图片 19"/>
          <p:cNvPicPr/>
          <p:nvPr/>
        </p:nvPicPr>
        <p:blipFill>
          <a:blip r:embed="rId7"/>
          <a:srcRect/>
          <a:stretch>
            <a:fillRect/>
          </a:stretch>
        </p:blipFill>
        <p:spPr>
          <a:xfrm>
            <a:off x="4036559" y="4206635"/>
            <a:ext cx="1539656" cy="1145791"/>
          </a:xfrm>
          <a:prstGeom prst="rect"/>
        </p:spPr>
      </p:pic>
      <p:sp>
        <p:nvSpPr>
          <p:cNvPr id="21" name="矩形 20"/>
          <p:cNvSpPr/>
          <p:nvPr/>
        </p:nvSpPr>
        <p:spPr>
          <a:xfrm>
            <a:off x="469483" y="2967342"/>
            <a:ext cx="3101990" cy="184827"/>
          </a:xfrm>
          <a:prstGeom prst="rect"/>
          <a:solidFill>
            <a:srgbClr val="9BBB59"/>
          </a:solidFill>
          <a:ln w="25400" cap="flat" cmpd="sng" algn="ctr">
            <a:noFill/>
            <a:prstDash val="solid"/>
          </a:ln>
          <a:effectLst/>
        </p:spPr>
        <p:txBody>
          <a:bodyPr rtlCol="0" anchor="ctr"/>
          <a:lstStyle/>
          <a:p>
            <a:pPr marL="0" marR="0" lvl="0" indent="0" algn="ctr" defTabSz="801705" fontAlgn="auto" eaLnBrk="1" latinLnBrk="0" hangingPunct="1">
              <a:lnSpc>
                <a:spcPct val="100000"/>
              </a:lnSpc>
              <a:spcBef>
                <a:spcPct val="0"/>
              </a:spcBef>
              <a:spcAft>
                <a:spcPct val="0"/>
              </a:spcAft>
              <a:buClrTx/>
              <a:buSzTx/>
              <a:buFontTx/>
              <a:buNone/>
              <a:defRPr/>
            </a:pPr>
            <a:r>
              <a:rPr lang="zh-CN" altLang="en-US" sz="800" b="1" kern="0" dirty="1">
                <a:solidFill>
                  <a:prstClr val="white"/>
                </a:solidFill>
                <a:latin typeface="微软雅黑" pitchFamily="34" charset="-122"/>
                <a:ea typeface="微软雅黑" pitchFamily="34" charset="-122"/>
              </a:rPr>
              <a:t>调查公司</a:t>
            </a:r>
            <a:r>
              <a:rPr lang="en-US" altLang="zh-CN" sz="800" b="1" kern="0" dirty="1">
                <a:solidFill>
                  <a:prstClr val="white"/>
                </a:solidFill>
                <a:latin typeface="微软雅黑" pitchFamily="34" charset="-122"/>
                <a:ea typeface="微软雅黑" pitchFamily="34" charset="-122"/>
              </a:rPr>
              <a:t>1</a:t>
            </a:r>
            <a:r>
              <a:rPr lang="zh-CN" altLang="en-US" sz="800" b="1" kern="0" dirty="1">
                <a:solidFill>
                  <a:prstClr val="white"/>
                </a:solidFill>
                <a:latin typeface="微软雅黑" pitchFamily="34" charset="-122"/>
                <a:ea typeface="微软雅黑" pitchFamily="34" charset="-122"/>
              </a:rPr>
              <a:t>基本情况和下游应用</a:t>
            </a:r>
            <a:endParaRPr kumimoji="0" lang="zh-CN" altLang="en-US" sz="800" b="1" i="0" u="none" strike="noStrike" kern="0" cap="none" spc="0" normalizeH="0" baseline="0" noProof="0">
              <a:ln>
                <a:noFill/>
              </a:ln>
              <a:solidFill>
                <a:prstClr val="white"/>
              </a:solidFill>
              <a:effectLst/>
              <a:uLnTx/>
              <a:uFillTx/>
              <a:latin typeface="微软雅黑" pitchFamily="34" charset="-122"/>
              <a:ea typeface="微软雅黑" pitchFamily="34" charset="-122"/>
              <a:cs typeface="+mn-cs"/>
            </a:endParaRPr>
          </a:p>
        </p:txBody>
      </p:sp>
      <p:pic>
        <p:nvPicPr>
          <p:cNvPr id="23" name="图片 22"/>
          <p:cNvPicPr/>
          <p:nvPr/>
        </p:nvPicPr>
        <p:blipFill>
          <a:blip r:embed="rId8"/>
          <a:srcRect/>
          <a:stretch>
            <a:fillRect/>
          </a:stretch>
        </p:blipFill>
        <p:spPr>
          <a:xfrm>
            <a:off x="3575713" y="3163658"/>
            <a:ext cx="2058441" cy="996593"/>
          </a:xfrm>
          <a:prstGeom prst="rect"/>
        </p:spPr>
      </p:pic>
      <p:sp>
        <p:nvSpPr>
          <p:cNvPr id="26" name="矩形 25"/>
          <p:cNvSpPr/>
          <p:nvPr/>
        </p:nvSpPr>
        <p:spPr>
          <a:xfrm>
            <a:off x="479510" y="5554477"/>
            <a:ext cx="1443314" cy="184827"/>
          </a:xfrm>
          <a:prstGeom prst="rect"/>
          <a:solidFill>
            <a:srgbClr val="9BBB59"/>
          </a:solidFill>
          <a:ln w="25400" cap="flat" cmpd="sng" algn="ctr">
            <a:noFill/>
            <a:prstDash val="solid"/>
          </a:ln>
          <a:effectLst/>
        </p:spPr>
        <p:txBody>
          <a:bodyPr rtlCol="0" anchor="ctr"/>
          <a:lstStyle/>
          <a:p>
            <a:pPr marL="0" marR="0" lvl="0" indent="0" algn="ctr" defTabSz="801705" fontAlgn="auto" eaLnBrk="1" latinLnBrk="0" hangingPunct="1">
              <a:lnSpc>
                <a:spcPct val="100000"/>
              </a:lnSpc>
              <a:spcBef>
                <a:spcPct val="0"/>
              </a:spcBef>
              <a:spcAft>
                <a:spcPct val="0"/>
              </a:spcAft>
              <a:buClrTx/>
              <a:buSzTx/>
              <a:buFontTx/>
              <a:buNone/>
              <a:defRPr/>
            </a:pPr>
            <a:r>
              <a:rPr kumimoji="0" lang="zh-CN" altLang="en-US" sz="800" b="1" i="0" u="none" strike="noStrike" kern="0" cap="none" spc="0" normalizeH="0" baseline="0" noProof="0" dirty="1">
                <a:ln>
                  <a:noFill/>
                </a:ln>
                <a:solidFill>
                  <a:prstClr val="white"/>
                </a:solidFill>
                <a:effectLst/>
                <a:uLnTx/>
                <a:uFillTx/>
                <a:latin typeface="微软雅黑" pitchFamily="34" charset="-122"/>
                <a:ea typeface="微软雅黑" pitchFamily="34" charset="-122"/>
                <a:cs typeface="+mn-cs"/>
              </a:rPr>
              <a:t>供应商进入流程</a:t>
            </a:r>
          </a:p>
        </p:txBody>
      </p:sp>
    </p:spTree>
    <p:extLst>
      <p:ext uri="{BB962C8B-B14F-4D97-AF65-F5344CB8AC3E}">
        <p14:creationId xmlns:p14="http://schemas.microsoft.com/office/powerpoint/2010/main" val="3577091039"/>
      </p:ext>
    </p:extLst>
  </p:cSld>
  <p:clrMapOvr>
    <a:masterClrMapping/>
  </p:clrMapOvr>
  <p:transition spd="fast"/>
  <p:timing>
    <p:tnLst>
      <p:par>
        <p:cTn id="1"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pic>
        <p:nvPicPr>
          <p:cNvPr id="26" name="图片 25"/>
          <p:cNvPicPr/>
          <p:nvPr/>
        </p:nvPicPr>
        <p:blipFill>
          <a:blip r:embed="rId2"/>
          <a:srcRect/>
          <a:stretch>
            <a:fillRect/>
          </a:stretch>
        </p:blipFill>
        <p:spPr>
          <a:xfrm>
            <a:off x="497851" y="6093005"/>
            <a:ext cx="5143655" cy="1650820"/>
          </a:xfrm>
          <a:prstGeom prst="rect"/>
        </p:spPr>
      </p:pic>
      <p:pic>
        <p:nvPicPr>
          <p:cNvPr id="25" name="图片 24"/>
          <p:cNvPicPr/>
          <p:nvPr/>
        </p:nvPicPr>
        <p:blipFill>
          <a:blip r:embed="rId3"/>
          <a:srcRect/>
          <a:stretch>
            <a:fillRect/>
          </a:stretch>
        </p:blipFill>
        <p:spPr>
          <a:xfrm>
            <a:off x="2838449" y="4303564"/>
            <a:ext cx="2599363" cy="1297520"/>
          </a:xfrm>
          <a:prstGeom prst="rect"/>
        </p:spPr>
      </p:pic>
      <p:pic>
        <p:nvPicPr>
          <p:cNvPr id="19" name="图片 18"/>
          <p:cNvPicPr/>
          <p:nvPr/>
        </p:nvPicPr>
        <p:blipFill>
          <a:blip r:embed="rId4"/>
          <a:srcRect/>
          <a:stretch>
            <a:fillRect/>
          </a:stretch>
        </p:blipFill>
        <p:spPr>
          <a:xfrm>
            <a:off x="3124178" y="2921596"/>
            <a:ext cx="2552095" cy="1189458"/>
          </a:xfrm>
          <a:prstGeom prst="rect"/>
        </p:spPr>
      </p:pic>
      <p:pic>
        <p:nvPicPr>
          <p:cNvPr id="15" name="图片 14"/>
          <p:cNvPicPr/>
          <p:nvPr/>
        </p:nvPicPr>
        <p:blipFill>
          <a:blip r:embed="rId5"/>
          <a:srcRect/>
          <a:stretch>
            <a:fillRect/>
          </a:stretch>
        </p:blipFill>
        <p:spPr>
          <a:xfrm>
            <a:off x="3368047" y="1967028"/>
            <a:ext cx="2270753" cy="933620"/>
          </a:xfrm>
          <a:prstGeom prst="rect"/>
        </p:spPr>
      </p:pic>
      <p:pic>
        <p:nvPicPr>
          <p:cNvPr id="20" name="图片 19"/>
          <p:cNvPicPr/>
          <p:nvPr/>
        </p:nvPicPr>
        <p:blipFill>
          <a:blip r:embed="rId6"/>
          <a:srcRect/>
          <a:stretch>
            <a:fillRect/>
          </a:stretch>
        </p:blipFill>
        <p:spPr>
          <a:xfrm>
            <a:off x="3263274" y="793357"/>
            <a:ext cx="2388226" cy="1078421"/>
          </a:xfrm>
          <a:prstGeom prst="rect"/>
        </p:spPr>
      </p:pic>
      <p:sp>
        <p:nvSpPr>
          <p:cNvPr id="3" name="矩形 2"/>
          <p:cNvSpPr/>
          <p:nvPr/>
        </p:nvSpPr>
        <p:spPr>
          <a:xfrm>
            <a:off x="463550" y="527910"/>
            <a:ext cx="2698750" cy="3653565"/>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4" name="矩形 3"/>
          <p:cNvSpPr/>
          <p:nvPr/>
        </p:nvSpPr>
        <p:spPr>
          <a:xfrm>
            <a:off x="3244223" y="527910"/>
            <a:ext cx="2407277" cy="3653565"/>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16" name="矩形 15"/>
          <p:cNvSpPr/>
          <p:nvPr/>
        </p:nvSpPr>
        <p:spPr>
          <a:xfrm>
            <a:off x="463548" y="4266234"/>
            <a:ext cx="5187951" cy="1361274"/>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28" name="矩形 27"/>
          <p:cNvSpPr/>
          <p:nvPr/>
        </p:nvSpPr>
        <p:spPr>
          <a:xfrm>
            <a:off x="463549" y="5686557"/>
            <a:ext cx="5187950" cy="2058242"/>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8" name="矩形 7"/>
          <p:cNvSpPr/>
          <p:nvPr/>
        </p:nvSpPr>
        <p:spPr>
          <a:xfrm>
            <a:off x="463549" y="736207"/>
            <a:ext cx="2698751" cy="784830"/>
          </a:xfrm>
          <a:prstGeom prst="rect"/>
        </p:spPr>
        <p:txBody>
          <a:bodyPr wrap="square">
            <a:spAutoFit/>
          </a:bodyPr>
          <a:lstStyle/>
          <a:p>
            <a:pPr marL="144000" lvl="0" indent="-144000" defTabSz="801705">
              <a:lnSpc>
                <a:spcPct val="150000"/>
              </a:lnSpc>
              <a:buFont typeface="Wingdings" panose="05000000000000000000" pitchFamily="2" charset="2"/>
              <a:buChar char="Ø"/>
            </a:pPr>
            <a:r>
              <a:rPr lang="zh-TW" altLang="en-US" sz="600" dirty="1">
                <a:solidFill>
                  <a:schemeClr val="tx1">
                    <a:lumMod val="75000"/>
                    <a:lumOff val="25000"/>
                  </a:schemeClr>
                </a:solidFill>
                <a:latin typeface="微软雅黑" panose="020b0503020204020204" pitchFamily="34" charset="-122"/>
                <a:ea typeface="微软雅黑" panose="020b0503020204020204" pitchFamily="34" charset="-122"/>
              </a:rPr>
              <a:t>国产铁粉是</a:t>
            </a:r>
            <a:r>
              <a:rPr lang="en-US" altLang="zh-TW" sz="600" dirty="1">
                <a:solidFill>
                  <a:schemeClr val="tx1">
                    <a:lumMod val="75000"/>
                    <a:lumOff val="25000"/>
                  </a:schemeClr>
                </a:solidFill>
                <a:latin typeface="微软雅黑" panose="020b0503020204020204" pitchFamily="34" charset="-122"/>
                <a:ea typeface="微软雅黑" panose="020b0503020204020204" pitchFamily="34" charset="-122"/>
              </a:rPr>
              <a:t>DK</a:t>
            </a:r>
            <a:r>
              <a:rPr lang="zh-TW" altLang="en-US" sz="600" dirty="1">
                <a:solidFill>
                  <a:schemeClr val="tx1">
                    <a:lumMod val="75000"/>
                    <a:lumOff val="25000"/>
                  </a:schemeClr>
                </a:solidFill>
                <a:latin typeface="微软雅黑" panose="020b0503020204020204" pitchFamily="34" charset="-122"/>
                <a:ea typeface="微软雅黑" panose="020b0503020204020204" pitchFamily="34" charset="-122"/>
              </a:rPr>
              <a:t>新材料主要采购来源，最大国产供货商鞍钢，占比</a:t>
            </a:r>
            <a:r>
              <a:rPr lang="en-US" altLang="zh-TW" sz="600" dirty="1">
                <a:solidFill>
                  <a:schemeClr val="tx1">
                    <a:lumMod val="75000"/>
                    <a:lumOff val="25000"/>
                  </a:schemeClr>
                </a:solidFill>
                <a:latin typeface="微软雅黑" panose="020b0503020204020204" pitchFamily="34" charset="-122"/>
                <a:ea typeface="微软雅黑" panose="020b0503020204020204" pitchFamily="34" charset="-122"/>
              </a:rPr>
              <a:t>44.4</a:t>
            </a:r>
            <a:r>
              <a:rPr lang="zh-TW" altLang="en-US" sz="600" dirty="1">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TW" sz="600">
              <a:solidFill>
                <a:schemeClr val="tx1">
                  <a:lumMod val="75000"/>
                  <a:lumOff val="25000"/>
                </a:schemeClr>
              </a:solidFill>
              <a:latin typeface="微软雅黑" panose="020b0503020204020204" pitchFamily="34" charset="-122"/>
              <a:ea typeface="微软雅黑" panose="020b0503020204020204" pitchFamily="34" charset="-122"/>
            </a:endParaRPr>
          </a:p>
          <a:p>
            <a:pPr marL="144000" lvl="0" indent="-144000" defTabSz="801705">
              <a:lnSpc>
                <a:spcPct val="150000"/>
              </a:lnSpc>
              <a:buFont typeface="Wingdings" panose="05000000000000000000" pitchFamily="2" charset="2"/>
              <a:buChar char="Ø"/>
            </a:pPr>
            <a:r>
              <a:rPr lang="zh-TW" altLang="en-US" sz="600" dirty="1">
                <a:solidFill>
                  <a:schemeClr val="tx1">
                    <a:lumMod val="75000"/>
                    <a:lumOff val="25000"/>
                  </a:schemeClr>
                </a:solidFill>
                <a:latin typeface="微软雅黑" panose="020b0503020204020204" pitchFamily="34" charset="-122"/>
                <a:ea typeface="微软雅黑" panose="020b0503020204020204" pitchFamily="34" charset="-122"/>
              </a:rPr>
              <a:t>国外厂家方面，从赫格纳斯采购比重最高，并部分从海格纳斯、魁北克、神户采购。</a:t>
            </a:r>
            <a:endParaRPr lang="en-US" altLang="zh-TW" sz="600">
              <a:solidFill>
                <a:schemeClr val="tx1">
                  <a:lumMod val="75000"/>
                  <a:lumOff val="25000"/>
                </a:schemeClr>
              </a:solidFill>
              <a:latin typeface="微软雅黑" panose="020b0503020204020204" pitchFamily="34" charset="-122"/>
              <a:ea typeface="微软雅黑" panose="020b0503020204020204" pitchFamily="34" charset="-122"/>
            </a:endParaRPr>
          </a:p>
          <a:p>
            <a:pPr marL="144000" lvl="0" indent="-144000" defTabSz="801705">
              <a:lnSpc>
                <a:spcPct val="150000"/>
              </a:lnSpc>
              <a:buFont typeface="Wingdings" panose="05000000000000000000" pitchFamily="2" charset="2"/>
              <a:buChar char="Ø"/>
            </a:pPr>
            <a:r>
              <a:rPr lang="zh-TW" altLang="en-US" sz="600" dirty="1">
                <a:solidFill>
                  <a:schemeClr val="tx1">
                    <a:lumMod val="75000"/>
                    <a:lumOff val="25000"/>
                  </a:schemeClr>
                </a:solidFill>
                <a:latin typeface="微软雅黑" panose="020b0503020204020204" pitchFamily="34" charset="-122"/>
                <a:ea typeface="微软雅黑" panose="020b0503020204020204" pitchFamily="34" charset="-122"/>
              </a:rPr>
              <a:t>尚未从</a:t>
            </a:r>
            <a:r>
              <a:rPr lang="en-US" altLang="zh-TW" sz="600" dirty="1">
                <a:solidFill>
                  <a:schemeClr val="tx1">
                    <a:lumMod val="75000"/>
                    <a:lumOff val="25000"/>
                  </a:schemeClr>
                </a:solidFill>
                <a:latin typeface="微软雅黑" panose="020b0503020204020204" pitchFamily="34" charset="-122"/>
                <a:ea typeface="微软雅黑" panose="020b0503020204020204" pitchFamily="34" charset="-122"/>
              </a:rPr>
              <a:t>JFE</a:t>
            </a:r>
            <a:r>
              <a:rPr lang="zh-TW" altLang="en-US" sz="600" dirty="1">
                <a:solidFill>
                  <a:schemeClr val="tx1">
                    <a:lumMod val="75000"/>
                    <a:lumOff val="25000"/>
                  </a:schemeClr>
                </a:solidFill>
                <a:latin typeface="微软雅黑" panose="020b0503020204020204" pitchFamily="34" charset="-122"/>
                <a:ea typeface="微软雅黑" panose="020b0503020204020204" pitchFamily="34" charset="-122"/>
              </a:rPr>
              <a:t>采购铁粉。</a:t>
            </a:r>
            <a:endParaRPr lang="en-US" altLang="zh-TW" sz="600">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10" name="图片 9"/>
          <p:cNvPicPr/>
          <p:nvPr/>
        </p:nvPicPr>
        <p:blipFill>
          <a:blip r:embed="rId7"/>
          <a:srcRect/>
          <a:stretch>
            <a:fillRect/>
          </a:stretch>
        </p:blipFill>
        <p:spPr>
          <a:xfrm>
            <a:off x="564523" y="1494246"/>
            <a:ext cx="2578727" cy="1217733"/>
          </a:xfrm>
          <a:prstGeom prst="rect"/>
        </p:spPr>
      </p:pic>
      <p:pic>
        <p:nvPicPr>
          <p:cNvPr id="11" name="图片 10"/>
          <p:cNvPicPr/>
          <p:nvPr/>
        </p:nvPicPr>
        <p:blipFill>
          <a:blip r:embed="rId8"/>
          <a:srcRect/>
          <a:stretch>
            <a:fillRect/>
          </a:stretch>
        </p:blipFill>
        <p:spPr>
          <a:xfrm>
            <a:off x="564522" y="2796738"/>
            <a:ext cx="2534883" cy="1230248"/>
          </a:xfrm>
          <a:prstGeom prst="rect"/>
        </p:spPr>
      </p:pic>
      <p:sp>
        <p:nvSpPr>
          <p:cNvPr id="17" name="矩形 16"/>
          <p:cNvSpPr/>
          <p:nvPr/>
        </p:nvSpPr>
        <p:spPr>
          <a:xfrm>
            <a:off x="470372" y="535520"/>
            <a:ext cx="1443314" cy="180000"/>
          </a:xfrm>
          <a:prstGeom prst="rect"/>
          <a:solidFill>
            <a:srgbClr val="9BBB59"/>
          </a:solidFill>
          <a:ln w="25400" cap="flat" cmpd="sng" algn="ctr">
            <a:noFill/>
            <a:prstDash val="solid"/>
          </a:ln>
          <a:effectLst/>
        </p:spPr>
        <p:txBody>
          <a:bodyPr rtlCol="0" anchor="ctr"/>
          <a:lstStyle/>
          <a:p>
            <a:pPr marL="0" marR="0" lvl="0" indent="0" algn="ctr" defTabSz="801705" fontAlgn="auto" eaLnBrk="1" latinLnBrk="0" hangingPunct="1">
              <a:lnSpc>
                <a:spcPct val="100000"/>
              </a:lnSpc>
              <a:spcBef>
                <a:spcPct val="0"/>
              </a:spcBef>
              <a:spcAft>
                <a:spcPct val="0"/>
              </a:spcAft>
              <a:buClrTx/>
              <a:buSzTx/>
              <a:buFontTx/>
              <a:buNone/>
              <a:defRPr/>
            </a:pPr>
            <a:r>
              <a:rPr lang="zh-CN" altLang="en-US" sz="800" b="1" kern="0" noProof="0" dirty="1">
                <a:solidFill>
                  <a:prstClr val="white"/>
                </a:solidFill>
                <a:latin typeface="微软雅黑" pitchFamily="34" charset="-122"/>
                <a:ea typeface="微软雅黑" pitchFamily="34" charset="-122"/>
              </a:rPr>
              <a:t>采购策略</a:t>
            </a:r>
            <a:endParaRPr kumimoji="0" lang="zh-CN" altLang="en-US" sz="800" b="1" i="0" u="none" strike="noStrike" kern="0" cap="none" spc="0" normalizeH="0" baseline="0" noProof="0">
              <a:ln>
                <a:noFill/>
              </a:ln>
              <a:solidFill>
                <a:prstClr val="white"/>
              </a:solidFill>
              <a:effectLst/>
              <a:uLnTx/>
              <a:uFillTx/>
              <a:latin typeface="微软雅黑" pitchFamily="34" charset="-122"/>
              <a:ea typeface="微软雅黑" pitchFamily="34" charset="-122"/>
            </a:endParaRPr>
          </a:p>
        </p:txBody>
      </p:sp>
      <p:sp>
        <p:nvSpPr>
          <p:cNvPr id="22" name="矩形 21"/>
          <p:cNvSpPr/>
          <p:nvPr/>
        </p:nvSpPr>
        <p:spPr>
          <a:xfrm>
            <a:off x="3245816" y="532492"/>
            <a:ext cx="1443314" cy="180000"/>
          </a:xfrm>
          <a:prstGeom prst="rect"/>
          <a:solidFill>
            <a:srgbClr val="9BBB59"/>
          </a:solidFill>
          <a:ln w="25400" cap="flat" cmpd="sng" algn="ctr">
            <a:noFill/>
            <a:prstDash val="solid"/>
          </a:ln>
          <a:effectLst/>
        </p:spPr>
        <p:txBody>
          <a:bodyPr rtlCol="0" anchor="ctr"/>
          <a:lstStyle/>
          <a:p>
            <a:pPr lvl="0" algn="ctr" defTabSz="801705"/>
            <a:r>
              <a:rPr lang="zh-CN" altLang="en-US" sz="800" b="1" kern="0" dirty="1">
                <a:solidFill>
                  <a:prstClr val="white"/>
                </a:solidFill>
                <a:latin typeface="微软雅黑" pitchFamily="34" charset="-122"/>
                <a:ea typeface="微软雅黑" pitchFamily="34" charset="-122"/>
              </a:rPr>
              <a:t>进口铁粉采购情况</a:t>
            </a:r>
          </a:p>
        </p:txBody>
      </p:sp>
      <p:sp>
        <p:nvSpPr>
          <p:cNvPr id="23" name="矩形 22"/>
          <p:cNvSpPr/>
          <p:nvPr/>
        </p:nvSpPr>
        <p:spPr>
          <a:xfrm>
            <a:off x="467850" y="4271573"/>
            <a:ext cx="2302503" cy="180000"/>
          </a:xfrm>
          <a:prstGeom prst="rect"/>
          <a:solidFill>
            <a:srgbClr val="9BBB59"/>
          </a:solidFill>
          <a:ln w="25400" cap="flat" cmpd="sng" algn="ctr">
            <a:noFill/>
            <a:prstDash val="solid"/>
          </a:ln>
          <a:effectLst/>
        </p:spPr>
        <p:txBody>
          <a:bodyPr rtlCol="0" anchor="ctr"/>
          <a:lstStyle/>
          <a:p>
            <a:pPr marL="0" marR="0" lvl="0" indent="0" algn="ctr" defTabSz="801705" fontAlgn="auto" eaLnBrk="1" latinLnBrk="0" hangingPunct="1">
              <a:lnSpc>
                <a:spcPct val="100000"/>
              </a:lnSpc>
              <a:spcBef>
                <a:spcPct val="0"/>
              </a:spcBef>
              <a:spcAft>
                <a:spcPct val="0"/>
              </a:spcAft>
              <a:buClrTx/>
              <a:buSzTx/>
              <a:buFontTx/>
              <a:buNone/>
              <a:defRPr/>
            </a:pPr>
            <a:r>
              <a:rPr lang="zh-CN" altLang="en-US" sz="800" b="1" kern="0" dirty="1">
                <a:solidFill>
                  <a:prstClr val="white"/>
                </a:solidFill>
                <a:latin typeface="微软雅黑" pitchFamily="34" charset="-122"/>
                <a:ea typeface="微软雅黑" pitchFamily="34" charset="-122"/>
              </a:rPr>
              <a:t>调查公司</a:t>
            </a:r>
            <a:r>
              <a:rPr lang="en-US" altLang="zh-CN" sz="800" b="1" kern="0" dirty="1">
                <a:solidFill>
                  <a:prstClr val="white"/>
                </a:solidFill>
                <a:latin typeface="微软雅黑" pitchFamily="34" charset="-122"/>
                <a:ea typeface="微软雅黑" pitchFamily="34" charset="-122"/>
              </a:rPr>
              <a:t>2</a:t>
            </a:r>
            <a:r>
              <a:rPr lang="zh-CN" altLang="en-US" sz="800" b="1" kern="0" dirty="1">
                <a:solidFill>
                  <a:prstClr val="white"/>
                </a:solidFill>
                <a:latin typeface="微软雅黑" pitchFamily="34" charset="-122"/>
                <a:ea typeface="微软雅黑" pitchFamily="34" charset="-122"/>
              </a:rPr>
              <a:t>基本情况和下游应用</a:t>
            </a:r>
            <a:endParaRPr kumimoji="0" lang="zh-CN" altLang="en-US" sz="800" b="1" i="0" u="none" strike="noStrike" kern="0" cap="none" spc="0" normalizeH="0" baseline="0" noProof="0">
              <a:ln>
                <a:noFill/>
              </a:ln>
              <a:solidFill>
                <a:prstClr val="white"/>
              </a:solidFill>
              <a:effectLst/>
              <a:uLnTx/>
              <a:uFillTx/>
              <a:latin typeface="微软雅黑" pitchFamily="34" charset="-122"/>
              <a:ea typeface="微软雅黑" pitchFamily="34" charset="-122"/>
              <a:cs typeface="+mn-cs"/>
            </a:endParaRPr>
          </a:p>
        </p:txBody>
      </p:sp>
      <p:sp>
        <p:nvSpPr>
          <p:cNvPr id="24" name="矩形 23"/>
          <p:cNvSpPr/>
          <p:nvPr/>
        </p:nvSpPr>
        <p:spPr>
          <a:xfrm>
            <a:off x="488322" y="4540251"/>
            <a:ext cx="2435853" cy="784830"/>
          </a:xfrm>
          <a:prstGeom prst="rect"/>
        </p:spPr>
        <p:txBody>
          <a:bodyPr wrap="square">
            <a:spAutoFit/>
          </a:bodyPr>
          <a:lstStyle/>
          <a:p>
            <a:pPr marL="144000" lvl="0" indent="-144000" defTabSz="801705">
              <a:lnSpc>
                <a:spcPct val="150000"/>
              </a:lnSpc>
              <a:buFont typeface="Wingdings" panose="05000000000000000000" pitchFamily="2" charset="2"/>
              <a:buChar char="Ø"/>
            </a:pPr>
            <a:r>
              <a:rPr lang="zh-TW" altLang="en-US" sz="600" dirty="1">
                <a:solidFill>
                  <a:schemeClr val="tx1">
                    <a:lumMod val="75000"/>
                    <a:lumOff val="25000"/>
                  </a:schemeClr>
                </a:solidFill>
                <a:latin typeface="微软雅黑" pitchFamily="34" charset="-122"/>
                <a:ea typeface="微软雅黑" pitchFamily="34" charset="-122"/>
              </a:rPr>
              <a:t>扬州</a:t>
            </a:r>
            <a:r>
              <a:rPr lang="en-US" altLang="zh-TW" sz="600" dirty="1">
                <a:solidFill>
                  <a:schemeClr val="tx1">
                    <a:lumMod val="75000"/>
                    <a:lumOff val="25000"/>
                  </a:schemeClr>
                </a:solidFill>
                <a:latin typeface="微软雅黑" pitchFamily="34" charset="-122"/>
                <a:ea typeface="微软雅黑" pitchFamily="34" charset="-122"/>
              </a:rPr>
              <a:t>BLD</a:t>
            </a:r>
            <a:r>
              <a:rPr lang="zh-TW" altLang="en-US" sz="600" dirty="1">
                <a:solidFill>
                  <a:schemeClr val="tx1">
                    <a:lumMod val="75000"/>
                    <a:lumOff val="25000"/>
                  </a:schemeClr>
                </a:solidFill>
                <a:latin typeface="微软雅黑" pitchFamily="34" charset="-122"/>
                <a:ea typeface="微软雅黑" pitchFamily="34" charset="-122"/>
              </a:rPr>
              <a:t>为日本、台湾合资企业，产能规模从</a:t>
            </a:r>
            <a:r>
              <a:rPr lang="en-US" altLang="zh-TW" sz="600" dirty="1">
                <a:solidFill>
                  <a:schemeClr val="tx1">
                    <a:lumMod val="75000"/>
                    <a:lumOff val="25000"/>
                  </a:schemeClr>
                </a:solidFill>
                <a:latin typeface="微软雅黑" pitchFamily="34" charset="-122"/>
                <a:ea typeface="微软雅黑" pitchFamily="34" charset="-122"/>
              </a:rPr>
              <a:t>2003</a:t>
            </a:r>
            <a:r>
              <a:rPr lang="zh-TW" altLang="en-US" sz="600" dirty="1">
                <a:solidFill>
                  <a:schemeClr val="tx1">
                    <a:lumMod val="75000"/>
                    <a:lumOff val="25000"/>
                  </a:schemeClr>
                </a:solidFill>
                <a:latin typeface="微软雅黑" pitchFamily="34" charset="-122"/>
                <a:ea typeface="微软雅黑" pitchFamily="34" charset="-122"/>
              </a:rPr>
              <a:t>至</a:t>
            </a:r>
            <a:r>
              <a:rPr lang="en-US" altLang="zh-TW" sz="600" dirty="1">
                <a:solidFill>
                  <a:schemeClr val="tx1">
                    <a:lumMod val="75000"/>
                    <a:lumOff val="25000"/>
                  </a:schemeClr>
                </a:solidFill>
                <a:latin typeface="微软雅黑" pitchFamily="34" charset="-122"/>
                <a:ea typeface="微软雅黑" pitchFamily="34" charset="-122"/>
              </a:rPr>
              <a:t>2014</a:t>
            </a:r>
            <a:r>
              <a:rPr lang="zh-TW" altLang="en-US" sz="600" dirty="1">
                <a:solidFill>
                  <a:schemeClr val="tx1">
                    <a:lumMod val="75000"/>
                    <a:lumOff val="25000"/>
                  </a:schemeClr>
                </a:solidFill>
                <a:latin typeface="微软雅黑" pitchFamily="34" charset="-122"/>
                <a:ea typeface="微软雅黑" pitchFamily="34" charset="-122"/>
              </a:rPr>
              <a:t>年逐步扩张，成长</a:t>
            </a:r>
            <a:r>
              <a:rPr lang="en-US" altLang="zh-TW" sz="600" dirty="1">
                <a:solidFill>
                  <a:schemeClr val="tx1">
                    <a:lumMod val="75000"/>
                    <a:lumOff val="25000"/>
                  </a:schemeClr>
                </a:solidFill>
                <a:latin typeface="微软雅黑" pitchFamily="34" charset="-122"/>
                <a:ea typeface="微软雅黑" pitchFamily="34" charset="-122"/>
              </a:rPr>
              <a:t>300</a:t>
            </a:r>
            <a:r>
              <a:rPr lang="zh-TW" altLang="en-US" sz="600" dirty="1">
                <a:solidFill>
                  <a:schemeClr val="tx1">
                    <a:lumMod val="75000"/>
                    <a:lumOff val="25000"/>
                  </a:schemeClr>
                </a:solidFill>
                <a:latin typeface="微软雅黑" pitchFamily="34" charset="-122"/>
                <a:ea typeface="微软雅黑" pitchFamily="34" charset="-122"/>
              </a:rPr>
              <a:t>％，达到</a:t>
            </a:r>
            <a:r>
              <a:rPr lang="en-US" altLang="zh-TW" sz="600" dirty="1">
                <a:solidFill>
                  <a:schemeClr val="tx1">
                    <a:lumMod val="75000"/>
                    <a:lumOff val="25000"/>
                  </a:schemeClr>
                </a:solidFill>
                <a:latin typeface="微软雅黑" pitchFamily="34" charset="-122"/>
                <a:ea typeface="微软雅黑" pitchFamily="34" charset="-122"/>
              </a:rPr>
              <a:t>1</a:t>
            </a:r>
            <a:r>
              <a:rPr lang="zh-TW" altLang="en-US" sz="600" dirty="1">
                <a:solidFill>
                  <a:schemeClr val="tx1">
                    <a:lumMod val="75000"/>
                    <a:lumOff val="25000"/>
                  </a:schemeClr>
                </a:solidFill>
                <a:latin typeface="微软雅黑" pitchFamily="34" charset="-122"/>
                <a:ea typeface="微软雅黑" pitchFamily="34" charset="-122"/>
              </a:rPr>
              <a:t>万吨</a:t>
            </a:r>
            <a:r>
              <a:rPr lang="en-US" altLang="zh-TW" sz="600" dirty="1">
                <a:solidFill>
                  <a:schemeClr val="tx1">
                    <a:lumMod val="75000"/>
                    <a:lumOff val="25000"/>
                  </a:schemeClr>
                </a:solidFill>
                <a:latin typeface="微软雅黑" panose="020b0503020204020204" pitchFamily="34" charset="-122"/>
                <a:ea typeface="微软雅黑" panose="020b0503020204020204" pitchFamily="34" charset="-122"/>
              </a:rPr>
              <a:t>/</a:t>
            </a:r>
            <a:r>
              <a:rPr lang="zh-TW" altLang="en-US" sz="600" dirty="1">
                <a:solidFill>
                  <a:schemeClr val="tx1">
                    <a:lumMod val="75000"/>
                    <a:lumOff val="25000"/>
                  </a:schemeClr>
                </a:solidFill>
                <a:latin typeface="微软雅黑" panose="020b0503020204020204" pitchFamily="34" charset="-122"/>
                <a:ea typeface="微软雅黑" panose="020b0503020204020204" pitchFamily="34" charset="-122"/>
              </a:rPr>
              <a:t>年。</a:t>
            </a:r>
            <a:endParaRPr lang="en-US" altLang="zh-TW" sz="600">
              <a:solidFill>
                <a:schemeClr val="tx1">
                  <a:lumMod val="75000"/>
                  <a:lumOff val="25000"/>
                </a:schemeClr>
              </a:solidFill>
              <a:latin typeface="微软雅黑" pitchFamily="34" charset="-122"/>
              <a:ea typeface="微软雅黑" pitchFamily="34" charset="-122"/>
            </a:endParaRPr>
          </a:p>
          <a:p>
            <a:pPr marL="144000" lvl="0" indent="-144000" defTabSz="801705">
              <a:lnSpc>
                <a:spcPct val="150000"/>
              </a:lnSpc>
              <a:buFont typeface="Wingdings" panose="05000000000000000000" pitchFamily="2" charset="2"/>
              <a:buChar char="Ø"/>
            </a:pPr>
            <a:r>
              <a:rPr lang="zh-TW" altLang="en-US" sz="600" dirty="1">
                <a:solidFill>
                  <a:schemeClr val="tx1">
                    <a:lumMod val="75000"/>
                    <a:lumOff val="25000"/>
                  </a:schemeClr>
                </a:solidFill>
                <a:latin typeface="微软雅黑" pitchFamily="34" charset="-122"/>
                <a:ea typeface="微软雅黑" pitchFamily="34" charset="-122"/>
              </a:rPr>
              <a:t>从</a:t>
            </a:r>
            <a:r>
              <a:rPr lang="en-US" altLang="zh-TW" sz="600" dirty="1">
                <a:solidFill>
                  <a:schemeClr val="tx1">
                    <a:lumMod val="75000"/>
                    <a:lumOff val="25000"/>
                  </a:schemeClr>
                </a:solidFill>
                <a:latin typeface="微软雅黑" pitchFamily="34" charset="-122"/>
                <a:ea typeface="微软雅黑" pitchFamily="34" charset="-122"/>
              </a:rPr>
              <a:t>2014</a:t>
            </a:r>
            <a:r>
              <a:rPr lang="zh-TW" altLang="en-US" sz="600" dirty="1">
                <a:solidFill>
                  <a:schemeClr val="tx1">
                    <a:lumMod val="75000"/>
                    <a:lumOff val="25000"/>
                  </a:schemeClr>
                </a:solidFill>
                <a:latin typeface="微软雅黑" pitchFamily="34" charset="-122"/>
                <a:ea typeface="微软雅黑" pitchFamily="34" charset="-122"/>
              </a:rPr>
              <a:t>年到</a:t>
            </a:r>
            <a:r>
              <a:rPr lang="en-US" altLang="zh-TW" sz="600" dirty="1">
                <a:solidFill>
                  <a:schemeClr val="tx1">
                    <a:lumMod val="75000"/>
                    <a:lumOff val="25000"/>
                  </a:schemeClr>
                </a:solidFill>
                <a:latin typeface="微软雅黑" pitchFamily="34" charset="-122"/>
                <a:ea typeface="微软雅黑" pitchFamily="34" charset="-122"/>
              </a:rPr>
              <a:t>2015</a:t>
            </a:r>
            <a:r>
              <a:rPr lang="zh-TW" altLang="en-US" sz="600" dirty="1">
                <a:solidFill>
                  <a:schemeClr val="tx1">
                    <a:lumMod val="75000"/>
                    <a:lumOff val="25000"/>
                  </a:schemeClr>
                </a:solidFill>
                <a:latin typeface="微软雅黑" pitchFamily="34" charset="-122"/>
                <a:ea typeface="微软雅黑" pitchFamily="34" charset="-122"/>
              </a:rPr>
              <a:t>年，受到整体经济环境影响，产能维持不变</a:t>
            </a:r>
            <a:endParaRPr lang="en-US" altLang="zh-TW" sz="600">
              <a:solidFill>
                <a:schemeClr val="tx1">
                  <a:lumMod val="75000"/>
                  <a:lumOff val="25000"/>
                </a:schemeClr>
              </a:solidFill>
              <a:latin typeface="微软雅黑" pitchFamily="34" charset="-122"/>
              <a:ea typeface="微软雅黑" pitchFamily="34" charset="-122"/>
            </a:endParaRPr>
          </a:p>
          <a:p>
            <a:pPr marL="144000" lvl="0" indent="-144000" defTabSz="801705">
              <a:lnSpc>
                <a:spcPct val="150000"/>
              </a:lnSpc>
              <a:buFont typeface="Wingdings" panose="05000000000000000000" pitchFamily="2" charset="2"/>
              <a:buChar char="Ø"/>
            </a:pPr>
            <a:r>
              <a:rPr lang="zh-TW" altLang="en-US" sz="600" dirty="1">
                <a:solidFill>
                  <a:schemeClr val="tx1">
                    <a:lumMod val="75000"/>
                    <a:lumOff val="25000"/>
                  </a:schemeClr>
                </a:solidFill>
                <a:latin typeface="微软雅黑" pitchFamily="34" charset="-122"/>
                <a:ea typeface="微软雅黑" pitchFamily="34" charset="-122"/>
              </a:rPr>
              <a:t>产能利用率大体维持不变，产销率则一直维持在</a:t>
            </a:r>
            <a:r>
              <a:rPr lang="en-US" altLang="zh-TW" sz="600" dirty="1">
                <a:solidFill>
                  <a:schemeClr val="tx1">
                    <a:lumMod val="75000"/>
                    <a:lumOff val="25000"/>
                  </a:schemeClr>
                </a:solidFill>
                <a:latin typeface="微软雅黑" pitchFamily="34" charset="-122"/>
                <a:ea typeface="微软雅黑" pitchFamily="34" charset="-122"/>
              </a:rPr>
              <a:t>97</a:t>
            </a:r>
            <a:r>
              <a:rPr lang="zh-TW" altLang="en-US" sz="600" dirty="1">
                <a:solidFill>
                  <a:schemeClr val="tx1">
                    <a:lumMod val="75000"/>
                    <a:lumOff val="25000"/>
                  </a:schemeClr>
                </a:solidFill>
                <a:latin typeface="微软雅黑" pitchFamily="34" charset="-122"/>
                <a:ea typeface="微软雅黑" pitchFamily="34" charset="-122"/>
              </a:rPr>
              <a:t>％以上。</a:t>
            </a:r>
            <a:endParaRPr lang="en-US" altLang="zh-TW" sz="600">
              <a:solidFill>
                <a:schemeClr val="tx1">
                  <a:lumMod val="75000"/>
                  <a:lumOff val="25000"/>
                </a:schemeClr>
              </a:solidFill>
              <a:latin typeface="微软雅黑" pitchFamily="34" charset="-122"/>
              <a:ea typeface="微软雅黑" pitchFamily="34" charset="-122"/>
            </a:endParaRPr>
          </a:p>
          <a:p>
            <a:pPr marL="144000" lvl="0" indent="-144000" defTabSz="801705">
              <a:lnSpc>
                <a:spcPct val="150000"/>
              </a:lnSpc>
              <a:buFont typeface="Wingdings" panose="05000000000000000000" pitchFamily="2" charset="2"/>
              <a:buChar char="Ø"/>
            </a:pPr>
            <a:r>
              <a:rPr lang="zh-TW" altLang="en-US" sz="600" dirty="1">
                <a:solidFill>
                  <a:schemeClr val="tx1">
                    <a:lumMod val="75000"/>
                    <a:lumOff val="25000"/>
                  </a:schemeClr>
                </a:solidFill>
                <a:latin typeface="微软雅黑" pitchFamily="34" charset="-122"/>
                <a:ea typeface="微软雅黑" pitchFamily="34" charset="-122"/>
              </a:rPr>
              <a:t>预计在</a:t>
            </a:r>
            <a:r>
              <a:rPr lang="en-US" altLang="zh-TW" sz="600" dirty="1">
                <a:solidFill>
                  <a:schemeClr val="tx1">
                    <a:lumMod val="75000"/>
                    <a:lumOff val="25000"/>
                  </a:schemeClr>
                </a:solidFill>
                <a:latin typeface="微软雅黑" pitchFamily="34" charset="-122"/>
                <a:ea typeface="微软雅黑" pitchFamily="34" charset="-122"/>
              </a:rPr>
              <a:t>2020</a:t>
            </a:r>
            <a:r>
              <a:rPr lang="zh-TW" altLang="en-US" sz="600" dirty="1">
                <a:solidFill>
                  <a:schemeClr val="tx1">
                    <a:lumMod val="75000"/>
                    <a:lumOff val="25000"/>
                  </a:schemeClr>
                </a:solidFill>
                <a:latin typeface="微软雅黑" pitchFamily="34" charset="-122"/>
                <a:ea typeface="微软雅黑" pitchFamily="34" charset="-122"/>
              </a:rPr>
              <a:t>年，将整体产能、产量与销量拉升</a:t>
            </a:r>
            <a:r>
              <a:rPr lang="en-US" altLang="zh-TW" sz="600" dirty="1">
                <a:solidFill>
                  <a:schemeClr val="tx1">
                    <a:lumMod val="75000"/>
                    <a:lumOff val="25000"/>
                  </a:schemeClr>
                </a:solidFill>
                <a:latin typeface="微软雅黑" pitchFamily="34" charset="-122"/>
                <a:ea typeface="微软雅黑" pitchFamily="34" charset="-122"/>
              </a:rPr>
              <a:t>300</a:t>
            </a:r>
            <a:r>
              <a:rPr lang="zh-TW" altLang="en-US" sz="600" dirty="1">
                <a:solidFill>
                  <a:schemeClr val="tx1">
                    <a:lumMod val="75000"/>
                    <a:lumOff val="25000"/>
                  </a:schemeClr>
                </a:solidFill>
                <a:latin typeface="微软雅黑" pitchFamily="34" charset="-122"/>
                <a:ea typeface="微软雅黑" pitchFamily="34" charset="-122"/>
              </a:rPr>
              <a:t>％的规模。</a:t>
            </a:r>
            <a:endParaRPr lang="en-US" altLang="zh-TW" sz="600">
              <a:solidFill>
                <a:schemeClr val="tx1">
                  <a:lumMod val="75000"/>
                  <a:lumOff val="25000"/>
                </a:schemeClr>
              </a:solidFill>
              <a:latin typeface="微软雅黑" pitchFamily="34" charset="-122"/>
              <a:ea typeface="微软雅黑" pitchFamily="34" charset="-122"/>
            </a:endParaRPr>
          </a:p>
        </p:txBody>
      </p:sp>
      <p:sp>
        <p:nvSpPr>
          <p:cNvPr id="27" name="矩形 26"/>
          <p:cNvSpPr/>
          <p:nvPr/>
        </p:nvSpPr>
        <p:spPr>
          <a:xfrm>
            <a:off x="475702" y="5702339"/>
            <a:ext cx="5187951" cy="352982"/>
          </a:xfrm>
          <a:prstGeom prst="rect"/>
        </p:spPr>
        <p:txBody>
          <a:bodyPr wrap="square">
            <a:spAutoFit/>
          </a:bodyPr>
          <a:lstStyle/>
          <a:p>
            <a:pPr marL="144000" lvl="0" indent="-144000" defTabSz="801705">
              <a:lnSpc>
                <a:spcPct val="150000"/>
              </a:lnSpc>
              <a:buFont typeface="Wingdings" panose="05000000000000000000" pitchFamily="2" charset="2"/>
              <a:buChar char="Ø"/>
            </a:pPr>
            <a:r>
              <a:rPr lang="zh-TW" altLang="en-US" sz="600" dirty="1">
                <a:solidFill>
                  <a:prstClr val="black"/>
                </a:solidFill>
                <a:latin typeface="微软雅黑" pitchFamily="34" charset="-122"/>
                <a:ea typeface="微软雅黑" pitchFamily="34" charset="-122"/>
              </a:rPr>
              <a:t>公司主要优势的下游应用领域集中在汽车方面，前三名下游客户均是汽车零配件相关产业。</a:t>
            </a:r>
            <a:endParaRPr lang="en-US" altLang="zh-TW" sz="600">
              <a:solidFill>
                <a:prstClr val="black"/>
              </a:solidFill>
              <a:latin typeface="微软雅黑" pitchFamily="34" charset="-122"/>
              <a:ea typeface="微软雅黑" pitchFamily="34" charset="-122"/>
            </a:endParaRPr>
          </a:p>
          <a:p>
            <a:pPr marL="144000" lvl="0" indent="-144000" defTabSz="801705">
              <a:lnSpc>
                <a:spcPct val="150000"/>
              </a:lnSpc>
              <a:buFont typeface="Wingdings" panose="05000000000000000000" pitchFamily="2" charset="2"/>
              <a:buChar char="Ø"/>
            </a:pPr>
            <a:r>
              <a:rPr lang="zh-TW" altLang="en-US" sz="600" dirty="1">
                <a:solidFill>
                  <a:prstClr val="black"/>
                </a:solidFill>
                <a:latin typeface="微软雅黑" pitchFamily="34" charset="-122"/>
                <a:ea typeface="微软雅黑" pitchFamily="34" charset="-122"/>
              </a:rPr>
              <a:t>汽车领域的应用在</a:t>
            </a:r>
            <a:r>
              <a:rPr lang="en-US" altLang="zh-TW" sz="600" dirty="1">
                <a:solidFill>
                  <a:prstClr val="black"/>
                </a:solidFill>
                <a:latin typeface="微软雅黑" pitchFamily="34" charset="-122"/>
                <a:ea typeface="微软雅黑" pitchFamily="34" charset="-122"/>
              </a:rPr>
              <a:t>2014</a:t>
            </a:r>
            <a:r>
              <a:rPr lang="zh-TW" altLang="en-US" sz="600" dirty="1">
                <a:solidFill>
                  <a:prstClr val="black"/>
                </a:solidFill>
                <a:latin typeface="微软雅黑" pitchFamily="34" charset="-122"/>
                <a:ea typeface="微软雅黑" pitchFamily="34" charset="-122"/>
              </a:rPr>
              <a:t>年增长幅度较大，成长</a:t>
            </a:r>
            <a:r>
              <a:rPr lang="en-US" altLang="zh-TW" sz="600" dirty="1">
                <a:solidFill>
                  <a:prstClr val="black"/>
                </a:solidFill>
                <a:latin typeface="微软雅黑" pitchFamily="34" charset="-122"/>
                <a:ea typeface="微软雅黑" pitchFamily="34" charset="-122"/>
              </a:rPr>
              <a:t>1100</a:t>
            </a:r>
            <a:r>
              <a:rPr lang="zh-TW" altLang="en-US" sz="600" dirty="1">
                <a:solidFill>
                  <a:prstClr val="black"/>
                </a:solidFill>
                <a:latin typeface="微软雅黑" pitchFamily="34" charset="-122"/>
                <a:ea typeface="微软雅黑" pitchFamily="34" charset="-122"/>
              </a:rPr>
              <a:t>吨。在家电领域的应用同样具有相当规模，</a:t>
            </a:r>
            <a:r>
              <a:rPr lang="en-US" altLang="zh-TW" sz="600" dirty="1">
                <a:solidFill>
                  <a:prstClr val="black"/>
                </a:solidFill>
                <a:latin typeface="微软雅黑" pitchFamily="34" charset="-122"/>
                <a:ea typeface="微软雅黑" pitchFamily="34" charset="-122"/>
              </a:rPr>
              <a:t>2014</a:t>
            </a:r>
            <a:r>
              <a:rPr lang="zh-TW" altLang="en-US" sz="600" dirty="1">
                <a:solidFill>
                  <a:prstClr val="black"/>
                </a:solidFill>
                <a:latin typeface="微软雅黑" pitchFamily="34" charset="-122"/>
                <a:ea typeface="微软雅黑" pitchFamily="34" charset="-122"/>
              </a:rPr>
              <a:t>年与</a:t>
            </a:r>
            <a:r>
              <a:rPr lang="en-US" altLang="zh-TW" sz="600" dirty="1">
                <a:solidFill>
                  <a:prstClr val="black"/>
                </a:solidFill>
                <a:latin typeface="微软雅黑" pitchFamily="34" charset="-122"/>
                <a:ea typeface="微软雅黑" pitchFamily="34" charset="-122"/>
              </a:rPr>
              <a:t>2015</a:t>
            </a:r>
            <a:r>
              <a:rPr lang="zh-TW" altLang="en-US" sz="600" dirty="1">
                <a:solidFill>
                  <a:prstClr val="black"/>
                </a:solidFill>
                <a:latin typeface="微软雅黑" pitchFamily="34" charset="-122"/>
                <a:ea typeface="微软雅黑" pitchFamily="34" charset="-122"/>
              </a:rPr>
              <a:t>年大致持平为</a:t>
            </a:r>
            <a:r>
              <a:rPr lang="en-US" altLang="zh-TW" sz="600" dirty="1">
                <a:solidFill>
                  <a:prstClr val="black"/>
                </a:solidFill>
                <a:latin typeface="微软雅黑" pitchFamily="34" charset="-122"/>
                <a:ea typeface="微软雅黑" pitchFamily="34" charset="-122"/>
              </a:rPr>
              <a:t>2500</a:t>
            </a:r>
            <a:r>
              <a:rPr lang="zh-TW" altLang="en-US" sz="600" dirty="1">
                <a:solidFill>
                  <a:prstClr val="black"/>
                </a:solidFill>
                <a:latin typeface="微软雅黑" pitchFamily="34" charset="-122"/>
                <a:ea typeface="微软雅黑" pitchFamily="34" charset="-122"/>
              </a:rPr>
              <a:t>吨左右。</a:t>
            </a:r>
            <a:endParaRPr lang="en-US" altLang="zh-TW" sz="600">
              <a:solidFill>
                <a:prstClr val="black"/>
              </a:solidFill>
              <a:latin typeface="微软雅黑" pitchFamily="34" charset="-122"/>
              <a:ea typeface="微软雅黑" pitchFamily="34" charset="-122"/>
            </a:endParaRPr>
          </a:p>
        </p:txBody>
      </p:sp>
    </p:spTree>
    <p:extLst>
      <p:ext uri="{BB962C8B-B14F-4D97-AF65-F5344CB8AC3E}">
        <p14:creationId xmlns:p14="http://schemas.microsoft.com/office/powerpoint/2010/main" val="1295757300"/>
      </p:ext>
    </p:extLst>
  </p:cSld>
  <p:clrMapOvr>
    <a:masterClrMapping/>
  </p:clrMapOvr>
  <p:transition spd="fast"/>
  <p:timing>
    <p:tnLst>
      <p:par>
        <p:cTn id="1"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3" name="矩形 12"/>
          <p:cNvSpPr/>
          <p:nvPr/>
        </p:nvSpPr>
        <p:spPr>
          <a:xfrm>
            <a:off x="463548" y="3007581"/>
            <a:ext cx="2296586" cy="180000"/>
          </a:xfrm>
          <a:prstGeom prst="rect"/>
          <a:solidFill>
            <a:srgbClr val="9BBB59"/>
          </a:solidFill>
          <a:ln w="25400" cap="flat" cmpd="sng" algn="ctr">
            <a:noFill/>
            <a:prstDash val="solid"/>
          </a:ln>
          <a:effectLst/>
        </p:spPr>
        <p:txBody>
          <a:bodyPr rtlCol="0" anchor="ctr"/>
          <a:lstStyle/>
          <a:p>
            <a:pPr marL="0" marR="0" lvl="0" indent="0" algn="ctr" defTabSz="801705" fontAlgn="auto" eaLnBrk="1" latinLnBrk="0" hangingPunct="1">
              <a:lnSpc>
                <a:spcPct val="100000"/>
              </a:lnSpc>
              <a:spcBef>
                <a:spcPct val="0"/>
              </a:spcBef>
              <a:spcAft>
                <a:spcPct val="0"/>
              </a:spcAft>
              <a:buClrTx/>
              <a:buSzTx/>
              <a:buFontTx/>
              <a:buNone/>
              <a:defRPr/>
            </a:pPr>
            <a:r>
              <a:rPr lang="zh-CN" altLang="en-US" sz="800" b="1" kern="0" dirty="1">
                <a:solidFill>
                  <a:prstClr val="white"/>
                </a:solidFill>
                <a:latin typeface="微软雅黑" pitchFamily="34" charset="-122"/>
                <a:ea typeface="微软雅黑" pitchFamily="34" charset="-122"/>
              </a:rPr>
              <a:t>调查公司</a:t>
            </a:r>
            <a:r>
              <a:rPr lang="en-US" altLang="zh-CN" sz="800" b="1" kern="0" dirty="1">
                <a:solidFill>
                  <a:prstClr val="white"/>
                </a:solidFill>
                <a:latin typeface="微软雅黑" pitchFamily="34" charset="-122"/>
                <a:ea typeface="微软雅黑" pitchFamily="34" charset="-122"/>
              </a:rPr>
              <a:t>3</a:t>
            </a:r>
            <a:r>
              <a:rPr lang="zh-CN" altLang="en-US" sz="800" b="1" kern="0" dirty="1">
                <a:solidFill>
                  <a:prstClr val="white"/>
                </a:solidFill>
                <a:latin typeface="微软雅黑" pitchFamily="34" charset="-122"/>
                <a:ea typeface="微软雅黑" pitchFamily="34" charset="-122"/>
              </a:rPr>
              <a:t>产能与购销情况</a:t>
            </a:r>
            <a:endParaRPr kumimoji="0" lang="zh-CN" altLang="en-US" sz="800" b="1" i="0" u="none" strike="noStrike" kern="0" cap="none" spc="0" normalizeH="0" baseline="0" noProof="0">
              <a:ln>
                <a:noFill/>
              </a:ln>
              <a:solidFill>
                <a:prstClr val="white"/>
              </a:solidFill>
              <a:effectLst/>
              <a:uLnTx/>
              <a:uFillTx/>
              <a:latin typeface="微软雅黑" pitchFamily="34" charset="-122"/>
              <a:ea typeface="微软雅黑" pitchFamily="34" charset="-122"/>
              <a:cs typeface="+mn-cs"/>
            </a:endParaRPr>
          </a:p>
        </p:txBody>
      </p:sp>
      <p:pic>
        <p:nvPicPr>
          <p:cNvPr id="18" name="图片 17"/>
          <p:cNvPicPr/>
          <p:nvPr/>
        </p:nvPicPr>
        <p:blipFill>
          <a:blip r:embed="rId2"/>
          <a:srcRect/>
          <a:stretch>
            <a:fillRect/>
          </a:stretch>
        </p:blipFill>
        <p:spPr>
          <a:xfrm>
            <a:off x="2836334" y="3072851"/>
            <a:ext cx="2808690" cy="1000496"/>
          </a:xfrm>
          <a:prstGeom prst="rect"/>
        </p:spPr>
      </p:pic>
      <p:pic>
        <p:nvPicPr>
          <p:cNvPr id="17" name="图片 16"/>
          <p:cNvPicPr/>
          <p:nvPr/>
        </p:nvPicPr>
        <p:blipFill>
          <a:blip r:embed="rId3"/>
          <a:srcRect/>
          <a:stretch>
            <a:fillRect/>
          </a:stretch>
        </p:blipFill>
        <p:spPr>
          <a:xfrm>
            <a:off x="2840672" y="4246961"/>
            <a:ext cx="2804352" cy="1044115"/>
          </a:xfrm>
          <a:prstGeom prst="rect"/>
        </p:spPr>
      </p:pic>
      <p:pic>
        <p:nvPicPr>
          <p:cNvPr id="15" name="图片 14"/>
          <p:cNvPicPr/>
          <p:nvPr/>
        </p:nvPicPr>
        <p:blipFill>
          <a:blip r:embed="rId4"/>
          <a:srcRect/>
          <a:stretch>
            <a:fillRect/>
          </a:stretch>
        </p:blipFill>
        <p:spPr>
          <a:xfrm>
            <a:off x="462997" y="6328662"/>
            <a:ext cx="2876552" cy="1433795"/>
          </a:xfrm>
          <a:prstGeom prst="rect"/>
        </p:spPr>
      </p:pic>
      <p:pic>
        <p:nvPicPr>
          <p:cNvPr id="12" name="图片 11"/>
          <p:cNvPicPr/>
          <p:nvPr/>
        </p:nvPicPr>
        <p:blipFill>
          <a:blip r:embed="rId5"/>
          <a:srcRect/>
          <a:stretch>
            <a:fillRect/>
          </a:stretch>
        </p:blipFill>
        <p:spPr>
          <a:xfrm>
            <a:off x="3339548" y="5510209"/>
            <a:ext cx="2305476" cy="2238125"/>
          </a:xfrm>
          <a:prstGeom prst="rect"/>
        </p:spPr>
      </p:pic>
      <p:pic>
        <p:nvPicPr>
          <p:cNvPr id="2" name="图片 1"/>
          <p:cNvPicPr/>
          <p:nvPr/>
        </p:nvPicPr>
        <p:blipFill>
          <a:blip r:embed="rId6"/>
          <a:srcRect/>
          <a:stretch>
            <a:fillRect/>
          </a:stretch>
        </p:blipFill>
        <p:spPr>
          <a:xfrm>
            <a:off x="463548" y="757543"/>
            <a:ext cx="5187952" cy="2171453"/>
          </a:xfrm>
          <a:prstGeom prst="rect"/>
        </p:spPr>
      </p:pic>
      <p:sp>
        <p:nvSpPr>
          <p:cNvPr id="3" name="矩形 2"/>
          <p:cNvSpPr/>
          <p:nvPr/>
        </p:nvSpPr>
        <p:spPr>
          <a:xfrm>
            <a:off x="463550" y="5431226"/>
            <a:ext cx="5187950" cy="2317110"/>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4" name="矩形 3"/>
          <p:cNvSpPr/>
          <p:nvPr/>
        </p:nvSpPr>
        <p:spPr>
          <a:xfrm>
            <a:off x="463550" y="559274"/>
            <a:ext cx="5187950" cy="2369722"/>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5" name="矩形 4"/>
          <p:cNvSpPr/>
          <p:nvPr/>
        </p:nvSpPr>
        <p:spPr>
          <a:xfrm>
            <a:off x="463550" y="3002160"/>
            <a:ext cx="2296583" cy="2355903"/>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6" name="矩形 5"/>
          <p:cNvSpPr/>
          <p:nvPr/>
        </p:nvSpPr>
        <p:spPr>
          <a:xfrm>
            <a:off x="2836334" y="3002159"/>
            <a:ext cx="2815166" cy="1120551"/>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7" name="矩形 6"/>
          <p:cNvSpPr/>
          <p:nvPr/>
        </p:nvSpPr>
        <p:spPr>
          <a:xfrm>
            <a:off x="2836334" y="4207186"/>
            <a:ext cx="2815166" cy="1150876"/>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prstTxWarp prst="textNoShape"/>
          </a:bodyPr>
          <a:lstStyle/>
          <a:p>
            <a:pPr marL="0" marR="0" indent="0" algn="l" defTabSz="914400" fontAlgn="base" rtl="0" eaLnBrk="0" latinLnBrk="0" hangingPunct="0">
              <a:lnSpc>
                <a:spcPct val="100000"/>
              </a:lnSpc>
              <a:spcBef>
                <a:spcPct val="0"/>
              </a:spcBef>
              <a:spcAft>
                <a:spcPct val="0"/>
              </a:spcAft>
              <a:buClrTx/>
              <a:buSzTx/>
              <a:buFont typeface="Arial"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8" name="矩形 7"/>
          <p:cNvSpPr/>
          <p:nvPr/>
        </p:nvSpPr>
        <p:spPr>
          <a:xfrm>
            <a:off x="470372" y="565892"/>
            <a:ext cx="2158882" cy="180000"/>
          </a:xfrm>
          <a:prstGeom prst="rect"/>
          <a:solidFill>
            <a:srgbClr val="9BBB59"/>
          </a:solidFill>
          <a:ln w="25400" cap="flat" cmpd="sng" algn="ctr">
            <a:noFill/>
            <a:prstDash val="solid"/>
          </a:ln>
          <a:effectLst/>
        </p:spPr>
        <p:txBody>
          <a:bodyPr rtlCol="0" anchor="ctr"/>
          <a:lstStyle/>
          <a:p>
            <a:pPr lvl="0" algn="ctr" defTabSz="801705"/>
            <a:r>
              <a:rPr lang="en-US" altLang="zh-CN" sz="800" b="1" kern="0" dirty="1">
                <a:solidFill>
                  <a:prstClr val="white"/>
                </a:solidFill>
                <a:latin typeface="微软雅黑" pitchFamily="34" charset="-122"/>
                <a:ea typeface="微软雅黑" pitchFamily="34" charset="-122"/>
              </a:rPr>
              <a:t>2013-2014</a:t>
            </a:r>
            <a:r>
              <a:rPr lang="zh-CN" altLang="en-US" sz="800" b="1" kern="0" dirty="1">
                <a:solidFill>
                  <a:prstClr val="white"/>
                </a:solidFill>
                <a:latin typeface="微软雅黑" pitchFamily="34" charset="-122"/>
                <a:ea typeface="微软雅黑" pitchFamily="34" charset="-122"/>
              </a:rPr>
              <a:t>年进口铁粉采购价格</a:t>
            </a:r>
            <a:r>
              <a:rPr lang="en-US" altLang="zh-CN" sz="800" b="1" kern="0" dirty="1">
                <a:solidFill>
                  <a:prstClr val="white"/>
                </a:solidFill>
                <a:latin typeface="微软雅黑" pitchFamily="34" charset="-122"/>
                <a:ea typeface="微软雅黑" pitchFamily="34" charset="-122"/>
              </a:rPr>
              <a:t>(RMB</a:t>
            </a:r>
            <a:r>
              <a:rPr lang="zh-CN" altLang="en-US" sz="800" b="1" kern="0" dirty="1">
                <a:solidFill>
                  <a:prstClr val="white"/>
                </a:solidFill>
                <a:latin typeface="微软雅黑" pitchFamily="34" charset="-122"/>
                <a:ea typeface="微软雅黑" pitchFamily="34" charset="-122"/>
              </a:rPr>
              <a:t>元</a:t>
            </a:r>
            <a:r>
              <a:rPr lang="en-US" altLang="zh-CN" sz="800" b="1" kern="0" dirty="1">
                <a:solidFill>
                  <a:prstClr val="white"/>
                </a:solidFill>
                <a:latin typeface="微软雅黑" pitchFamily="34" charset="-122"/>
                <a:ea typeface="微软雅黑" pitchFamily="34" charset="-122"/>
              </a:rPr>
              <a:t>/t)</a:t>
            </a:r>
          </a:p>
        </p:txBody>
      </p:sp>
      <p:sp>
        <p:nvSpPr>
          <p:cNvPr id="14" name="矩形 13"/>
          <p:cNvSpPr/>
          <p:nvPr/>
        </p:nvSpPr>
        <p:spPr>
          <a:xfrm>
            <a:off x="470864" y="5440210"/>
            <a:ext cx="2302503" cy="180000"/>
          </a:xfrm>
          <a:prstGeom prst="rect"/>
          <a:solidFill>
            <a:srgbClr val="9BBB59"/>
          </a:solidFill>
          <a:ln w="25400" cap="flat" cmpd="sng" algn="ctr">
            <a:noFill/>
            <a:prstDash val="solid"/>
          </a:ln>
          <a:effectLst/>
        </p:spPr>
        <p:txBody>
          <a:bodyPr rtlCol="0" anchor="ctr"/>
          <a:lstStyle/>
          <a:p>
            <a:pPr marL="0" marR="0" lvl="0" indent="0" algn="ctr" defTabSz="801705" fontAlgn="auto" eaLnBrk="1" latinLnBrk="0" hangingPunct="1">
              <a:lnSpc>
                <a:spcPct val="100000"/>
              </a:lnSpc>
              <a:spcBef>
                <a:spcPct val="0"/>
              </a:spcBef>
              <a:spcAft>
                <a:spcPct val="0"/>
              </a:spcAft>
              <a:buClrTx/>
              <a:buSzTx/>
              <a:buFontTx/>
              <a:buNone/>
              <a:defRPr/>
            </a:pPr>
            <a:r>
              <a:rPr lang="zh-CN" altLang="en-US" sz="800" b="1" kern="0" dirty="1">
                <a:solidFill>
                  <a:prstClr val="white"/>
                </a:solidFill>
                <a:latin typeface="微软雅黑" pitchFamily="34" charset="-122"/>
                <a:ea typeface="微软雅黑" pitchFamily="34" charset="-122"/>
              </a:rPr>
              <a:t>粉末冶金全行业下游应用以汽车应用为主</a:t>
            </a:r>
            <a:endParaRPr kumimoji="0" lang="zh-CN" altLang="en-US" sz="800" b="1" i="0" u="none" strike="noStrike" kern="0" cap="none" spc="0" normalizeH="0" baseline="0" noProof="0">
              <a:ln>
                <a:noFill/>
              </a:ln>
              <a:solidFill>
                <a:prstClr val="white"/>
              </a:solidFill>
              <a:effectLst/>
              <a:uLnTx/>
              <a:uFillTx/>
              <a:latin typeface="微软雅黑" pitchFamily="34" charset="-122"/>
              <a:ea typeface="微软雅黑" pitchFamily="34" charset="-122"/>
              <a:cs typeface="+mn-cs"/>
            </a:endParaRPr>
          </a:p>
        </p:txBody>
      </p:sp>
      <p:sp>
        <p:nvSpPr>
          <p:cNvPr id="16" name="矩形 15"/>
          <p:cNvSpPr/>
          <p:nvPr/>
        </p:nvSpPr>
        <p:spPr>
          <a:xfrm>
            <a:off x="441618" y="5726830"/>
            <a:ext cx="2806407" cy="507831"/>
          </a:xfrm>
          <a:prstGeom prst="rect"/>
        </p:spPr>
        <p:txBody>
          <a:bodyPr wrap="square">
            <a:spAutoFit/>
          </a:bodyPr>
          <a:lstStyle/>
          <a:p>
            <a:pPr marL="144000" lvl="0" indent="-144000" defTabSz="801705">
              <a:lnSpc>
                <a:spcPct val="150000"/>
              </a:lnSpc>
              <a:buFont typeface="Wingdings" panose="05000000000000000000" pitchFamily="2" charset="2"/>
              <a:buChar char="Ø"/>
            </a:pPr>
            <a:r>
              <a:rPr lang="en-US" altLang="zh-TW" sz="600" dirty="1">
                <a:solidFill>
                  <a:schemeClr val="tx1">
                    <a:lumMod val="75000"/>
                    <a:lumOff val="25000"/>
                  </a:schemeClr>
                </a:solidFill>
                <a:latin typeface="微软雅黑" panose="020b0503020204020204" pitchFamily="34" charset="-122"/>
                <a:ea typeface="微软雅黑" panose="020b0503020204020204" pitchFamily="34" charset="-122"/>
              </a:rPr>
              <a:t>DF</a:t>
            </a:r>
            <a:r>
              <a:rPr lang="zh-TW" altLang="en-US" sz="600" dirty="1">
                <a:solidFill>
                  <a:schemeClr val="tx1">
                    <a:lumMod val="75000"/>
                    <a:lumOff val="25000"/>
                  </a:schemeClr>
                </a:solidFill>
                <a:latin typeface="微软雅黑" panose="020b0503020204020204" pitchFamily="34" charset="-122"/>
                <a:ea typeface="微软雅黑" panose="020b0503020204020204" pitchFamily="34" charset="-122"/>
              </a:rPr>
              <a:t>粉末的下游应用领域，一直以汽车用途为主，在</a:t>
            </a:r>
            <a:r>
              <a:rPr lang="en-US" altLang="zh-TW" sz="600" dirty="1">
                <a:solidFill>
                  <a:schemeClr val="tx1">
                    <a:lumMod val="75000"/>
                    <a:lumOff val="25000"/>
                  </a:schemeClr>
                </a:solidFill>
                <a:latin typeface="微软雅黑" panose="020b0503020204020204" pitchFamily="34" charset="-122"/>
                <a:ea typeface="微软雅黑" panose="020b0503020204020204" pitchFamily="34" charset="-122"/>
              </a:rPr>
              <a:t>2013</a:t>
            </a:r>
            <a:r>
              <a:rPr lang="zh-TW" altLang="en-US" sz="600" dirty="1">
                <a:solidFill>
                  <a:schemeClr val="tx1">
                    <a:lumMod val="75000"/>
                    <a:lumOff val="25000"/>
                  </a:schemeClr>
                </a:solidFill>
                <a:latin typeface="微软雅黑" panose="020b0503020204020204" pitchFamily="34" charset="-122"/>
                <a:ea typeface="微软雅黑" panose="020b0503020204020204" pitchFamily="34" charset="-122"/>
              </a:rPr>
              <a:t>年与</a:t>
            </a:r>
            <a:r>
              <a:rPr lang="en-US" altLang="zh-TW" sz="600" dirty="1">
                <a:solidFill>
                  <a:schemeClr val="tx1">
                    <a:lumMod val="75000"/>
                    <a:lumOff val="25000"/>
                  </a:schemeClr>
                </a:solidFill>
                <a:latin typeface="微软雅黑" panose="020b0503020204020204" pitchFamily="34" charset="-122"/>
                <a:ea typeface="微软雅黑" panose="020b0503020204020204" pitchFamily="34" charset="-122"/>
              </a:rPr>
              <a:t>2014</a:t>
            </a:r>
            <a:r>
              <a:rPr lang="zh-TW" altLang="en-US" sz="600" dirty="1">
                <a:solidFill>
                  <a:schemeClr val="tx1">
                    <a:lumMod val="75000"/>
                    <a:lumOff val="25000"/>
                  </a:schemeClr>
                </a:solidFill>
                <a:latin typeface="微软雅黑" panose="020b0503020204020204" pitchFamily="34" charset="-122"/>
                <a:ea typeface="微软雅黑" panose="020b0503020204020204" pitchFamily="34" charset="-122"/>
              </a:rPr>
              <a:t>年一直维持在</a:t>
            </a:r>
            <a:r>
              <a:rPr lang="en-US" altLang="zh-TW" sz="600" dirty="1">
                <a:solidFill>
                  <a:schemeClr val="tx1">
                    <a:lumMod val="75000"/>
                    <a:lumOff val="25000"/>
                  </a:schemeClr>
                </a:solidFill>
                <a:latin typeface="微软雅黑" panose="020b0503020204020204" pitchFamily="34" charset="-122"/>
                <a:ea typeface="微软雅黑" panose="020b0503020204020204" pitchFamily="34" charset="-122"/>
              </a:rPr>
              <a:t>83</a:t>
            </a:r>
            <a:r>
              <a:rPr lang="zh-TW" altLang="en-US" sz="600" dirty="1">
                <a:solidFill>
                  <a:schemeClr val="tx1">
                    <a:lumMod val="75000"/>
                    <a:lumOff val="25000"/>
                  </a:schemeClr>
                </a:solidFill>
                <a:latin typeface="微软雅黑" panose="020b0503020204020204" pitchFamily="34" charset="-122"/>
                <a:ea typeface="微软雅黑" panose="020b0503020204020204" pitchFamily="34" charset="-122"/>
              </a:rPr>
              <a:t>％以上的占比。</a:t>
            </a:r>
            <a:endParaRPr lang="en-US" altLang="zh-TW" sz="600">
              <a:solidFill>
                <a:schemeClr val="tx1">
                  <a:lumMod val="75000"/>
                  <a:lumOff val="25000"/>
                </a:schemeClr>
              </a:solidFill>
              <a:latin typeface="微软雅黑" panose="020b0503020204020204" pitchFamily="34" charset="-122"/>
              <a:ea typeface="微软雅黑" panose="020b0503020204020204" pitchFamily="34" charset="-122"/>
            </a:endParaRPr>
          </a:p>
          <a:p>
            <a:pPr marL="144000" lvl="0" indent="-144000" defTabSz="801705">
              <a:lnSpc>
                <a:spcPct val="150000"/>
              </a:lnSpc>
              <a:buFont typeface="Wingdings" panose="05000000000000000000" pitchFamily="2" charset="2"/>
              <a:buChar char="Ø"/>
            </a:pPr>
            <a:r>
              <a:rPr lang="zh-TW" altLang="en-US" sz="600" dirty="1">
                <a:solidFill>
                  <a:schemeClr val="tx1">
                    <a:lumMod val="75000"/>
                    <a:lumOff val="25000"/>
                  </a:schemeClr>
                </a:solidFill>
                <a:latin typeface="微软雅黑" panose="020b0503020204020204" pitchFamily="34" charset="-122"/>
                <a:ea typeface="微软雅黑" panose="020b0503020204020204" pitchFamily="34" charset="-122"/>
              </a:rPr>
              <a:t>在前三名客户的排名方面，分别是</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信阳银光</a:t>
            </a:r>
            <a:r>
              <a:rPr lang="zh-TW" altLang="en-US" sz="600" dirty="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东风神宇</a:t>
            </a:r>
            <a:r>
              <a:rPr lang="zh-TW" altLang="en-US" sz="600" dirty="1">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博力凯工贸</a:t>
            </a:r>
            <a:r>
              <a:rPr lang="zh-TW" altLang="en-US" sz="600" dirty="1">
                <a:solidFill>
                  <a:schemeClr val="tx1">
                    <a:lumMod val="75000"/>
                    <a:lumOff val="25000"/>
                  </a:schemeClr>
                </a:solidFill>
                <a:latin typeface="微软雅黑" panose="020b0503020204020204" pitchFamily="34" charset="-122"/>
                <a:ea typeface="微软雅黑" panose="020b0503020204020204" pitchFamily="34" charset="-122"/>
              </a:rPr>
              <a:t>。</a:t>
            </a:r>
            <a:endParaRPr lang="en-US" altLang="zh-TW" sz="600">
              <a:solidFill>
                <a:schemeClr val="tx1">
                  <a:lumMod val="75000"/>
                  <a:lumOff val="25000"/>
                </a:schemeClr>
              </a:solidFill>
              <a:latin typeface="微软雅黑" panose="020b0503020204020204" pitchFamily="34" charset="-122"/>
              <a:ea typeface="微软雅黑" panose="020b0503020204020204" pitchFamily="34" charset="-122"/>
            </a:endParaRPr>
          </a:p>
        </p:txBody>
      </p:sp>
      <p:pic>
        <p:nvPicPr>
          <p:cNvPr id="21" name="图片 20"/>
          <p:cNvPicPr/>
          <p:nvPr/>
        </p:nvPicPr>
        <p:blipFill>
          <a:blip r:embed="rId7"/>
          <a:srcRect/>
          <a:stretch>
            <a:fillRect/>
          </a:stretch>
        </p:blipFill>
        <p:spPr>
          <a:xfrm>
            <a:off x="488321" y="3259773"/>
            <a:ext cx="2266881" cy="2031303"/>
          </a:xfrm>
          <a:prstGeom prst="rect"/>
        </p:spPr>
      </p:pic>
    </p:spTree>
    <p:extLst>
      <p:ext uri="{BB962C8B-B14F-4D97-AF65-F5344CB8AC3E}">
        <p14:creationId xmlns:p14="http://schemas.microsoft.com/office/powerpoint/2010/main" val="628561191"/>
      </p:ext>
    </p:extLst>
  </p:cSld>
  <p:clrMapOvr>
    <a:masterClrMapping/>
  </p:clrMapOvr>
  <p:transition spd="fast"/>
  <p:timing>
    <p:tnLst>
      <p:par>
        <p:cTn id="1"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 name="文本框 5"/>
          <p:cNvSpPr txBox="1"/>
          <p:nvPr/>
        </p:nvSpPr>
        <p:spPr>
          <a:xfrm>
            <a:off x="910428" y="658186"/>
            <a:ext cx="4303254" cy="4485042"/>
          </a:xfrm>
          <a:prstGeom prst="rect"/>
          <a:noFill/>
        </p:spPr>
        <p:txBody>
          <a:bodyPr wrap="square" rtlCol="0">
            <a:spAutoFit/>
          </a:bodyPr>
          <a:lstStyle/>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以上数据分析均来自于尚普咨询《中国粉末冶金行业市场调研咨询案例》。</a:t>
            </a:r>
          </a:p>
          <a:p>
            <a:pPr>
              <a:lnSpc>
                <a:spcPct val="150000"/>
              </a:lnSpc>
            </a:pP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尚普咨询作为中国知名的独立第三方咨询领导品牌之一，专注于市场研究与投融资咨询，是中国第一批提供专项市场咨询服务的咨询机构。作为国家统计局涉外调查许可单位，建立了科学的数据分析方法与市场测算模型，拥有</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28</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项自主知识产权，目前自有数据库容量超过</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9000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多万条数据。</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20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多年来，已为</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5000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多家机构提供定制化的专项市场研究咨询服务。</a:t>
            </a:r>
            <a:endParaRPr lang="en-US" altLang="zh-CN"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荣获</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经济</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杂志社、人民日报</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新闻战线</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杂志社颁发的“中国市场调查客户满意最佳品牌”、“中国行业诚信企业奖”，成功入选财政部首批</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PPP</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咨询机构库</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还荣获“中国咨询服务机构百强”、“市场咨询行业先锋机构”、 “中国咨询服务最佳智库奖”、“中国旅游咨询服务首选品牌”等来自第三方评价机构的专业认可。</a:t>
            </a:r>
          </a:p>
        </p:txBody>
      </p:sp>
    </p:spTree>
    <p:extLst>
      <p:ext uri="{BB962C8B-B14F-4D97-AF65-F5344CB8AC3E}">
        <p14:creationId xmlns:p14="http://schemas.microsoft.com/office/powerpoint/2010/main" val="1491693408"/>
      </p:ext>
    </p:extLst>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18449"/>
  <p:tag name="AS_OS" val="Microsoft Windows NT 6.2.9200.0"/>
  <p:tag name="AS_RELEASE_DATE" val="2013.12.17"/>
  <p:tag name="AS_TITLE" val="Spire.Presentation for .NET "/>
  <p:tag name="AS_VERSION" val="2.1.0.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等线"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等线"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3.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游ゴシック Light"/>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等线 Light"/>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游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等线"/>
        <a:font script="Guru" typeface="Raavi"/>
        <a:font script="Thaa" typeface="MV Boli"/>
        <a:font script="Cans" typeface="Euphemia"/>
        <a:font script="Hang" typeface="맑은 고딕"/>
        <a:font script="Syrc" typeface="Estrangelo Edessa"/>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solidFill>
          <a:srgbClr val="7030A0"/>
        </a:solidFill>
      </a:spPr>
      <a:bodyPr wrap="none" anchor="ctr">
        <a:spAutoFit/>
      </a:bodyPr>
      <a:lstStyle>
        <a:defPPr algn="ctr">
          <a:defRPr sz="800" dirty="0">
            <a:solidFill>
              <a:schemeClr val="bg1"/>
            </a:solidFill>
            <a:latin typeface="微软雅黑" panose="020B0503020204020204" pitchFamily="34" charset="-122"/>
            <a:ea typeface="微软雅黑" panose="020B0503020204020204" pitchFamily="34" charset="-122"/>
          </a:defRPr>
        </a:defPPr>
      </a:lstStyle>
    </a:spDef>
  </a:objectDefaults>
</a:theme>
</file>

<file path=docProps/app.xml><?xml version="1.0" encoding="utf-8"?>
<Properties xmlns="http://schemas.openxmlformats.org/officeDocument/2006/extended-properties" xmlns:vt="http://schemas.openxmlformats.org/officeDocument/2006/docPropsVTypes">
  <Template/>
  <TotalTime>269</TotalTime>
  <Application>Microsoft Office PowerPoint</Application>
  <PresentationFormat>自定义</PresentationFormat>
  <Slides>5</Slide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5</vt:i4>
      </vt:variant>
    </vt:vector>
  </HeadingPair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顾梦薇</dc:creator>
  <cp:lastModifiedBy>zhengxu@shangpu-china.com</cp:lastModifiedBy>
  <cp:revision>1037</cp:revision>
  <dcterms:created xsi:type="dcterms:W3CDTF">2018-02-01T06:35:20.0000000Z</dcterms:created>
  <dcterms:modified xsi:type="dcterms:W3CDTF">2019-10-12T02:29:43.0000000Z</dcterms:modified>
</cp:coreProperties>
</file>