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thumbnail" Target="docProps/thumbnail.jpeg" /><Relationship Id="rId3" Type="http://schemas.openxmlformats.org/package/2006/relationships/metadata/core-properties" Target="docProps/core.xml" /><Relationship Id="rId4" Type="http://schemas.openxmlformats.org/officeDocument/2006/relationships/extended-properties" Target="docProps/app.xml" /></Relationships>
</file>

<file path=ppt/presentation.xml><?xml version="1.0" encoding="utf-8"?>
<!--Generated by Spire.Presentation for .NET 4.2.6.19040--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r:id="rId1" id="2147483660"/>
  </p:sldMasterIdLst>
  <p:notesMasterIdLst>
    <p:notesMasterId r:id="rId7"/>
  </p:notesMasterIdLst>
  <p:handoutMasterIdLst>
    <p:handoutMasterId r:id="rId8"/>
  </p:handoutMasterIdLst>
  <p:sldIdLst>
    <p:sldId r:id="rId2" id="969"/>
    <p:sldId r:id="rId3" id="970"/>
    <p:sldId r:id="rId4" id="971"/>
    <p:sldId r:id="rId5" id="972"/>
    <p:sldId r:id="rId6" id="1169"/>
  </p:sldIdLst>
  <p:sldSz cx="6119813" cy="8280400"/>
  <p:notesSz cx="6858000" cy="9144000"/>
  <p:custDataLst>
    <p:tags r:id="rId13"/>
  </p:custDataLst>
  <p:kinsoku lang="zh-CN" invalStChars="!),.:;?]}、。—ˇ¨〃々～‖…’”〕〉》」』〗】∶！＂＇），．：；？］｀｜｝·" invalEndChars="([{‘“〔〈《「『〖【（［｛．·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08" userDrawn="1">
          <p15:clr>
            <a:srgbClr val="A4A3A4"/>
          </p15:clr>
        </p15:guide>
        <p15:guide id="2" pos="19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clrMru>
    <a:srgbClr val="4472C4"/>
    <a:srgbClr val="558ED5"/>
    <a:srgbClr val="9BBB59"/>
    <a:srgbClr val="157E9F"/>
    <a:srgbClr val="0070C0"/>
    <a:srgbClr val="DCE6F2"/>
    <a:srgbClr val="FFCCFF"/>
    <a:srgbClr val="FFCCCC"/>
    <a:srgbClr val="4BACC6"/>
    <a:srgbClr val="953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fill>
          <a:solidFill>
            <a:schemeClr val="accent3">
              <a:alpha val="20000"/>
            </a:schemeClr>
          </a:solidFill>
        </a:fill>
      </a:tcStyle>
    </a:band1H>
    <a:band1V>
      <a:tcStyle>
        <a:fill>
          <a:solidFill>
            <a:schemeClr val="accent3">
              <a:alpha val="20000"/>
            </a:schemeClr>
          </a:solidFill>
        </a:fill>
      </a:tcStyle>
    </a:band1V>
    <a:lastCol>
      <a:tcTxStyle b="on"/>
    </a:lastCol>
    <a:firstCol>
      <a:tcTxStyle b="on"/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A488322-F2BA-4B5B-9748-0D474271808F}" styleName="中度样式 3 - 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fill>
          <a:solidFill>
            <a:schemeClr val="dk1">
              <a:tint val="20000"/>
            </a:schemeClr>
          </a:solidFill>
        </a:fill>
      </a:tcStyle>
    </a:band1H>
    <a:band1V>
      <a:tcStyle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</a:seCell>
    <a:swCell>
      <a:tcTxStyle b="on">
        <a:fontRef idx="minor">
          <a:scrgbClr r="0" g="0" b="0"/>
        </a:fontRef>
        <a:schemeClr val="dk1"/>
      </a:tcTx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25" autoAdjust="0"/>
    <p:restoredTop sz="94238" autoAdjust="0"/>
  </p:normalViewPr>
  <p:slideViewPr>
    <p:cSldViewPr snapToGrid="0">
      <p:cViewPr varScale="1">
        <p:scale>
          <a:sx n="92" d="100"/>
          <a:sy n="92" d="100"/>
        </p:scale>
        <p:origin x="3252" y="90"/>
      </p:cViewPr>
      <p:guideLst>
        <p:guide orient="horz" pos="2608"/>
        <p:guide pos="19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8"/>
    </p:cViewPr>
  </p:sorter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viewProps" Target="viewProps.xml" /><Relationship Id="rId11" Type="http://schemas.openxmlformats.org/officeDocument/2006/relationships/theme" Target="theme/theme3.xml" /><Relationship Id="rId12" Type="http://schemas.openxmlformats.org/officeDocument/2006/relationships/tableStyles" Target="tableStyles.xml" /><Relationship Id="rId13" Type="http://schemas.openxmlformats.org/officeDocument/2006/relationships/tags" Target="tags/tag1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notesMaster" Target="notesMasters/notesMaster1.xml" /><Relationship Id="rId8" Type="http://schemas.openxmlformats.org/officeDocument/2006/relationships/handoutMaster" Target="handoutMasters/handoutMaster1.xml" /><Relationship Id="rId9" Type="http://schemas.openxmlformats.org/officeDocument/2006/relationships/presProps" Target="presProp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/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/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19AFC-BECB-4058-BE1C-2ADCBF05FC91}" type="datetimeFigureOut">
              <a:rPr lang="zh-CN" altLang="en-US" smtClean="0"/>
              <a:t>2019-10-12</a:t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/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altLang="zh-CN" dirty="1"/>
              <a:t>©2018 SHANGPUConsulting—Confidentia</a:t>
            </a:r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FE813-D21C-4345-B8C7-4BD3E009C5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51384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1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/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/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FC010-C8B4-4F10-8B32-911B7D8D5D8D}" type="datetimeFigureOut">
              <a:rPr lang="zh-CN" altLang="en-US" smtClean="0"/>
              <a:t>2019-10-12</a:t>
            </a:fld>
            <a:endParaRPr lang="zh-CN" altLang="en-US"/>
          </a:p>
        </p:txBody>
      </p:sp>
      <p:sp>
        <p:nvSpPr>
          <p:cNvPr id="4" name="幻灯片图像占位符 3"/>
          <p:cNvSpPr/>
          <p:nvPr>
            <p:ph type="sldImg" idx="2"/>
          </p:nvPr>
        </p:nvSpPr>
        <p:spPr>
          <a:xfrm>
            <a:off x="2289175" y="1143000"/>
            <a:ext cx="2279650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/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1"/>
              <a:t>编辑母版文本样式</a:t>
            </a:r>
          </a:p>
          <a:p>
            <a:pPr lvl="1"/>
            <a:r>
              <a:rPr lang="zh-CN" altLang="en-US" dirty="1"/>
              <a:t>第二级</a:t>
            </a:r>
          </a:p>
          <a:p>
            <a:pPr lvl="2"/>
            <a:r>
              <a:rPr lang="zh-CN" altLang="en-US" dirty="1"/>
              <a:t>第三级</a:t>
            </a:r>
          </a:p>
          <a:p>
            <a:pPr lvl="3"/>
            <a:r>
              <a:rPr lang="zh-CN" altLang="en-US" dirty="1"/>
              <a:t>第四级</a:t>
            </a:r>
          </a:p>
          <a:p>
            <a:pPr lvl="4"/>
            <a:r>
              <a:rPr lang="zh-CN" altLang="en-US" dirty="1"/>
              <a:t>第五级</a:t>
            </a:r>
          </a:p>
        </p:txBody>
      </p:sp>
      <p:sp>
        <p:nvSpPr>
          <p:cNvPr id="6" name="页脚占位符 5"/>
          <p:cNvSpPr/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altLang="zh-CN" dirty="1"/>
              <a:t>©2018 SHANGPUConsulting—Confidentia</a:t>
            </a:r>
            <a:endParaRPr lang="zh-CN" altLang="en-US"/>
          </a:p>
        </p:txBody>
      </p:sp>
      <p:sp>
        <p:nvSpPr>
          <p:cNvPr id="7" name="灯片编号占位符 6"/>
          <p:cNvSpPr/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D8248-4E48-4E75-9755-DB088FB055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7118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2935" y="6764225"/>
            <a:ext cx="1959568" cy="1065730"/>
          </a:xfrm>
          <a:prstGeom prst="rect"/>
        </p:spPr>
      </p:pic>
      <p:pic>
        <p:nvPicPr>
          <p:cNvPr id="29" name="图片 28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2935" y="5646026"/>
            <a:ext cx="1959568" cy="1065730"/>
          </a:xfrm>
          <a:prstGeom prst="rect"/>
        </p:spPr>
      </p:pic>
      <p:pic>
        <p:nvPicPr>
          <p:cNvPr id="25" name="图片 24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2935" y="4527400"/>
            <a:ext cx="1959568" cy="1065730"/>
          </a:xfrm>
          <a:prstGeom prst="rect"/>
        </p:spPr>
      </p:pic>
      <p:pic>
        <p:nvPicPr>
          <p:cNvPr id="21" name="图片 20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2935" y="3408774"/>
            <a:ext cx="1959568" cy="1065730"/>
          </a:xfrm>
          <a:prstGeom prst="rect"/>
        </p:spPr>
      </p:pic>
      <p:pic>
        <p:nvPicPr>
          <p:cNvPr id="17" name="图片 16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2935" y="2290148"/>
            <a:ext cx="1959568" cy="1065730"/>
          </a:xfrm>
          <a:prstGeom prst="rect"/>
        </p:spPr>
      </p:pic>
      <p:pic>
        <p:nvPicPr>
          <p:cNvPr id="13" name="图片 12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2935" y="1171522"/>
            <a:ext cx="1959568" cy="1065730"/>
          </a:xfrm>
          <a:prstGeom prst="rect"/>
        </p:spPr>
      </p:pic>
      <p:pic>
        <p:nvPicPr>
          <p:cNvPr id="3" name="图片 2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2935" y="52896"/>
            <a:ext cx="1959568" cy="1065730"/>
          </a:xfrm>
          <a:prstGeom prst="rect"/>
        </p:spPr>
      </p:pic>
      <p:pic>
        <p:nvPicPr>
          <p:cNvPr id="8" name="图片 7" descr="C:\Documents and Settings\www.cu-market.com.cn\桌面\报告版面设计\英文标识副本4.png"/>
          <p:cNvPicPr/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225372" y="266264"/>
            <a:ext cx="689029" cy="174005"/>
          </a:xfrm>
          <a:prstGeom prst="rect"/>
          <a:noFill/>
          <a:ln w="9525">
            <a:noFill/>
            <a:miter lim="800000"/>
          </a:ln>
        </p:spPr>
      </p:pic>
      <p:pic>
        <p:nvPicPr>
          <p:cNvPr id="10" name="图片 9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080122" y="52896"/>
            <a:ext cx="1959568" cy="1065730"/>
          </a:xfrm>
          <a:prstGeom prst="rect"/>
        </p:spPr>
      </p:pic>
      <p:pic>
        <p:nvPicPr>
          <p:cNvPr id="11" name="图片 10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092625" y="52896"/>
            <a:ext cx="1959568" cy="1065730"/>
          </a:xfrm>
          <a:prstGeom prst="rect"/>
        </p:spPr>
      </p:pic>
      <p:pic>
        <p:nvPicPr>
          <p:cNvPr id="14" name="图片 13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080122" y="1171522"/>
            <a:ext cx="1959568" cy="1065730"/>
          </a:xfrm>
          <a:prstGeom prst="rect"/>
        </p:spPr>
      </p:pic>
      <p:pic>
        <p:nvPicPr>
          <p:cNvPr id="15" name="图片 14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092625" y="1171522"/>
            <a:ext cx="1959568" cy="1065730"/>
          </a:xfrm>
          <a:prstGeom prst="rect"/>
        </p:spPr>
      </p:pic>
      <p:pic>
        <p:nvPicPr>
          <p:cNvPr id="18" name="图片 17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080122" y="2290148"/>
            <a:ext cx="1959568" cy="1065730"/>
          </a:xfrm>
          <a:prstGeom prst="rect"/>
        </p:spPr>
      </p:pic>
      <p:pic>
        <p:nvPicPr>
          <p:cNvPr id="19" name="图片 18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092625" y="2290148"/>
            <a:ext cx="1959568" cy="1065730"/>
          </a:xfrm>
          <a:prstGeom prst="rect"/>
        </p:spPr>
      </p:pic>
      <p:pic>
        <p:nvPicPr>
          <p:cNvPr id="22" name="图片 21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080122" y="3408774"/>
            <a:ext cx="1959568" cy="1065730"/>
          </a:xfrm>
          <a:prstGeom prst="rect"/>
        </p:spPr>
      </p:pic>
      <p:pic>
        <p:nvPicPr>
          <p:cNvPr id="23" name="图片 22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092625" y="3408774"/>
            <a:ext cx="1959568" cy="1065730"/>
          </a:xfrm>
          <a:prstGeom prst="rect"/>
        </p:spPr>
      </p:pic>
      <p:pic>
        <p:nvPicPr>
          <p:cNvPr id="26" name="图片 25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080122" y="4527400"/>
            <a:ext cx="1959568" cy="1065730"/>
          </a:xfrm>
          <a:prstGeom prst="rect"/>
        </p:spPr>
      </p:pic>
      <p:pic>
        <p:nvPicPr>
          <p:cNvPr id="27" name="图片 26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092625" y="4527400"/>
            <a:ext cx="1959568" cy="1065730"/>
          </a:xfrm>
          <a:prstGeom prst="rect"/>
        </p:spPr>
      </p:pic>
      <p:pic>
        <p:nvPicPr>
          <p:cNvPr id="30" name="图片 29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080122" y="5646026"/>
            <a:ext cx="1959568" cy="1065730"/>
          </a:xfrm>
          <a:prstGeom prst="rect"/>
        </p:spPr>
      </p:pic>
      <p:pic>
        <p:nvPicPr>
          <p:cNvPr id="31" name="图片 30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092625" y="5646026"/>
            <a:ext cx="1959568" cy="1065730"/>
          </a:xfrm>
          <a:prstGeom prst="rect"/>
        </p:spPr>
      </p:pic>
      <p:pic>
        <p:nvPicPr>
          <p:cNvPr id="34" name="图片 33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080122" y="6764225"/>
            <a:ext cx="1959568" cy="1065730"/>
          </a:xfrm>
          <a:prstGeom prst="rect"/>
        </p:spPr>
      </p:pic>
      <p:pic>
        <p:nvPicPr>
          <p:cNvPr id="35" name="图片 34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092625" y="6764225"/>
            <a:ext cx="1959568" cy="1065730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3325474277"/>
      </p:ext>
    </p:extLst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2935" y="6764225"/>
            <a:ext cx="1959568" cy="1065730"/>
          </a:xfrm>
          <a:prstGeom prst="rect"/>
        </p:spPr>
      </p:pic>
      <p:pic>
        <p:nvPicPr>
          <p:cNvPr id="9" name="图片 8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2935" y="5646026"/>
            <a:ext cx="1959568" cy="1065730"/>
          </a:xfrm>
          <a:prstGeom prst="rect"/>
        </p:spPr>
      </p:pic>
      <p:pic>
        <p:nvPicPr>
          <p:cNvPr id="10" name="图片 9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2935" y="4527400"/>
            <a:ext cx="1959568" cy="1065730"/>
          </a:xfrm>
          <a:prstGeom prst="rect"/>
        </p:spPr>
      </p:pic>
      <p:pic>
        <p:nvPicPr>
          <p:cNvPr id="11" name="图片 10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2935" y="3408774"/>
            <a:ext cx="1959568" cy="1065730"/>
          </a:xfrm>
          <a:prstGeom prst="rect"/>
        </p:spPr>
      </p:pic>
      <p:pic>
        <p:nvPicPr>
          <p:cNvPr id="12" name="图片 11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2935" y="2290148"/>
            <a:ext cx="1959568" cy="1065730"/>
          </a:xfrm>
          <a:prstGeom prst="rect"/>
        </p:spPr>
      </p:pic>
      <p:pic>
        <p:nvPicPr>
          <p:cNvPr id="13" name="图片 12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2935" y="1171522"/>
            <a:ext cx="1959568" cy="1065730"/>
          </a:xfrm>
          <a:prstGeom prst="rect"/>
        </p:spPr>
      </p:pic>
      <p:pic>
        <p:nvPicPr>
          <p:cNvPr id="14" name="图片 13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2935" y="52896"/>
            <a:ext cx="1959568" cy="1065730"/>
          </a:xfrm>
          <a:prstGeom prst="rect"/>
        </p:spPr>
      </p:pic>
      <p:pic>
        <p:nvPicPr>
          <p:cNvPr id="15" name="图片 14" descr="C:\Documents and Settings\www.cu-market.com.cn\桌面\报告版面设计\英文标识副本4.png"/>
          <p:cNvPicPr/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225372" y="266264"/>
            <a:ext cx="689029" cy="174005"/>
          </a:xfrm>
          <a:prstGeom prst="rect"/>
          <a:noFill/>
          <a:ln w="9525">
            <a:noFill/>
            <a:miter lim="800000"/>
          </a:ln>
        </p:spPr>
      </p:pic>
      <p:pic>
        <p:nvPicPr>
          <p:cNvPr id="16" name="图片 15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080122" y="52896"/>
            <a:ext cx="1959568" cy="1065730"/>
          </a:xfrm>
          <a:prstGeom prst="rect"/>
        </p:spPr>
      </p:pic>
      <p:pic>
        <p:nvPicPr>
          <p:cNvPr id="17" name="图片 16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092625" y="52896"/>
            <a:ext cx="1959568" cy="1065730"/>
          </a:xfrm>
          <a:prstGeom prst="rect"/>
        </p:spPr>
      </p:pic>
      <p:pic>
        <p:nvPicPr>
          <p:cNvPr id="18" name="图片 17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080122" y="1171522"/>
            <a:ext cx="1959568" cy="1065730"/>
          </a:xfrm>
          <a:prstGeom prst="rect"/>
        </p:spPr>
      </p:pic>
      <p:pic>
        <p:nvPicPr>
          <p:cNvPr id="19" name="图片 18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092625" y="1171522"/>
            <a:ext cx="1959568" cy="1065730"/>
          </a:xfrm>
          <a:prstGeom prst="rect"/>
        </p:spPr>
      </p:pic>
      <p:pic>
        <p:nvPicPr>
          <p:cNvPr id="20" name="图片 19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080122" y="2290148"/>
            <a:ext cx="1959568" cy="1065730"/>
          </a:xfrm>
          <a:prstGeom prst="rect"/>
        </p:spPr>
      </p:pic>
      <p:pic>
        <p:nvPicPr>
          <p:cNvPr id="21" name="图片 20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092625" y="2290148"/>
            <a:ext cx="1959568" cy="1065730"/>
          </a:xfrm>
          <a:prstGeom prst="rect"/>
        </p:spPr>
      </p:pic>
      <p:pic>
        <p:nvPicPr>
          <p:cNvPr id="22" name="图片 21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080122" y="3408774"/>
            <a:ext cx="1959568" cy="1065730"/>
          </a:xfrm>
          <a:prstGeom prst="rect"/>
        </p:spPr>
      </p:pic>
      <p:pic>
        <p:nvPicPr>
          <p:cNvPr id="23" name="图片 22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092625" y="3408774"/>
            <a:ext cx="1959568" cy="1065730"/>
          </a:xfrm>
          <a:prstGeom prst="rect"/>
        </p:spPr>
      </p:pic>
      <p:pic>
        <p:nvPicPr>
          <p:cNvPr id="24" name="图片 23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080122" y="4527400"/>
            <a:ext cx="1959568" cy="1065730"/>
          </a:xfrm>
          <a:prstGeom prst="rect"/>
        </p:spPr>
      </p:pic>
      <p:pic>
        <p:nvPicPr>
          <p:cNvPr id="25" name="图片 24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092625" y="4527400"/>
            <a:ext cx="1959568" cy="1065730"/>
          </a:xfrm>
          <a:prstGeom prst="rect"/>
        </p:spPr>
      </p:pic>
      <p:pic>
        <p:nvPicPr>
          <p:cNvPr id="26" name="图片 25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080122" y="5646026"/>
            <a:ext cx="1959568" cy="1065730"/>
          </a:xfrm>
          <a:prstGeom prst="rect"/>
        </p:spPr>
      </p:pic>
      <p:pic>
        <p:nvPicPr>
          <p:cNvPr id="27" name="图片 26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092625" y="5646026"/>
            <a:ext cx="1959568" cy="1065730"/>
          </a:xfrm>
          <a:prstGeom prst="rect"/>
        </p:spPr>
      </p:pic>
      <p:pic>
        <p:nvPicPr>
          <p:cNvPr id="28" name="图片 27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080122" y="6764225"/>
            <a:ext cx="1959568" cy="1065730"/>
          </a:xfrm>
          <a:prstGeom prst="rect"/>
        </p:spPr>
      </p:pic>
      <p:pic>
        <p:nvPicPr>
          <p:cNvPr id="29" name="图片 28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092625" y="6764225"/>
            <a:ext cx="1959568" cy="1065730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2754072822"/>
      </p:ext>
    </p:extLst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3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4228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fast"/>
  <p:timing>
    <p:tnLst>
      <p:par>
        <p:cTn id="1" restart="never" nodeType="tmRoot"/>
      </p:par>
    </p:tnLst>
  </p:timing>
  <p:txStyles>
    <p:titleStyle>
      <a:lvl1pPr algn="l" defTabSz="612008" rtl="0" eaLnBrk="1" latinLnBrk="0" hangingPunct="1">
        <a:lnSpc>
          <a:spcPct val="90000"/>
        </a:lnSpc>
        <a:spcBef>
          <a:spcPct val="0"/>
        </a:spcBef>
        <a:buNone/>
        <a:defRPr sz="29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3002" indent="-153002" algn="l" defTabSz="612008" rtl="0" eaLnBrk="1" latinLnBrk="0" hangingPunct="1">
        <a:lnSpc>
          <a:spcPct val="90000"/>
        </a:lnSpc>
        <a:spcBef>
          <a:spcPts val="669"/>
        </a:spcBef>
        <a:buFont typeface="Arial" panose="020b0604020202020204" pitchFamily="34" charset="0"/>
        <a:buChar char="•"/>
        <a:defRPr sz="1874" kern="1200">
          <a:solidFill>
            <a:schemeClr val="tx1"/>
          </a:solidFill>
          <a:latin typeface="+mn-lt"/>
          <a:ea typeface="+mn-ea"/>
          <a:cs typeface="+mn-cs"/>
        </a:defRPr>
      </a:lvl1pPr>
      <a:lvl2pPr marL="459006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2pPr>
      <a:lvl3pPr marL="765010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339" kern="1200">
          <a:solidFill>
            <a:schemeClr val="tx1"/>
          </a:solidFill>
          <a:latin typeface="+mn-lt"/>
          <a:ea typeface="+mn-ea"/>
          <a:cs typeface="+mn-cs"/>
        </a:defRPr>
      </a:lvl3pPr>
      <a:lvl4pPr marL="1071014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4pPr>
      <a:lvl5pPr marL="1377018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5pPr>
      <a:lvl6pPr marL="1683022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6pPr>
      <a:lvl7pPr marL="1989026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7pPr>
      <a:lvl8pPr marL="2295030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8pPr>
      <a:lvl9pPr marL="2601034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1pPr>
      <a:lvl2pPr marL="306004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2pPr>
      <a:lvl3pPr marL="612008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3pPr>
      <a:lvl4pPr marL="918012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4pPr>
      <a:lvl5pPr marL="1224016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5pPr>
      <a:lvl6pPr marL="1530020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6pPr>
      <a:lvl7pPr marL="1836024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7pPr>
      <a:lvl8pPr marL="2142028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8pPr>
      <a:lvl9pPr marL="2448032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3.png" /><Relationship Id="rId2" Type="http://schemas.openxmlformats.org/officeDocument/2006/relationships/image" Target="../media/image4.png" /><Relationship Id="rId3" Type="http://schemas.openxmlformats.org/officeDocument/2006/relationships/image" Target="../media/image5.png" /><Relationship Id="rId4" Type="http://schemas.openxmlformats.org/officeDocument/2006/relationships/image" Target="../media/image6.png" /><Relationship Id="rId5" Type="http://schemas.openxmlformats.org/officeDocument/2006/relationships/image" Target="../media/image7.png" /><Relationship Id="rId6" Type="http://schemas.openxmlformats.org/officeDocument/2006/relationships/image" Target="../media/image8.png" /><Relationship Id="rId7" Type="http://schemas.openxmlformats.org/officeDocument/2006/relationships/image" Target="../media/image9.png" /><Relationship Id="rId8" Type="http://schemas.openxmlformats.org/officeDocument/2006/relationships/image" Target="../media/image10.png" /><Relationship Id="rId9" Type="http://schemas.openxmlformats.org/officeDocument/2006/relationships/image" Target="../media/image11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12.png" /><Relationship Id="rId11" Type="http://schemas.openxmlformats.org/officeDocument/2006/relationships/image" Target="../media/image13.png" /><Relationship Id="rId12" Type="http://schemas.openxmlformats.org/officeDocument/2006/relationships/image" Target="../media/image14.png" /><Relationship Id="rId2" Type="http://schemas.openxmlformats.org/officeDocument/2006/relationships/image" Target="../media/image15.png" /><Relationship Id="rId3" Type="http://schemas.openxmlformats.org/officeDocument/2006/relationships/image" Target="../media/image16.png" /><Relationship Id="rId4" Type="http://schemas.openxmlformats.org/officeDocument/2006/relationships/image" Target="../media/image17.jpeg" /><Relationship Id="rId5" Type="http://schemas.openxmlformats.org/officeDocument/2006/relationships/image" Target="../media/image18.jpeg" /><Relationship Id="rId6" Type="http://schemas.openxmlformats.org/officeDocument/2006/relationships/image" Target="../media/image19.jpeg" /><Relationship Id="rId7" Type="http://schemas.openxmlformats.org/officeDocument/2006/relationships/image" Target="../media/image20.jpeg" /><Relationship Id="rId8" Type="http://schemas.openxmlformats.org/officeDocument/2006/relationships/image" Target="../media/image21.png" /><Relationship Id="rId9" Type="http://schemas.openxmlformats.org/officeDocument/2006/relationships/image" Target="../media/image2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23.png" /><Relationship Id="rId2" Type="http://schemas.openxmlformats.org/officeDocument/2006/relationships/image" Target="../media/image24.png" /><Relationship Id="rId3" Type="http://schemas.openxmlformats.org/officeDocument/2006/relationships/image" Target="../media/image25.png" /><Relationship Id="rId4" Type="http://schemas.openxmlformats.org/officeDocument/2006/relationships/image" Target="../media/image26.png" /><Relationship Id="rId5" Type="http://schemas.openxmlformats.org/officeDocument/2006/relationships/image" Target="../media/image27.png" /><Relationship Id="rId6" Type="http://schemas.openxmlformats.org/officeDocument/2006/relationships/image" Target="../media/image28.png" /><Relationship Id="rId7" Type="http://schemas.openxmlformats.org/officeDocument/2006/relationships/image" Target="../media/image29.png" /><Relationship Id="rId8" Type="http://schemas.openxmlformats.org/officeDocument/2006/relationships/image" Target="../media/image30.png" /><Relationship Id="rId9" Type="http://schemas.openxmlformats.org/officeDocument/2006/relationships/image" Target="../media/image31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14729" y="557095"/>
            <a:ext cx="4251127" cy="549189"/>
          </a:xfrm>
          <a:prstGeom prst="rect"/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中国大米零售行业市场调研咨询案例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14729" y="1702619"/>
            <a:ext cx="4303254" cy="3569726"/>
          </a:xfrm>
          <a:prstGeom prst="rect"/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0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 sz="10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年全国大米生产保持稳定增长趋势，总产量达到</a:t>
            </a:r>
            <a:r>
              <a:rPr lang="en-US" altLang="zh-CN" sz="10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14600</a:t>
            </a:r>
            <a:r>
              <a:rPr lang="zh-CN" altLang="en-US" sz="10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万吨。受消费者饮食结构变化影响（辅食增加，主食减少）， </a:t>
            </a:r>
            <a:r>
              <a:rPr lang="en-US" altLang="zh-CN" sz="10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 sz="10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年预计国内大米规模可以满足每年每人平均供应</a:t>
            </a:r>
            <a:r>
              <a:rPr lang="en-US" altLang="zh-CN" sz="10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108.1</a:t>
            </a:r>
            <a:r>
              <a:rPr lang="zh-CN" altLang="en-US" sz="10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千克。</a:t>
            </a:r>
            <a:endParaRPr lang="en-US" altLang="zh-CN" sz="10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0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委托方为国内某知名五常大米加工生产企业，其加工生产五常大米占据国内主要市场份额。委托方希望通过对北京大米市场消费机构、消费特点进行研究，对竞争企业经营现状的调研，对连锁餐饮企业的大米采购特点进行分析，制定北京大米市场开发策略。</a:t>
            </a:r>
          </a:p>
          <a:p>
            <a:pPr>
              <a:lnSpc>
                <a:spcPct val="150000"/>
              </a:lnSpc>
            </a:pPr>
            <a:endParaRPr lang="en-US" altLang="zh-CN" sz="10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全国及北京市区域内大米及五常大米消费量情况，重点大米生产企业概况及北京市主要连锁餐饮企业大米消费情况。</a:t>
            </a:r>
            <a:endParaRPr lang="zh-CN" altLang="zh-CN" sz="10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1552226"/>
      </p:ext>
    </p:extLst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212434" y="3082136"/>
            <a:ext cx="1326142" cy="1097651"/>
          </a:xfrm>
          <a:prstGeom prst="rect"/>
        </p:spPr>
      </p:pic>
      <p:pic>
        <p:nvPicPr>
          <p:cNvPr id="20" name="图片 19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927584" y="4140200"/>
            <a:ext cx="1753324" cy="1157094"/>
          </a:xfrm>
          <a:prstGeom prst="rect"/>
        </p:spPr>
      </p:pic>
      <p:pic>
        <p:nvPicPr>
          <p:cNvPr id="13" name="图片 12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506506" y="1384508"/>
            <a:ext cx="5075759" cy="1222219"/>
          </a:xfrm>
          <a:prstGeom prst="rect"/>
        </p:spPr>
      </p:pic>
      <p:pic>
        <p:nvPicPr>
          <p:cNvPr id="22" name="图片 21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4038053" y="6486900"/>
            <a:ext cx="1618209" cy="1199440"/>
          </a:xfrm>
          <a:prstGeom prst="rect"/>
        </p:spPr>
      </p:pic>
      <p:sp>
        <p:nvSpPr>
          <p:cNvPr id="3" name="矩形 2"/>
          <p:cNvSpPr/>
          <p:nvPr/>
        </p:nvSpPr>
        <p:spPr>
          <a:xfrm>
            <a:off x="463550" y="549749"/>
            <a:ext cx="5192713" cy="2073146"/>
          </a:xfrm>
          <a:prstGeom prst="rect"/>
          <a:noFill/>
          <a:ln w="31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/>
          </a:bodyPr>
          <a:lstStyle/>
          <a:p>
            <a:pPr marL="0" marR="0" indent="0" algn="l" defTabSz="914400" fontAlgn="base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1902" y="2715832"/>
            <a:ext cx="2663109" cy="2612402"/>
          </a:xfrm>
          <a:prstGeom prst="rect"/>
          <a:noFill/>
          <a:ln w="31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/>
          </a:bodyPr>
          <a:lstStyle/>
          <a:p>
            <a:pPr marL="0" marR="0" indent="0" algn="l" defTabSz="914400" fontAlgn="base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07774" y="2726443"/>
            <a:ext cx="2448489" cy="5004205"/>
          </a:xfrm>
          <a:prstGeom prst="rect"/>
          <a:noFill/>
          <a:ln w="31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/>
          </a:bodyPr>
          <a:lstStyle/>
          <a:p>
            <a:pPr marL="0" marR="0" indent="0" algn="l" defTabSz="914400" fontAlgn="base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1902" y="5431782"/>
            <a:ext cx="2663109" cy="2298866"/>
          </a:xfrm>
          <a:prstGeom prst="rect"/>
          <a:noFill/>
          <a:ln w="31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/>
          </a:bodyPr>
          <a:lstStyle/>
          <a:p>
            <a:pPr marL="0" marR="0" indent="0" algn="l" defTabSz="914400" fontAlgn="base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72356" y="559067"/>
            <a:ext cx="1443314" cy="184827"/>
          </a:xfrm>
          <a:prstGeom prst="rect"/>
          <a:solidFill>
            <a:srgbClr val="157E9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defTabSz="801705">
              <a:defRPr/>
            </a:pPr>
            <a:r>
              <a:rPr lang="zh-CN" altLang="en-US" sz="800" b="1" kern="0" dirty="1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全国大米市场生产情况</a:t>
            </a:r>
          </a:p>
        </p:txBody>
      </p:sp>
      <p:sp>
        <p:nvSpPr>
          <p:cNvPr id="11" name="矩形 10"/>
          <p:cNvSpPr/>
          <p:nvPr/>
        </p:nvSpPr>
        <p:spPr>
          <a:xfrm>
            <a:off x="463547" y="754527"/>
            <a:ext cx="5192715" cy="629981"/>
          </a:xfrm>
          <a:prstGeom prst="rect"/>
        </p:spPr>
        <p:txBody>
          <a:bodyPr wrap="square">
            <a:spAutoFit/>
          </a:bodyPr>
          <a:lstStyle/>
          <a:p>
            <a:pPr marL="144000" indent="-1440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6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r>
              <a:rPr lang="zh-CN" altLang="en-US" sz="6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年全国大米生产保持稳定增长趋势，相比</a:t>
            </a:r>
            <a:r>
              <a:rPr lang="en-US" altLang="zh-CN" sz="6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r>
              <a:rPr lang="zh-CN" altLang="en-US" sz="6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年增长</a:t>
            </a:r>
            <a:r>
              <a:rPr lang="en-US" altLang="zh-CN" sz="6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11%</a:t>
            </a:r>
            <a:r>
              <a:rPr lang="zh-CN" altLang="en-US" sz="6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，总产量达到</a:t>
            </a:r>
            <a:r>
              <a:rPr lang="en-US" altLang="zh-CN" sz="6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14570</a:t>
            </a:r>
            <a:r>
              <a:rPr lang="zh-CN" altLang="en-US" sz="6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万吨，根据</a:t>
            </a:r>
            <a:r>
              <a:rPr lang="en-US" altLang="zh-CN" sz="6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r>
              <a:rPr lang="zh-CN" altLang="en-US" sz="6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年增长趋势，尙普研究预计</a:t>
            </a:r>
            <a:r>
              <a:rPr lang="en-US" altLang="zh-CN" sz="6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sz="6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年大米生产量将达到</a:t>
            </a:r>
            <a:r>
              <a:rPr lang="en-US" altLang="zh-CN" sz="6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14650</a:t>
            </a:r>
            <a:r>
              <a:rPr lang="zh-CN" altLang="en-US" sz="6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万吨；</a:t>
            </a:r>
          </a:p>
          <a:p>
            <a:pPr marL="144000" indent="-1440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6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r>
              <a:rPr lang="zh-CN" altLang="en-US" sz="6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年国内大米规模达到</a:t>
            </a:r>
            <a:r>
              <a:rPr lang="en-US" altLang="zh-CN" sz="6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14874</a:t>
            </a:r>
            <a:r>
              <a:rPr lang="zh-CN" altLang="en-US" sz="6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万吨（生产量</a:t>
            </a:r>
            <a:r>
              <a:rPr lang="en-US" altLang="zh-CN" sz="6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6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进口量</a:t>
            </a:r>
            <a:r>
              <a:rPr lang="en-US" altLang="zh-CN" sz="6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6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出口量），平均可以满足每年每人供应</a:t>
            </a:r>
            <a:r>
              <a:rPr lang="en-US" altLang="zh-CN" sz="6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109.4</a:t>
            </a:r>
            <a:r>
              <a:rPr lang="zh-CN" altLang="en-US" sz="6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千克；</a:t>
            </a:r>
          </a:p>
          <a:p>
            <a:pPr marL="144000" indent="-1440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6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受消费者饮食结构变化影响（辅食增加，主食减少）， </a:t>
            </a:r>
            <a:r>
              <a:rPr lang="en-US" altLang="zh-CN" sz="6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sz="6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年预计国内大米规模可以满足每年每人平均供应</a:t>
            </a:r>
            <a:r>
              <a:rPr lang="en-US" altLang="zh-CN" sz="6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108.2</a:t>
            </a:r>
            <a:r>
              <a:rPr lang="zh-CN" altLang="en-US" sz="6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千克</a:t>
            </a:r>
            <a:r>
              <a:rPr lang="en-US" altLang="zh-CN" sz="6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pic>
        <p:nvPicPr>
          <p:cNvPr id="14" name="图片 13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506506" y="2968141"/>
            <a:ext cx="2509538" cy="1180959"/>
          </a:xfrm>
          <a:prstGeom prst="rect"/>
        </p:spPr>
      </p:pic>
      <p:pic>
        <p:nvPicPr>
          <p:cNvPr id="16" name="图片 15"/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506505" y="4176256"/>
            <a:ext cx="2385552" cy="1151977"/>
          </a:xfrm>
          <a:prstGeom prst="rect"/>
        </p:spPr>
      </p:pic>
      <p:sp>
        <p:nvSpPr>
          <p:cNvPr id="18" name="矩形 17"/>
          <p:cNvSpPr/>
          <p:nvPr/>
        </p:nvSpPr>
        <p:spPr>
          <a:xfrm>
            <a:off x="468547" y="2719641"/>
            <a:ext cx="1443314" cy="184827"/>
          </a:xfrm>
          <a:prstGeom prst="rect"/>
          <a:solidFill>
            <a:srgbClr val="157E9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defTabSz="801705">
              <a:defRPr/>
            </a:pPr>
            <a:r>
              <a:rPr lang="zh-CN" altLang="en-US" sz="800" b="1" kern="0" dirty="1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北京市大米市场消费量</a:t>
            </a:r>
          </a:p>
        </p:txBody>
      </p:sp>
      <p:sp>
        <p:nvSpPr>
          <p:cNvPr id="19" name="矩形 18"/>
          <p:cNvSpPr/>
          <p:nvPr/>
        </p:nvSpPr>
        <p:spPr>
          <a:xfrm>
            <a:off x="3214598" y="2737992"/>
            <a:ext cx="1443314" cy="184827"/>
          </a:xfrm>
          <a:prstGeom prst="rect"/>
          <a:solidFill>
            <a:srgbClr val="157E9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defTabSz="801705">
              <a:defRPr/>
            </a:pPr>
            <a:r>
              <a:rPr lang="zh-CN" altLang="en-US" sz="800" b="1" kern="0" dirty="1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北京市大米市场消费结构</a:t>
            </a:r>
          </a:p>
        </p:txBody>
      </p:sp>
      <p:pic>
        <p:nvPicPr>
          <p:cNvPr id="24" name="图片 23"/>
          <p:cNvPicPr/>
          <p:nvPr/>
        </p:nvPicPr>
        <p:blipFill>
          <a:blip r:embed="rId8"/>
          <a:srcRect/>
          <a:stretch>
            <a:fillRect/>
          </a:stretch>
        </p:blipFill>
        <p:spPr>
          <a:xfrm>
            <a:off x="3271860" y="5323415"/>
            <a:ext cx="1532386" cy="1161337"/>
          </a:xfrm>
          <a:prstGeom prst="rect"/>
        </p:spPr>
      </p:pic>
      <p:pic>
        <p:nvPicPr>
          <p:cNvPr id="25" name="图片 24"/>
          <p:cNvPicPr/>
          <p:nvPr/>
        </p:nvPicPr>
        <p:blipFill>
          <a:blip r:embed="rId9"/>
          <a:srcRect/>
          <a:stretch>
            <a:fillRect/>
          </a:stretch>
        </p:blipFill>
        <p:spPr>
          <a:xfrm>
            <a:off x="479180" y="5663383"/>
            <a:ext cx="2601229" cy="955474"/>
          </a:xfrm>
          <a:prstGeom prst="rect"/>
        </p:spPr>
      </p:pic>
      <p:pic>
        <p:nvPicPr>
          <p:cNvPr id="26" name="图片 25"/>
          <p:cNvPicPr/>
          <p:nvPr/>
        </p:nvPicPr>
        <p:blipFill>
          <a:blip r:embed="rId10"/>
          <a:srcRect/>
          <a:stretch>
            <a:fillRect/>
          </a:stretch>
        </p:blipFill>
        <p:spPr>
          <a:xfrm>
            <a:off x="594992" y="6618858"/>
            <a:ext cx="2421051" cy="1067482"/>
          </a:xfrm>
          <a:prstGeom prst="rect"/>
        </p:spPr>
      </p:pic>
      <p:sp>
        <p:nvSpPr>
          <p:cNvPr id="27" name="矩形 26"/>
          <p:cNvSpPr/>
          <p:nvPr/>
        </p:nvSpPr>
        <p:spPr>
          <a:xfrm>
            <a:off x="472356" y="5438121"/>
            <a:ext cx="1443314" cy="184827"/>
          </a:xfrm>
          <a:prstGeom prst="rect"/>
          <a:solidFill>
            <a:srgbClr val="157E9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defTabSz="801705">
              <a:defRPr/>
            </a:pPr>
            <a:r>
              <a:rPr lang="zh-CN" altLang="en-US" sz="800" b="1" kern="0" dirty="1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北京市大米市场结构</a:t>
            </a:r>
          </a:p>
        </p:txBody>
      </p:sp>
    </p:spTree>
    <p:extLst>
      <p:ext uri="{BB962C8B-B14F-4D97-AF65-F5344CB8AC3E}">
        <p14:creationId xmlns:p14="http://schemas.microsoft.com/office/powerpoint/2010/main" val="1595312417"/>
      </p:ext>
    </p:extLst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31675" y="1468915"/>
            <a:ext cx="3073963" cy="1018391"/>
          </a:xfrm>
          <a:prstGeom prst="rect"/>
        </p:spPr>
      </p:pic>
      <p:pic>
        <p:nvPicPr>
          <p:cNvPr id="23" name="图片 22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78719" y="2652252"/>
            <a:ext cx="3885138" cy="2681027"/>
          </a:xfrm>
          <a:prstGeom prst="rect"/>
        </p:spPr>
      </p:pic>
      <p:pic>
        <p:nvPicPr>
          <p:cNvPr id="10" name="图片 9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4808651" y="503897"/>
            <a:ext cx="1011351" cy="988720"/>
          </a:xfrm>
          <a:prstGeom prst="rect"/>
          <a:ln>
            <a:noFill/>
          </a:ln>
        </p:spPr>
      </p:pic>
      <p:pic>
        <p:nvPicPr>
          <p:cNvPr id="12" name="图片 11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4808877" y="1564116"/>
            <a:ext cx="915501" cy="953602"/>
          </a:xfrm>
          <a:prstGeom prst="rect"/>
          <a:ln>
            <a:noFill/>
          </a:ln>
        </p:spPr>
      </p:pic>
      <p:pic>
        <p:nvPicPr>
          <p:cNvPr id="13" name="图片 12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3847475" y="624502"/>
            <a:ext cx="897381" cy="861743"/>
          </a:xfrm>
          <a:prstGeom prst="rect"/>
          <a:ln>
            <a:noFill/>
          </a:ln>
        </p:spPr>
      </p:pic>
      <p:pic>
        <p:nvPicPr>
          <p:cNvPr id="15" name="图片 14"/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3819006" y="1560998"/>
            <a:ext cx="862056" cy="887820"/>
          </a:xfrm>
          <a:prstGeom prst="rect"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463550" y="549750"/>
            <a:ext cx="3192477" cy="1964850"/>
          </a:xfrm>
          <a:prstGeom prst="rect"/>
          <a:noFill/>
          <a:ln w="31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/>
          </a:bodyPr>
          <a:lstStyle/>
          <a:p>
            <a:pPr marL="0" marR="0" indent="0" algn="l" defTabSz="914400" fontAlgn="base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32764" y="549748"/>
            <a:ext cx="1915868" cy="1964851"/>
          </a:xfrm>
          <a:prstGeom prst="rect"/>
          <a:noFill/>
          <a:ln w="31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/>
          </a:bodyPr>
          <a:lstStyle/>
          <a:p>
            <a:pPr marL="0" marR="0" indent="0" algn="l" defTabSz="914400" fontAlgn="base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3551" y="2628900"/>
            <a:ext cx="5185082" cy="2704379"/>
          </a:xfrm>
          <a:prstGeom prst="rect"/>
          <a:noFill/>
          <a:ln w="31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/>
          </a:bodyPr>
          <a:lstStyle/>
          <a:p>
            <a:pPr marL="0" marR="0" indent="0" algn="l" defTabSz="914400" fontAlgn="base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1182" y="5404778"/>
            <a:ext cx="5177450" cy="2325876"/>
          </a:xfrm>
          <a:prstGeom prst="rect"/>
          <a:noFill/>
          <a:ln w="31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/>
          </a:bodyPr>
          <a:lstStyle/>
          <a:p>
            <a:pPr marL="0" marR="0" indent="0" algn="l" defTabSz="914400" fontAlgn="base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8"/>
          <a:srcRect/>
          <a:stretch>
            <a:fillRect/>
          </a:stretch>
        </p:blipFill>
        <p:spPr>
          <a:xfrm>
            <a:off x="4526840" y="1142054"/>
            <a:ext cx="563621" cy="792827"/>
          </a:xfrm>
          <a:prstGeom prst="rect"/>
        </p:spPr>
      </p:pic>
      <p:sp>
        <p:nvSpPr>
          <p:cNvPr id="16" name="矩形 15"/>
          <p:cNvSpPr/>
          <p:nvPr/>
        </p:nvSpPr>
        <p:spPr>
          <a:xfrm>
            <a:off x="472830" y="559067"/>
            <a:ext cx="1620000" cy="184827"/>
          </a:xfrm>
          <a:prstGeom prst="rect"/>
          <a:solidFill>
            <a:srgbClr val="157E9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defTabSz="801705">
              <a:defRPr/>
            </a:pPr>
            <a:r>
              <a:rPr lang="zh-CN" altLang="en-US" sz="800" b="1" kern="0" dirty="1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北京市场的主要大米销售企业</a:t>
            </a:r>
          </a:p>
        </p:txBody>
      </p:sp>
      <p:sp>
        <p:nvSpPr>
          <p:cNvPr id="17" name="矩形 16"/>
          <p:cNvSpPr/>
          <p:nvPr/>
        </p:nvSpPr>
        <p:spPr>
          <a:xfrm>
            <a:off x="479180" y="5411116"/>
            <a:ext cx="1443314" cy="184827"/>
          </a:xfrm>
          <a:prstGeom prst="rect"/>
          <a:solidFill>
            <a:srgbClr val="157E9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defTabSz="801705">
              <a:defRPr/>
            </a:pPr>
            <a:r>
              <a:rPr lang="en-US" altLang="zh-CN" sz="800" b="1" kern="0" dirty="1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ZL</a:t>
            </a:r>
            <a:r>
              <a:rPr lang="zh-CN" altLang="en-US" sz="800" b="1" kern="0" dirty="1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大米在北京市场情况</a:t>
            </a:r>
          </a:p>
        </p:txBody>
      </p:sp>
      <p:sp>
        <p:nvSpPr>
          <p:cNvPr id="18" name="矩形 17"/>
          <p:cNvSpPr/>
          <p:nvPr/>
        </p:nvSpPr>
        <p:spPr>
          <a:xfrm>
            <a:off x="472830" y="2633202"/>
            <a:ext cx="1443314" cy="184827"/>
          </a:xfrm>
          <a:prstGeom prst="rect"/>
          <a:solidFill>
            <a:srgbClr val="157E9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defTabSz="801705">
              <a:defRPr/>
            </a:pPr>
            <a:r>
              <a:rPr lang="zh-CN" altLang="en-US" sz="800" b="1" kern="0" dirty="1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全国大米市场供应来源</a:t>
            </a:r>
          </a:p>
        </p:txBody>
      </p:sp>
      <p:sp>
        <p:nvSpPr>
          <p:cNvPr id="19" name="矩形 18"/>
          <p:cNvSpPr/>
          <p:nvPr/>
        </p:nvSpPr>
        <p:spPr>
          <a:xfrm rot="16200000">
            <a:off x="2865707" y="1437036"/>
            <a:ext cx="1944898" cy="184827"/>
          </a:xfrm>
          <a:prstGeom prst="rect"/>
          <a:solidFill>
            <a:srgbClr val="157E9F"/>
          </a:solidFill>
          <a:ln w="25400" cap="flat" cmpd="sng" algn="ctr">
            <a:noFill/>
            <a:prstDash val="solid"/>
          </a:ln>
          <a:effectLst/>
        </p:spPr>
        <p:txBody>
          <a:bodyPr vert="vert" rtlCol="0" anchor="ctr"/>
          <a:lstStyle/>
          <a:p>
            <a:pPr lvl="0" algn="ctr" defTabSz="801705">
              <a:defRPr/>
            </a:pPr>
            <a:r>
              <a:rPr lang="en-US" altLang="zh-CN" sz="800" b="1" kern="0" dirty="1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JL</a:t>
            </a:r>
            <a:r>
              <a:rPr lang="zh-CN" altLang="en-US" sz="800" b="1" kern="0" dirty="1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主要品牌</a:t>
            </a:r>
          </a:p>
        </p:txBody>
      </p:sp>
      <p:sp>
        <p:nvSpPr>
          <p:cNvPr id="20" name="矩形 19"/>
          <p:cNvSpPr/>
          <p:nvPr/>
        </p:nvSpPr>
        <p:spPr>
          <a:xfrm>
            <a:off x="463549" y="772164"/>
            <a:ext cx="3192477" cy="646331"/>
          </a:xfrm>
          <a:prstGeom prst="rect"/>
        </p:spPr>
        <p:txBody>
          <a:bodyPr wrap="square">
            <a:spAutoFit/>
          </a:bodyPr>
          <a:lstStyle/>
          <a:p>
            <a:pPr marL="144000" lvl="0" indent="-1440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600" dirty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JL</a:t>
            </a:r>
            <a:r>
              <a:rPr lang="zh-CN" altLang="en-US" sz="600" dirty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在国内总投资已超过</a:t>
            </a:r>
            <a:r>
              <a:rPr lang="en-US" altLang="zh-CN" sz="600" dirty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300</a:t>
            </a:r>
            <a:r>
              <a:rPr lang="zh-CN" altLang="en-US" sz="600" dirty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亿元人民币，现有员工</a:t>
            </a:r>
            <a:r>
              <a:rPr lang="en-US" altLang="zh-CN" sz="600" dirty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2.3</a:t>
            </a:r>
            <a:r>
              <a:rPr lang="zh-CN" altLang="en-US" sz="600" dirty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万人，在全国</a:t>
            </a:r>
            <a:r>
              <a:rPr lang="en-US" altLang="zh-CN" sz="600" dirty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</a:t>
            </a:r>
            <a:r>
              <a:rPr lang="zh-CN" altLang="en-US" sz="600" dirty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个省、自治区、直辖市，建立生产基地共计</a:t>
            </a:r>
            <a:r>
              <a:rPr lang="en-US" altLang="zh-CN" sz="600" dirty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61</a:t>
            </a:r>
            <a:r>
              <a:rPr lang="zh-CN" altLang="en-US" sz="600" dirty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个，生产型实体企业</a:t>
            </a:r>
            <a:r>
              <a:rPr lang="en-US" altLang="zh-CN" sz="600" dirty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130</a:t>
            </a:r>
            <a:r>
              <a:rPr lang="zh-CN" altLang="en-US" sz="600" dirty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多家，主要涉足油籽压榨、食用油精炼、专用油脂、油脂化工、玉米深加工、大豆精深加工、水稻循环经济、小麦深加工、食品饮料、粮油科技研发等产业。</a:t>
            </a:r>
          </a:p>
        </p:txBody>
      </p:sp>
      <p:pic>
        <p:nvPicPr>
          <p:cNvPr id="24" name="图片 23"/>
          <p:cNvPicPr/>
          <p:nvPr/>
        </p:nvPicPr>
        <p:blipFill>
          <a:blip r:embed="rId9"/>
          <a:srcRect/>
          <a:stretch>
            <a:fillRect/>
          </a:stretch>
        </p:blipFill>
        <p:spPr>
          <a:xfrm>
            <a:off x="531675" y="6417895"/>
            <a:ext cx="5035842" cy="1301949"/>
          </a:xfrm>
          <a:prstGeom prst="rect"/>
        </p:spPr>
      </p:pic>
      <p:sp>
        <p:nvSpPr>
          <p:cNvPr id="25" name="矩形 24"/>
          <p:cNvSpPr/>
          <p:nvPr/>
        </p:nvSpPr>
        <p:spPr>
          <a:xfrm>
            <a:off x="478719" y="5598976"/>
            <a:ext cx="5177450" cy="784830"/>
          </a:xfrm>
          <a:prstGeom prst="rect"/>
        </p:spPr>
        <p:txBody>
          <a:bodyPr wrap="square">
            <a:spAutoFit/>
          </a:bodyPr>
          <a:lstStyle/>
          <a:p>
            <a:pPr marL="144000" lvl="0" indent="-1440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ZL</a:t>
            </a:r>
            <a:r>
              <a:rPr lang="zh-CN" altLang="en-US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是集农产品贸易、物流、加工和粮油食品生产销售为一体，为接近全球四分之一的人口提供粮油食品。资产超过</a:t>
            </a:r>
            <a:r>
              <a:rPr lang="en-US" altLang="zh-CN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719</a:t>
            </a:r>
            <a:r>
              <a:rPr lang="zh-CN" altLang="en-US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亿美元，</a:t>
            </a:r>
            <a:r>
              <a:rPr lang="en-US" altLang="zh-CN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336</a:t>
            </a:r>
            <a:r>
              <a:rPr lang="zh-CN" altLang="en-US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个分公司和机构覆盖</a:t>
            </a:r>
            <a:r>
              <a:rPr lang="en-US" altLang="zh-CN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140</a:t>
            </a:r>
            <a:r>
              <a:rPr lang="zh-CN" altLang="en-US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多个国家和地区，全球仓储能力</a:t>
            </a:r>
            <a:r>
              <a:rPr lang="en-US" altLang="zh-CN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3100</a:t>
            </a:r>
            <a:r>
              <a:rPr lang="zh-CN" altLang="en-US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万吨，年经营总量近</a:t>
            </a:r>
            <a:r>
              <a:rPr lang="en-US" altLang="zh-CN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1.5</a:t>
            </a:r>
            <a:r>
              <a:rPr lang="zh-CN" altLang="en-US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亿吨，年加工能力</a:t>
            </a:r>
            <a:r>
              <a:rPr lang="en-US" altLang="zh-CN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8950</a:t>
            </a:r>
            <a:r>
              <a:rPr lang="zh-CN" altLang="en-US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万吨，年港口中转能力</a:t>
            </a:r>
            <a:r>
              <a:rPr lang="en-US" altLang="zh-CN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5400</a:t>
            </a:r>
            <a:r>
              <a:rPr lang="zh-CN" altLang="en-US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万吨。</a:t>
            </a:r>
          </a:p>
          <a:p>
            <a:pPr marL="144000" lvl="0" indent="-1440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ZL</a:t>
            </a:r>
            <a:r>
              <a:rPr lang="zh-CN" altLang="en-US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在中国拥有超过</a:t>
            </a:r>
            <a:r>
              <a:rPr lang="en-US" altLang="zh-CN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180</a:t>
            </a:r>
            <a:r>
              <a:rPr lang="zh-CN" altLang="en-US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家工厂，</a:t>
            </a:r>
            <a:r>
              <a:rPr lang="en-US" altLang="zh-CN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230</a:t>
            </a:r>
            <a:r>
              <a:rPr lang="zh-CN" altLang="en-US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万家终端售点遍布中国</a:t>
            </a:r>
            <a:r>
              <a:rPr lang="en-US" altLang="zh-CN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952</a:t>
            </a:r>
            <a:r>
              <a:rPr lang="zh-CN" altLang="en-US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个大中城市、十几万个县乡村。</a:t>
            </a:r>
          </a:p>
          <a:p>
            <a:pPr marL="144000" lvl="0" indent="-1440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ZL</a:t>
            </a:r>
            <a:r>
              <a:rPr lang="zh-CN" altLang="en-US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大米业务由中粮集团下属上市公司</a:t>
            </a:r>
            <a:r>
              <a:rPr lang="en-US" altLang="zh-CN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——ZL</a:t>
            </a:r>
            <a:r>
              <a:rPr lang="zh-CN" altLang="en-US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（控股）有限公司的中粮米业负责，</a:t>
            </a:r>
            <a:r>
              <a:rPr lang="en-US" altLang="zh-CN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ZL</a:t>
            </a:r>
            <a:r>
              <a:rPr lang="zh-CN" altLang="en-US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米业建立以“福临门”为主，包括高端机创新品牌“全稻原米”、“进口米”系列，中端大米品牌“武湖”、“薪”，大众品牌“东海明珠”、“红枫”等品牌产品</a:t>
            </a:r>
            <a:r>
              <a:rPr lang="en-US" altLang="zh-CN" sz="600" dirty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" name="图片 25"/>
          <p:cNvPicPr/>
          <p:nvPr/>
        </p:nvPicPr>
        <p:blipFill>
          <a:blip r:embed="rId10"/>
          <a:srcRect/>
          <a:stretch>
            <a:fillRect/>
          </a:stretch>
        </p:blipFill>
        <p:spPr>
          <a:xfrm>
            <a:off x="4281858" y="2678767"/>
            <a:ext cx="1339442" cy="854540"/>
          </a:xfrm>
          <a:prstGeom prst="rect"/>
        </p:spPr>
      </p:pic>
      <p:pic>
        <p:nvPicPr>
          <p:cNvPr id="27" name="图片 26"/>
          <p:cNvPicPr/>
          <p:nvPr/>
        </p:nvPicPr>
        <p:blipFill>
          <a:blip r:embed="rId11"/>
          <a:srcRect/>
          <a:stretch>
            <a:fillRect/>
          </a:stretch>
        </p:blipFill>
        <p:spPr>
          <a:xfrm>
            <a:off x="4281857" y="3608276"/>
            <a:ext cx="1339443" cy="776933"/>
          </a:xfrm>
          <a:prstGeom prst="rect"/>
        </p:spPr>
      </p:pic>
      <p:pic>
        <p:nvPicPr>
          <p:cNvPr id="28" name="图片 27"/>
          <p:cNvPicPr/>
          <p:nvPr/>
        </p:nvPicPr>
        <p:blipFill>
          <a:blip r:embed="rId12"/>
          <a:srcRect/>
          <a:stretch>
            <a:fillRect/>
          </a:stretch>
        </p:blipFill>
        <p:spPr>
          <a:xfrm>
            <a:off x="4273729" y="4462484"/>
            <a:ext cx="1347571" cy="824397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1687587487"/>
      </p:ext>
    </p:extLst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25743" y="3339111"/>
            <a:ext cx="4759433" cy="1256450"/>
          </a:xfrm>
          <a:prstGeom prst="rect"/>
        </p:spPr>
      </p:pic>
      <p:sp>
        <p:nvSpPr>
          <p:cNvPr id="47" name="矩形 46"/>
          <p:cNvSpPr/>
          <p:nvPr/>
        </p:nvSpPr>
        <p:spPr>
          <a:xfrm>
            <a:off x="463550" y="540610"/>
            <a:ext cx="5187950" cy="2587601"/>
          </a:xfrm>
          <a:prstGeom prst="rect"/>
          <a:noFill/>
          <a:ln w="31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/>
          </a:bodyPr>
          <a:lstStyle/>
          <a:p>
            <a:pPr marL="0" marR="0" indent="0" algn="l" defTabSz="914400" fontAlgn="base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63550" y="4739547"/>
            <a:ext cx="5187950" cy="3000243"/>
          </a:xfrm>
          <a:prstGeom prst="rect"/>
          <a:noFill/>
          <a:ln w="31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/>
          </a:bodyPr>
          <a:lstStyle/>
          <a:p>
            <a:pPr marL="0" marR="0" indent="0" algn="l" defTabSz="914400" fontAlgn="base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3550" y="3215679"/>
            <a:ext cx="5187950" cy="1418960"/>
          </a:xfrm>
          <a:prstGeom prst="rect"/>
          <a:noFill/>
          <a:ln w="31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/>
          </a:bodyPr>
          <a:lstStyle/>
          <a:p>
            <a:pPr marL="0" marR="0" indent="0" algn="l" defTabSz="914400" fontAlgn="base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3304" y="547475"/>
            <a:ext cx="1747826" cy="184827"/>
          </a:xfrm>
          <a:prstGeom prst="rect"/>
          <a:solidFill>
            <a:srgbClr val="157E9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defTabSz="801705">
              <a:defRPr/>
            </a:pPr>
            <a:r>
              <a:rPr lang="zh-CN" altLang="en-US" sz="800" b="1" kern="0" dirty="1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北京餐饮行业大米市场消费情况</a:t>
            </a:r>
          </a:p>
        </p:txBody>
      </p:sp>
      <p:sp>
        <p:nvSpPr>
          <p:cNvPr id="6" name="矩形 5"/>
          <p:cNvSpPr/>
          <p:nvPr/>
        </p:nvSpPr>
        <p:spPr>
          <a:xfrm>
            <a:off x="470129" y="3218224"/>
            <a:ext cx="1443314" cy="184827"/>
          </a:xfrm>
          <a:prstGeom prst="rect"/>
          <a:solidFill>
            <a:srgbClr val="157E9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defTabSz="801705">
              <a:defRPr/>
            </a:pPr>
            <a:r>
              <a:rPr lang="zh-CN" altLang="en-US" sz="800" b="1" kern="0" dirty="1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中档餐饮企业大米采购情况</a:t>
            </a:r>
          </a:p>
        </p:txBody>
      </p:sp>
      <p:pic>
        <p:nvPicPr>
          <p:cNvPr id="2" name="图片 1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40793" y="772896"/>
            <a:ext cx="1823312" cy="1130612"/>
          </a:xfrm>
          <a:prstGeom prst="rect"/>
        </p:spPr>
      </p:pic>
      <p:pic>
        <p:nvPicPr>
          <p:cNvPr id="3" name="图片 2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2448324" y="772896"/>
            <a:ext cx="1314269" cy="1144559"/>
          </a:xfrm>
          <a:prstGeom prst="rect"/>
        </p:spPr>
      </p:pic>
      <p:pic>
        <p:nvPicPr>
          <p:cNvPr id="8" name="图片 7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744012" y="4960074"/>
            <a:ext cx="2431040" cy="1287334"/>
          </a:xfrm>
          <a:prstGeom prst="rect"/>
        </p:spPr>
      </p:pic>
      <p:pic>
        <p:nvPicPr>
          <p:cNvPr id="9" name="图片 8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3308376" y="4960074"/>
            <a:ext cx="2266950" cy="1291634"/>
          </a:xfrm>
          <a:prstGeom prst="rect"/>
        </p:spPr>
      </p:pic>
      <p:pic>
        <p:nvPicPr>
          <p:cNvPr id="10" name="图片 9"/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640793" y="6348015"/>
            <a:ext cx="4844383" cy="1286867"/>
          </a:xfrm>
          <a:prstGeom prst="rect"/>
        </p:spPr>
      </p:pic>
      <p:sp>
        <p:nvSpPr>
          <p:cNvPr id="13" name="矩形 12"/>
          <p:cNvSpPr/>
          <p:nvPr/>
        </p:nvSpPr>
        <p:spPr>
          <a:xfrm>
            <a:off x="469655" y="4750526"/>
            <a:ext cx="1443314" cy="184827"/>
          </a:xfrm>
          <a:prstGeom prst="rect"/>
          <a:solidFill>
            <a:srgbClr val="157E9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defTabSz="801705">
              <a:defRPr/>
            </a:pPr>
            <a:r>
              <a:rPr lang="zh-CN" altLang="en-US" sz="800" b="1" kern="0" dirty="1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高档餐饮企业大米采购情况</a:t>
            </a:r>
          </a:p>
        </p:txBody>
      </p:sp>
      <p:pic>
        <p:nvPicPr>
          <p:cNvPr id="14" name="图片 13"/>
          <p:cNvPicPr/>
          <p:nvPr/>
        </p:nvPicPr>
        <p:blipFill>
          <a:blip r:embed="rId8"/>
          <a:srcRect/>
          <a:stretch>
            <a:fillRect/>
          </a:stretch>
        </p:blipFill>
        <p:spPr>
          <a:xfrm>
            <a:off x="514168" y="1916003"/>
            <a:ext cx="2696026" cy="1168000"/>
          </a:xfrm>
          <a:prstGeom prst="rect"/>
        </p:spPr>
      </p:pic>
      <p:pic>
        <p:nvPicPr>
          <p:cNvPr id="15" name="图片 14"/>
          <p:cNvPicPr/>
          <p:nvPr/>
        </p:nvPicPr>
        <p:blipFill>
          <a:blip r:embed="rId9"/>
          <a:srcRect/>
          <a:stretch>
            <a:fillRect/>
          </a:stretch>
        </p:blipFill>
        <p:spPr>
          <a:xfrm>
            <a:off x="3260812" y="1916003"/>
            <a:ext cx="2384302" cy="1168000"/>
          </a:xfrm>
          <a:prstGeom prst="rect"/>
        </p:spPr>
      </p:pic>
      <p:pic>
        <p:nvPicPr>
          <p:cNvPr id="17" name="图片 16"/>
          <p:cNvPicPr/>
          <p:nvPr/>
        </p:nvPicPr>
        <p:blipFill>
          <a:blip r:embed="rId10"/>
          <a:srcRect/>
          <a:stretch>
            <a:fillRect/>
          </a:stretch>
        </p:blipFill>
        <p:spPr>
          <a:xfrm>
            <a:off x="4021649" y="816251"/>
            <a:ext cx="1351389" cy="1034778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3348045916"/>
      </p:ext>
    </p:extLst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910428" y="658186"/>
            <a:ext cx="4303254" cy="4485042"/>
          </a:xfrm>
          <a:prstGeom prst="rect"/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以上数据分析均来自于尚普咨询《中国大米零售行业市场调研咨询案例》。</a:t>
            </a:r>
          </a:p>
          <a:p>
            <a:pPr>
              <a:lnSpc>
                <a:spcPct val="150000"/>
              </a:lnSpc>
            </a:pP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尚普咨询作为中国知名的独立第三方咨询领导品牌之一，专注于市场研究与投融资咨询，是中国第一批提供专项市场咨询服务的咨询机构。作为国家统计局涉外调查许可单位，建立了科学的数据分析方法与市场测算模型，拥有</a:t>
            </a:r>
            <a:r>
              <a:rPr lang="en-US" altLang="zh-CN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</a:t>
            </a:r>
            <a:r>
              <a:rPr lang="zh-CN" altLang="en-US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项自主知识产权，目前自有数据库容量超过</a:t>
            </a:r>
            <a:r>
              <a:rPr lang="en-US" altLang="zh-CN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9000</a:t>
            </a:r>
            <a:r>
              <a:rPr lang="zh-CN" altLang="en-US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多万条数据。</a:t>
            </a:r>
            <a:r>
              <a:rPr lang="en-US" altLang="zh-CN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多年来，已为</a:t>
            </a:r>
            <a:r>
              <a:rPr lang="en-US" altLang="zh-CN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5000</a:t>
            </a:r>
            <a:r>
              <a:rPr lang="zh-CN" altLang="en-US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多家机构提供定制化的专项市场研究咨询服务。</a:t>
            </a:r>
            <a:endParaRPr lang="en-US" altLang="zh-CN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荣获</a:t>
            </a:r>
            <a:r>
              <a:rPr lang="en-US" altLang="zh-CN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经济</a:t>
            </a:r>
            <a:r>
              <a:rPr lang="en-US" altLang="zh-CN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杂志社、人民日报</a:t>
            </a:r>
            <a:r>
              <a:rPr lang="en-US" altLang="zh-CN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新闻战线</a:t>
            </a:r>
            <a:r>
              <a:rPr lang="en-US" altLang="zh-CN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杂志社颁发的“中国市场调查客户满意最佳品牌”、“中国行业诚信企业奖”，成功入选财政部首批</a:t>
            </a:r>
            <a:r>
              <a:rPr lang="en-US" altLang="zh-CN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PPP</a:t>
            </a:r>
            <a:r>
              <a:rPr lang="zh-CN" altLang="en-US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咨询机构库</a:t>
            </a:r>
            <a:r>
              <a:rPr lang="en-US" altLang="zh-CN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 dirty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还荣获“中国咨询服务机构百强”、“市场咨询行业先锋机构”、 “中国咨询服务最佳智库奖”、“中国旅游咨询服务首选品牌”等来自第三方评价机构的专业认可。</a:t>
            </a:r>
          </a:p>
        </p:txBody>
      </p:sp>
    </p:spTree>
    <p:extLst>
      <p:ext uri="{BB962C8B-B14F-4D97-AF65-F5344CB8AC3E}">
        <p14:creationId xmlns:p14="http://schemas.microsoft.com/office/powerpoint/2010/main" val="1977802720"/>
      </p:ext>
    </p:extLst>
  </p:cSld>
  <p:clrMapOvr>
    <a:masterClrMapping/>
  </p:clrMapOvr>
  <p:transition spd="fast"/>
  <p:timing>
    <p:tnLst>
      <p:par>
        <p:cTn id="1" restart="never" nodeType="tmRoot"/>
      </p:par>
    </p:tnLst>
  </p:timing>
</p:sld>
</file>

<file path=ppt/tags/tag1.xml><?xml version="1.0" encoding="utf-8"?>
<p:tagLst xmlns:p="http://schemas.openxmlformats.org/presentationml/2006/main">
  <p:tag name="AS_NET" val="4.0.30319.18449"/>
  <p:tag name="AS_OS" val="Microsoft Windows NT 6.2.9200.0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Uigh" typeface="Microsoft Uighur"/>
        <a:font script="Beng" typeface="Vrinda"/>
        <a:font script="Thai" typeface="Angsana New"/>
        <a:font script="Syre" typeface="Estrangelo Edessa"/>
        <a:font script="Syrj" typeface="Estrangelo Edessa"/>
        <a:font script="Mlym" typeface="Kartika"/>
        <a:font script="Nkoo" typeface="Ebrim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Tale" typeface="Microsoft Tai Le"/>
        <a:font script="Arab" typeface="Times New Roman"/>
        <a:font script="Hebr" typeface="Times New Roman"/>
        <a:font script="Bopo" typeface="Microsoft JhengHei"/>
        <a:font script="Telu" typeface="Gautami"/>
        <a:font script="Ethi" typeface="Nyala"/>
        <a:font script="Lisu" typeface="Segoe UI"/>
        <a:font script="Jpan" typeface="游ゴシック Light"/>
        <a:font script="Sora" typeface="Nirmala UI"/>
        <a:font script="Talu" typeface="Microsoft New Tai Lue"/>
        <a:font script="Armn" typeface="Arial"/>
        <a:font script="Sinh" typeface="Iskoola Pota"/>
        <a:font script="Taml" typeface="Latha"/>
        <a:font script="Tfng" typeface="Ebrima"/>
        <a:font script="Syrn" typeface="Estrangelo Edessa"/>
        <a:font script="Deva" typeface="Mangal"/>
        <a:font script="Knda" typeface="Tunga"/>
        <a:font script="Tibt" typeface="Microsoft Himalaya"/>
        <a:font script="Khmr" typeface="MoolBoran"/>
        <a:font script="Mymr" typeface="Myanmar Text"/>
        <a:font script="Olck" typeface="Nirmala UI"/>
        <a:font script="Bugi" typeface="Leelawadee UI"/>
        <a:font script="Java" typeface="Javanese Text"/>
        <a:font script="Hant" typeface="新細明體"/>
        <a:font script="Laoo" typeface="DokChampa"/>
        <a:font script="Mong" typeface="Mongolian Baiti"/>
        <a:font script="Hans" typeface="等线 Light"/>
        <a:font script="Phag" typeface="Phagspa"/>
        <a:font script="Guru" typeface="Raavi"/>
        <a:font script="Osma" typeface="Ebrima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等线" panose="020f0502020204030204"/>
        <a:ea typeface=""/>
        <a:cs typeface=""/>
        <a:font script="Uigh" typeface="Microsoft Uighur"/>
        <a:font script="Beng" typeface="Vrinda"/>
        <a:font script="Thai" typeface="Cordia New"/>
        <a:font script="Syre" typeface="Estrangelo Edessa"/>
        <a:font script="Syrj" typeface="Estrangelo Edessa"/>
        <a:font script="Mlym" typeface="Kartika"/>
        <a:font script="Nkoo" typeface="Ebrim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Tale" typeface="Microsoft Tai Le"/>
        <a:font script="Arab" typeface="Arial"/>
        <a:font script="Hebr" typeface="Arial"/>
        <a:font script="Bopo" typeface="Microsoft JhengHei"/>
        <a:font script="Telu" typeface="Gautami"/>
        <a:font script="Ethi" typeface="Nyala"/>
        <a:font script="Lisu" typeface="Segoe UI"/>
        <a:font script="Jpan" typeface="游ゴシック"/>
        <a:font script="Sora" typeface="Nirmala UI"/>
        <a:font script="Talu" typeface="Microsoft New Tai Lue"/>
        <a:font script="Armn" typeface="Arial"/>
        <a:font script="Sinh" typeface="Iskoola Pota"/>
        <a:font script="Taml" typeface="Latha"/>
        <a:font script="Tfng" typeface="Ebrima"/>
        <a:font script="Syrn" typeface="Estrangelo Edessa"/>
        <a:font script="Deva" typeface="Mangal"/>
        <a:font script="Knda" typeface="Tunga"/>
        <a:font script="Tibt" typeface="Microsoft Himalaya"/>
        <a:font script="Khmr" typeface="DaunPenh"/>
        <a:font script="Mymr" typeface="Myanmar Text"/>
        <a:font script="Olck" typeface="Nirmala UI"/>
        <a:font script="Bugi" typeface="Leelawadee UI"/>
        <a:font script="Java" typeface="Javanese Text"/>
        <a:font script="Hant" typeface="新細明體"/>
        <a:font script="Laoo" typeface="DokChampa"/>
        <a:font script="Mong" typeface="Mongolian Baiti"/>
        <a:font script="Hans" typeface="等线"/>
        <a:font script="Phag" typeface="Phagspa"/>
        <a:font script="Guru" typeface="Raavi"/>
        <a:font script="Osma" typeface="Ebrima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r="5400000" dist="1905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Uigh" typeface="Microsoft Uighur"/>
        <a:font script="Beng" typeface="Vrinda"/>
        <a:font script="Thai" typeface="Angsana New"/>
        <a:font script="Syre" typeface="Estrangelo Edessa"/>
        <a:font script="Syrj" typeface="Estrangelo Edessa"/>
        <a:font script="Mlym" typeface="Kartika"/>
        <a:font script="Nkoo" typeface="Ebrim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Tale" typeface="Microsoft Tai Le"/>
        <a:font script="Arab" typeface="Times New Roman"/>
        <a:font script="Hebr" typeface="Times New Roman"/>
        <a:font script="Bopo" typeface="Microsoft JhengHei"/>
        <a:font script="Telu" typeface="Gautami"/>
        <a:font script="Ethi" typeface="Nyala"/>
        <a:font script="Lisu" typeface="Segoe UI"/>
        <a:font script="Jpan" typeface="游ゴシック Light"/>
        <a:font script="Sora" typeface="Nirmala UI"/>
        <a:font script="Talu" typeface="Microsoft New Tai Lue"/>
        <a:font script="Armn" typeface="Arial"/>
        <a:font script="Sinh" typeface="Iskoola Pota"/>
        <a:font script="Taml" typeface="Latha"/>
        <a:font script="Tfng" typeface="Ebrima"/>
        <a:font script="Syrn" typeface="Estrangelo Edessa"/>
        <a:font script="Deva" typeface="Mangal"/>
        <a:font script="Knda" typeface="Tunga"/>
        <a:font script="Tibt" typeface="Microsoft Himalaya"/>
        <a:font script="Khmr" typeface="MoolBoran"/>
        <a:font script="Mymr" typeface="Myanmar Text"/>
        <a:font script="Olck" typeface="Nirmala UI"/>
        <a:font script="Bugi" typeface="Leelawadee UI"/>
        <a:font script="Java" typeface="Javanese Text"/>
        <a:font script="Hant" typeface="新細明體"/>
        <a:font script="Laoo" typeface="DokChampa"/>
        <a:font script="Mong" typeface="Mongolian Baiti"/>
        <a:font script="Hans" typeface="等线 Light"/>
        <a:font script="Phag" typeface="Phagspa"/>
        <a:font script="Guru" typeface="Raavi"/>
        <a:font script="Osma" typeface="Ebrima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等线" panose="020f0502020204030204"/>
        <a:ea typeface=""/>
        <a:cs typeface=""/>
        <a:font script="Uigh" typeface="Microsoft Uighur"/>
        <a:font script="Beng" typeface="Vrinda"/>
        <a:font script="Thai" typeface="Cordia New"/>
        <a:font script="Syre" typeface="Estrangelo Edessa"/>
        <a:font script="Syrj" typeface="Estrangelo Edessa"/>
        <a:font script="Mlym" typeface="Kartika"/>
        <a:font script="Nkoo" typeface="Ebrim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Tale" typeface="Microsoft Tai Le"/>
        <a:font script="Arab" typeface="Arial"/>
        <a:font script="Hebr" typeface="Arial"/>
        <a:font script="Bopo" typeface="Microsoft JhengHei"/>
        <a:font script="Telu" typeface="Gautami"/>
        <a:font script="Ethi" typeface="Nyala"/>
        <a:font script="Lisu" typeface="Segoe UI"/>
        <a:font script="Jpan" typeface="游ゴシック"/>
        <a:font script="Sora" typeface="Nirmala UI"/>
        <a:font script="Talu" typeface="Microsoft New Tai Lue"/>
        <a:font script="Armn" typeface="Arial"/>
        <a:font script="Sinh" typeface="Iskoola Pota"/>
        <a:font script="Taml" typeface="Latha"/>
        <a:font script="Tfng" typeface="Ebrima"/>
        <a:font script="Syrn" typeface="Estrangelo Edessa"/>
        <a:font script="Deva" typeface="Mangal"/>
        <a:font script="Knda" typeface="Tunga"/>
        <a:font script="Tibt" typeface="Microsoft Himalaya"/>
        <a:font script="Khmr" typeface="DaunPenh"/>
        <a:font script="Mymr" typeface="Myanmar Text"/>
        <a:font script="Olck" typeface="Nirmala UI"/>
        <a:font script="Bugi" typeface="Leelawadee UI"/>
        <a:font script="Java" typeface="Javanese Text"/>
        <a:font script="Hant" typeface="新細明體"/>
        <a:font script="Laoo" typeface="DokChampa"/>
        <a:font script="Mong" typeface="Mongolian Baiti"/>
        <a:font script="Hans" typeface="等线"/>
        <a:font script="Phag" typeface="Phagspa"/>
        <a:font script="Guru" typeface="Raavi"/>
        <a:font script="Osma" typeface="Ebrima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r="5400000" dist="1905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</a:theme>
</file>

<file path=ppt/theme/theme3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Arab" typeface="Times New Roman"/>
        <a:font script="Hebr" typeface="Times New Roman"/>
        <a:font script="Telu" typeface="Gautami"/>
        <a:font script="Ethi" typeface="Nyala"/>
        <a:font script="Jpan" typeface="游ゴシック Light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MoolBoran"/>
        <a:font script="Hant" typeface="新細明體"/>
        <a:font script="Laoo" typeface="DokChampa"/>
        <a:font script="Mong" typeface="Mongolian Baiti"/>
        <a:font script="Hans" typeface="等线 Light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 panose="020f0502020204030204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ebr" typeface="Arial"/>
        <a:font script="Telu" typeface="Gautami"/>
        <a:font script="Ethi" typeface="Nyala"/>
        <a:font script="Jpan" typeface="游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新細明體"/>
        <a:font script="Laoo" typeface="DokChampa"/>
        <a:font script="Mong" typeface="Mongolian Baiti"/>
        <a:font script="Hans" typeface="等线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r="5400000" dist="1905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>
    <a:spDef>
      <a:spPr>
        <a:solidFill>
          <a:srgbClr val="7030A0"/>
        </a:solidFill>
      </a:spPr>
      <a:bodyPr wrap="none" anchor="ctr">
        <a:spAutoFit/>
      </a:bodyPr>
      <a:lstStyle>
        <a:defPPr algn="ctr">
          <a:defRPr sz="8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sp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</TotalTime>
  <Application>Microsoft Office PowerPoint</Application>
  <PresentationFormat>自定义</PresentationFormat>
  <Slides>5</Slide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顾梦薇</dc:creator>
  <cp:lastModifiedBy>zhengxu@shangpu-china.com</cp:lastModifiedBy>
  <cp:revision>1043</cp:revision>
  <dcterms:created xsi:type="dcterms:W3CDTF">2018-02-01T06:35:20.0000000Z</dcterms:created>
  <dcterms:modified xsi:type="dcterms:W3CDTF">2019-10-12T02:35:12.0000000Z</dcterms:modified>
</cp:coreProperties>
</file>