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5"/>
  </p:notesMasterIdLst>
  <p:handoutMasterIdLst>
    <p:handoutMasterId r:id="rId6"/>
  </p:handoutMasterIdLst>
  <p:sldIdLst>
    <p:sldId r:id="rId2" id="881"/>
    <p:sldId r:id="rId3" id="882"/>
    <p:sldId r:id="rId4" id="1149"/>
  </p:sldIdLst>
  <p:sldSz cx="6119813" cy="8280400"/>
  <p:notesSz cx="6858000" cy="9144000"/>
  <p:custDataLst>
    <p:tags r:id="rId11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 autoAdjust="0"/>
    <p:restoredTop sz="94238" autoAdjust="0"/>
  </p:normalViewPr>
  <p:slideViewPr>
    <p:cSldViewPr snapToGrid="0">
      <p:cViewPr varScale="1">
        <p:scale>
          <a:sx n="92" d="100"/>
          <a:sy n="92" d="100"/>
        </p:scale>
        <p:origin x="3252" y="90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11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3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2019-10-12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2019-10-12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image" Target="../media/image5.png" /><Relationship Id="rId5" Type="http://schemas.openxmlformats.org/officeDocument/2006/relationships/image" Target="../media/image6.png" /><Relationship Id="rId6" Type="http://schemas.openxmlformats.org/officeDocument/2006/relationships/image" Target="../media/image7.png" /><Relationship Id="rId7" Type="http://schemas.openxmlformats.org/officeDocument/2006/relationships/image" Target="../media/image8.png" /><Relationship Id="rId8" Type="http://schemas.openxmlformats.org/officeDocument/2006/relationships/image" Target="../media/image9.png" /><Relationship Id="rId9" Type="http://schemas.openxmlformats.org/officeDocument/2006/relationships/image" Target="../media/image10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54080"/>
            <a:ext cx="4251127" cy="549189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中国旅游演艺行业市场调研咨询案例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729" y="1702620"/>
            <a:ext cx="4303254" cy="5171527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随着中国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GDP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的提高，新中产阶级的形成很大程度上带动国内旅游行业的兴盛。旅游演艺行业在这股消费升级浪潮中也迎来极佳的发展前景。然而，国内旅游演艺市场潜在空间仍未完全开发，有限的市场空间，难以支撑众多项目的稳定存续。行业当前呈现高进入－高淘汰并存的局面，仅有少数具备较强市场区隔性的项目能够实现营利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委托方是全球商业地产行业的龙头企业，持有物业面积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1290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万平方米，规模全球第一。业务范围涉及商管、文化、地产、金融等行业，同时在文化旅游、主题乐园、旅游演艺等行业均有涉足。本项目主要针对行业情况，及国内、国外知名旅游演艺项目进行详细研究，为委托方现有的两个演艺项目提供项目定位的重新梳理，以及经营思路改善建议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通过行业专家、对标企业内部高层管理人员访谈，针对国内旅游演艺行业发展现状、潜在市场空间、竞争情况进行深度研究，并且针对国内、国外各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家经营状况良好的旅游演艺企业进行对标研究，包括演出项目运营情况、市场营销策略、成本控制措施、品牌塑造策略、二消引导策略评估等内容。最终提交委托方对标项目价值挖掘、委托方项目未来经营策略建议 。</a:t>
            </a:r>
          </a:p>
        </p:txBody>
      </p:sp>
    </p:spTree>
    <p:extLst>
      <p:ext uri="{BB962C8B-B14F-4D97-AF65-F5344CB8AC3E}">
        <p14:creationId xmlns:p14="http://schemas.microsoft.com/office/powerpoint/2010/main" val="95407761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0805" y="4423272"/>
            <a:ext cx="3147080" cy="1035465"/>
          </a:xfrm>
          <a:prstGeom prst="rect"/>
        </p:spPr>
      </p:pic>
      <p:pic>
        <p:nvPicPr>
          <p:cNvPr id="29" name="图片 28"/>
          <p:cNvPicPr/>
          <p:nvPr/>
        </p:nvPicPr>
        <p:blipFill>
          <a:blip r:embed="rId3"/>
          <a:srcRect b="8599"/>
          <a:stretch>
            <a:fillRect/>
          </a:stretch>
        </p:blipFill>
        <p:spPr>
          <a:xfrm>
            <a:off x="752959" y="751986"/>
            <a:ext cx="2128220" cy="1259823"/>
          </a:xfrm>
          <a:prstGeom prst="rect"/>
        </p:spPr>
      </p:pic>
      <p:sp>
        <p:nvSpPr>
          <p:cNvPr id="3" name="矩形 2"/>
          <p:cNvSpPr/>
          <p:nvPr/>
        </p:nvSpPr>
        <p:spPr>
          <a:xfrm>
            <a:off x="463550" y="527910"/>
            <a:ext cx="2746487" cy="190401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79659" y="527910"/>
            <a:ext cx="2376604" cy="172312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3550" y="2483859"/>
            <a:ext cx="2746487" cy="154312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9" y="4086035"/>
            <a:ext cx="2746488" cy="154147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79659" y="2299812"/>
            <a:ext cx="2376604" cy="172717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06560" y="4086035"/>
            <a:ext cx="2358169" cy="154147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315440" y="4091052"/>
            <a:ext cx="800219" cy="180000"/>
          </a:xfrm>
          <a:prstGeom prst="rect"/>
          <a:solidFill>
            <a:srgbClr val="7030A0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旅游人数占比</a:t>
            </a:r>
            <a:endParaRPr lang="zh-CN" altLang="en-US" sz="800" b="1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71512" y="4092695"/>
            <a:ext cx="1224000" cy="180000"/>
          </a:xfrm>
          <a:prstGeom prst="rect"/>
          <a:solidFill>
            <a:srgbClr val="7030A0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综合业务协同发展</a:t>
            </a:r>
            <a:endParaRPr lang="zh-CN" altLang="en-US" sz="800" b="1">
              <a:solidFill>
                <a:schemeClr val="bg1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1512" y="2493046"/>
            <a:ext cx="1415772" cy="180000"/>
          </a:xfrm>
          <a:prstGeom prst="rect"/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旅游演艺行业市场竞争格局</a:t>
            </a:r>
            <a:endParaRPr lang="zh-CN" altLang="en-US" sz="800" b="1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71512" y="530888"/>
            <a:ext cx="1210588" cy="180000"/>
          </a:xfrm>
          <a:prstGeom prst="rect"/>
          <a:solidFill>
            <a:srgbClr val="7030A0"/>
          </a:solidFill>
        </p:spPr>
        <p:txBody>
          <a:bodyPr wrap="none" anchor="ctr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旅游演艺行业市场规模</a:t>
            </a:r>
            <a:endParaRPr lang="zh-CN" altLang="en-US" sz="800" b="1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285851" y="534815"/>
            <a:ext cx="1210588" cy="180000"/>
          </a:xfrm>
          <a:prstGeom prst="rect"/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旅游演艺行业演出场次</a:t>
            </a:r>
            <a:endParaRPr lang="zh-CN" altLang="en-US" sz="800" b="1">
              <a:solidFill>
                <a:schemeClr val="bg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63549" y="5694947"/>
            <a:ext cx="5187950" cy="2049852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2258" y="5705988"/>
            <a:ext cx="1107996" cy="180000"/>
          </a:xfrm>
          <a:prstGeom prst="rect"/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旅游演艺观众转化率</a:t>
            </a:r>
            <a:endParaRPr lang="zh-CN" altLang="en-US" sz="800" b="1">
              <a:solidFill>
                <a:schemeClr val="bg1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289321" y="2306008"/>
            <a:ext cx="697627" cy="180000"/>
          </a:xfrm>
          <a:prstGeom prst="rect"/>
          <a:solidFill>
            <a:srgbClr val="7030A0"/>
          </a:solidFill>
        </p:spPr>
        <p:txBody>
          <a:bodyPr wrap="none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市场保有量</a:t>
            </a:r>
            <a:endParaRPr lang="zh-CN" altLang="en-US" sz="800" b="1">
              <a:solidFill>
                <a:schemeClr val="bg1"/>
              </a:solidFill>
            </a:endParaRPr>
          </a:p>
        </p:txBody>
      </p:sp>
      <p:pic>
        <p:nvPicPr>
          <p:cNvPr id="9" name="图片 8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316617" y="2566852"/>
            <a:ext cx="2311571" cy="1377528"/>
          </a:xfrm>
          <a:prstGeom prst="rect"/>
        </p:spPr>
      </p:pic>
      <p:pic>
        <p:nvPicPr>
          <p:cNvPr id="11" name="图片 10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93928" y="2799582"/>
            <a:ext cx="2782496" cy="1008537"/>
          </a:xfrm>
          <a:prstGeom prst="rect"/>
        </p:spPr>
      </p:pic>
      <p:pic>
        <p:nvPicPr>
          <p:cNvPr id="12" name="图片 11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477202" y="6101256"/>
            <a:ext cx="5144891" cy="1529717"/>
          </a:xfrm>
          <a:prstGeom prst="rect"/>
        </p:spPr>
      </p:pic>
      <p:pic>
        <p:nvPicPr>
          <p:cNvPr id="21" name="图片 20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2296772" y="5882770"/>
            <a:ext cx="2682723" cy="830148"/>
          </a:xfrm>
          <a:prstGeom prst="rect"/>
        </p:spPr>
      </p:pic>
      <p:pic>
        <p:nvPicPr>
          <p:cNvPr id="27" name="图片 26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3279658" y="4456619"/>
            <a:ext cx="2389839" cy="1024217"/>
          </a:xfrm>
          <a:prstGeom prst="rect"/>
        </p:spPr>
      </p:pic>
      <p:pic>
        <p:nvPicPr>
          <p:cNvPr id="30" name="图片 29"/>
          <p:cNvPicPr/>
          <p:nvPr/>
        </p:nvPicPr>
        <p:blipFill>
          <a:blip r:embed="rId9"/>
          <a:srcRect b="9546"/>
          <a:stretch>
            <a:fillRect/>
          </a:stretch>
        </p:blipFill>
        <p:spPr>
          <a:xfrm>
            <a:off x="3316617" y="729995"/>
            <a:ext cx="2301442" cy="1348254"/>
          </a:xfrm>
          <a:prstGeom prst="rect"/>
        </p:spPr>
      </p:pic>
      <p:sp>
        <p:nvSpPr>
          <p:cNvPr id="35" name="矩形 34"/>
          <p:cNvSpPr/>
          <p:nvPr/>
        </p:nvSpPr>
        <p:spPr>
          <a:xfrm>
            <a:off x="785446" y="1950466"/>
            <a:ext cx="2293355" cy="416845"/>
          </a:xfrm>
          <a:prstGeom prst="rect"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7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整体而言，旅游演艺行业盈利来源以票房收入为主，未能有效创造二消与相关</a:t>
            </a:r>
            <a:r>
              <a:rPr lang="en-US" altLang="zh-CN" sz="7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zh-CN" altLang="en-US" sz="7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衍生品</a:t>
            </a:r>
            <a:r>
              <a:rPr lang="zh-CN" altLang="en-US" sz="8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25290292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以上数据分析均来自于尚普咨询《中国旅游演艺行业市场调研咨询案例》。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256529464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Application>Microsoft Office PowerPoint</Application>
  <PresentationFormat>自定义</PresentationFormat>
  <Slides>3</Slide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1021</cp:revision>
  <dcterms:created xsi:type="dcterms:W3CDTF">2018-02-01T06:35:20.0000000Z</dcterms:created>
  <dcterms:modified xsi:type="dcterms:W3CDTF">2019-10-12T01:26:36.0000000Z</dcterms:modified>
</cp:coreProperties>
</file>